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8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2.xml" ContentType="application/vnd.ms-office.drawingml.diagramDrawing+xml"/>
  <Override PartName="/ppt/diagrams/colors6.xml" ContentType="application/vnd.openxmlformats-officedocument.drawingml.diagramColors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6.xml" ContentType="application/vnd.openxmlformats-officedocument.drawingml.diagramStyle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layout8.xml" ContentType="application/vnd.openxmlformats-officedocument.drawingml.diagramLayout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drawing6.xml" ContentType="application/vnd.ms-office.drawingml.diagramDrawing+xml"/>
  <Override PartName="/ppt/diagrams/layout6.xml" ContentType="application/vnd.openxmlformats-officedocument.drawingml.diagramLayout+xml"/>
  <Override PartName="/ppt/theme/theme1.xml" ContentType="application/vnd.openxmlformats-officedocument.theme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olors1.xml" ContentType="application/vnd.ms-office.chartcolor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8"/>
  </p:notesMasterIdLst>
  <p:sldIdLst>
    <p:sldId id="256" r:id="rId2"/>
    <p:sldId id="367" r:id="rId3"/>
    <p:sldId id="368" r:id="rId4"/>
    <p:sldId id="383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84" r:id="rId15"/>
    <p:sldId id="380" r:id="rId16"/>
    <p:sldId id="381" r:id="rId17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FF"/>
    <a:srgbClr val="535353"/>
    <a:srgbClr val="A1A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4"/>
    <p:restoredTop sz="94632"/>
  </p:normalViewPr>
  <p:slideViewPr>
    <p:cSldViewPr snapToGrid="0" snapToObjects="1" showGuides="1">
      <p:cViewPr varScale="1">
        <p:scale>
          <a:sx n="81" d="100"/>
          <a:sy n="81" d="100"/>
        </p:scale>
        <p:origin x="960" y="6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mccor\Dropbox\0_Jabil\10_Readout%20Mtg\Proposal%20Doc\Data%20for%20Jabil%20Proposal%20Paper_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'Gantt Chart'!$E$23</c:f>
              <c:strCache>
                <c:ptCount val="1"/>
                <c:pt idx="0">
                  <c:v>Days Since Start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'Gantt Chart'!$D$24:$D$30</c:f>
              <c:strCache>
                <c:ptCount val="7"/>
                <c:pt idx="0">
                  <c:v>Migrate Low Cost nodes</c:v>
                </c:pt>
                <c:pt idx="1">
                  <c:v>Conduct next wave migration assessments</c:v>
                </c:pt>
                <c:pt idx="2">
                  <c:v>Migrate Low Utilization nodes</c:v>
                </c:pt>
                <c:pt idx="3">
                  <c:v>Migrate End of Life nodes</c:v>
                </c:pt>
                <c:pt idx="4">
                  <c:v>Migrate Staging nodes</c:v>
                </c:pt>
                <c:pt idx="5">
                  <c:v>Implement scheduled turn off/turn on</c:v>
                </c:pt>
                <c:pt idx="6">
                  <c:v>Migrate Development nodes</c:v>
                </c:pt>
              </c:strCache>
            </c:strRef>
          </c:cat>
          <c:val>
            <c:numRef>
              <c:f>'Gantt Chart'!$E$24:$E$30</c:f>
              <c:numCache>
                <c:formatCode>0</c:formatCode>
                <c:ptCount val="7"/>
                <c:pt idx="0">
                  <c:v>191.2</c:v>
                </c:pt>
                <c:pt idx="1">
                  <c:v>191.2</c:v>
                </c:pt>
                <c:pt idx="2">
                  <c:v>156</c:v>
                </c:pt>
                <c:pt idx="3">
                  <c:v>117.19999999999999</c:v>
                </c:pt>
                <c:pt idx="4">
                  <c:v>57.199999999999996</c:v>
                </c:pt>
                <c:pt idx="5">
                  <c:v>57.199999999999996</c:v>
                </c:pt>
                <c:pt idx="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51-4C11-A31C-103A8CB7C9FB}"/>
            </c:ext>
          </c:extLst>
        </c:ser>
        <c:ser>
          <c:idx val="1"/>
          <c:order val="1"/>
          <c:tx>
            <c:strRef>
              <c:f>'Gantt Chart'!$F$23</c:f>
              <c:strCache>
                <c:ptCount val="1"/>
                <c:pt idx="0">
                  <c:v>Days Left for Completion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'Gantt Chart'!$D$24:$D$30</c:f>
              <c:strCache>
                <c:ptCount val="7"/>
                <c:pt idx="0">
                  <c:v>Migrate Low Cost nodes</c:v>
                </c:pt>
                <c:pt idx="1">
                  <c:v>Conduct next wave migration assessments</c:v>
                </c:pt>
                <c:pt idx="2">
                  <c:v>Migrate Low Utilization nodes</c:v>
                </c:pt>
                <c:pt idx="3">
                  <c:v>Migrate End of Life nodes</c:v>
                </c:pt>
                <c:pt idx="4">
                  <c:v>Migrate Staging nodes</c:v>
                </c:pt>
                <c:pt idx="5">
                  <c:v>Implement scheduled turn off/turn on</c:v>
                </c:pt>
                <c:pt idx="6">
                  <c:v>Migrate Development nodes</c:v>
                </c:pt>
              </c:strCache>
            </c:strRef>
          </c:cat>
          <c:val>
            <c:numRef>
              <c:f>'Gantt Chart'!$F$24:$F$30</c:f>
              <c:numCache>
                <c:formatCode>0</c:formatCode>
                <c:ptCount val="7"/>
                <c:pt idx="0">
                  <c:v>197.28</c:v>
                </c:pt>
                <c:pt idx="1">
                  <c:v>90</c:v>
                </c:pt>
                <c:pt idx="2">
                  <c:v>35.199999999999996</c:v>
                </c:pt>
                <c:pt idx="3">
                  <c:v>38.799999999999997</c:v>
                </c:pt>
                <c:pt idx="4">
                  <c:v>60</c:v>
                </c:pt>
                <c:pt idx="5">
                  <c:v>388.48</c:v>
                </c:pt>
                <c:pt idx="6">
                  <c:v>57.199999999999996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51-4C11-A31C-103A8CB7C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7215503"/>
        <c:axId val="739796367"/>
      </c:barChart>
      <c:catAx>
        <c:axId val="7672155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796367"/>
        <c:crosses val="autoZero"/>
        <c:auto val="1"/>
        <c:lblAlgn val="ctr"/>
        <c:lblOffset val="100"/>
        <c:noMultiLvlLbl val="0"/>
      </c:catAx>
      <c:valAx>
        <c:axId val="739796367"/>
        <c:scaling>
          <c:orientation val="minMax"/>
          <c:max val="39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767215503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B3C1D-5B33-4226-90DF-747EF1328CE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4C94DA5-9522-436D-A289-410A5567904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Focus Area Hypotheses</a:t>
          </a:r>
        </a:p>
      </dgm:t>
    </dgm:pt>
    <dgm:pt modelId="{796E8986-556B-409F-BA12-8A5AFF23EA15}" type="parTrans" cxnId="{3CDC9F6B-8B51-42FF-A8A3-C58941F1784A}">
      <dgm:prSet/>
      <dgm:spPr/>
      <dgm:t>
        <a:bodyPr/>
        <a:lstStyle/>
        <a:p>
          <a:endParaRPr lang="en-US"/>
        </a:p>
      </dgm:t>
    </dgm:pt>
    <dgm:pt modelId="{7B9F6B68-1829-4D6D-9782-64BEA6077FFF}" type="sibTrans" cxnId="{3CDC9F6B-8B51-42FF-A8A3-C58941F1784A}">
      <dgm:prSet/>
      <dgm:spPr/>
      <dgm:t>
        <a:bodyPr/>
        <a:lstStyle/>
        <a:p>
          <a:endParaRPr lang="en-US"/>
        </a:p>
      </dgm:t>
    </dgm:pt>
    <dgm:pt modelId="{C0505316-4468-4479-9798-1F8235D3E007}">
      <dgm:prSet phldrT="[Text]" custT="1"/>
      <dgm:spPr>
        <a:solidFill>
          <a:schemeClr val="accent2"/>
        </a:solidFill>
      </dgm:spPr>
      <dgm:t>
        <a:bodyPr tIns="0" bIns="914400" anchor="ctr"/>
        <a:lstStyle/>
        <a:p>
          <a:endParaRPr lang="en-US" sz="1400" b="1" dirty="0">
            <a:solidFill>
              <a:schemeClr val="bg1"/>
            </a:solidFill>
          </a:endParaRPr>
        </a:p>
        <a:p>
          <a:r>
            <a:rPr lang="en-US" sz="1400" b="1" dirty="0">
              <a:solidFill>
                <a:schemeClr val="bg1"/>
              </a:solidFill>
            </a:rPr>
            <a:t>Technical</a:t>
          </a:r>
        </a:p>
        <a:p>
          <a:r>
            <a:rPr lang="en-US" sz="1400" b="1" dirty="0">
              <a:solidFill>
                <a:schemeClr val="bg1"/>
              </a:solidFill>
            </a:rPr>
            <a:t>Evaluation</a:t>
          </a:r>
        </a:p>
      </dgm:t>
    </dgm:pt>
    <dgm:pt modelId="{C5484742-E056-4024-AB4C-BCDA595EC727}" type="parTrans" cxnId="{0C7D8B1A-8FC7-46E1-826D-35BC40691061}">
      <dgm:prSet/>
      <dgm:spPr/>
      <dgm:t>
        <a:bodyPr/>
        <a:lstStyle/>
        <a:p>
          <a:endParaRPr lang="en-US"/>
        </a:p>
      </dgm:t>
    </dgm:pt>
    <dgm:pt modelId="{846829E2-A66E-4372-9292-0E897F6A4446}" type="sibTrans" cxnId="{0C7D8B1A-8FC7-46E1-826D-35BC40691061}">
      <dgm:prSet/>
      <dgm:spPr/>
      <dgm:t>
        <a:bodyPr/>
        <a:lstStyle/>
        <a:p>
          <a:endParaRPr lang="en-US"/>
        </a:p>
      </dgm:t>
    </dgm:pt>
    <dgm:pt modelId="{B945C4DF-51A9-40CC-B144-F26D38779A8D}" type="pres">
      <dgm:prSet presAssocID="{50CB3C1D-5B33-4226-90DF-747EF1328CED}" presName="Name0" presStyleCnt="0">
        <dgm:presLayoutVars>
          <dgm:dir/>
          <dgm:animLvl val="lvl"/>
          <dgm:resizeHandles val="exact"/>
        </dgm:presLayoutVars>
      </dgm:prSet>
      <dgm:spPr/>
    </dgm:pt>
    <dgm:pt modelId="{DF188F79-251F-4883-89A3-EA9E22C73147}" type="pres">
      <dgm:prSet presAssocID="{74C94DA5-9522-436D-A289-410A55679049}" presName="Name8" presStyleCnt="0"/>
      <dgm:spPr/>
    </dgm:pt>
    <dgm:pt modelId="{14012137-AFC0-452E-94BE-F9250FBBDD48}" type="pres">
      <dgm:prSet presAssocID="{74C94DA5-9522-436D-A289-410A55679049}" presName="level" presStyleLbl="node1" presStyleIdx="0" presStyleCnt="2" custScaleY="74603" custLinFactNeighborX="-8333" custLinFactNeighborY="-385">
        <dgm:presLayoutVars>
          <dgm:chMax val="1"/>
          <dgm:bulletEnabled val="1"/>
        </dgm:presLayoutVars>
      </dgm:prSet>
      <dgm:spPr/>
    </dgm:pt>
    <dgm:pt modelId="{247995E5-E7B9-46A1-9828-613E41F67314}" type="pres">
      <dgm:prSet presAssocID="{74C94DA5-9522-436D-A289-410A556790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98EDFE-FED9-4466-B72D-5CC07F4CF709}" type="pres">
      <dgm:prSet presAssocID="{C0505316-4468-4479-9798-1F8235D3E007}" presName="Name8" presStyleCnt="0"/>
      <dgm:spPr/>
    </dgm:pt>
    <dgm:pt modelId="{2CCB118F-D868-45EE-AF8F-4CDF36EFCBD0}" type="pres">
      <dgm:prSet presAssocID="{C0505316-4468-4479-9798-1F8235D3E007}" presName="level" presStyleLbl="node1" presStyleIdx="1" presStyleCnt="2" custScaleY="88588">
        <dgm:presLayoutVars>
          <dgm:chMax val="1"/>
          <dgm:bulletEnabled val="1"/>
        </dgm:presLayoutVars>
      </dgm:prSet>
      <dgm:spPr/>
    </dgm:pt>
    <dgm:pt modelId="{6329D039-0040-4A59-A956-2D0FE04FDA9B}" type="pres">
      <dgm:prSet presAssocID="{C0505316-4468-4479-9798-1F8235D3E00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C7D8B1A-8FC7-46E1-826D-35BC40691061}" srcId="{50CB3C1D-5B33-4226-90DF-747EF1328CED}" destId="{C0505316-4468-4479-9798-1F8235D3E007}" srcOrd="1" destOrd="0" parTransId="{C5484742-E056-4024-AB4C-BCDA595EC727}" sibTransId="{846829E2-A66E-4372-9292-0E897F6A4446}"/>
    <dgm:cxn modelId="{B7216122-BF4F-4BD4-A648-27296021ECD1}" type="presOf" srcId="{C0505316-4468-4479-9798-1F8235D3E007}" destId="{6329D039-0040-4A59-A956-2D0FE04FDA9B}" srcOrd="1" destOrd="0" presId="urn:microsoft.com/office/officeart/2005/8/layout/pyramid3"/>
    <dgm:cxn modelId="{A17E2235-A98A-49DB-BD14-5A16E9E65B04}" type="presOf" srcId="{74C94DA5-9522-436D-A289-410A55679049}" destId="{247995E5-E7B9-46A1-9828-613E41F67314}" srcOrd="1" destOrd="0" presId="urn:microsoft.com/office/officeart/2005/8/layout/pyramid3"/>
    <dgm:cxn modelId="{ADC1943F-AAA4-410A-89D0-6380A41C7ACD}" type="presOf" srcId="{C0505316-4468-4479-9798-1F8235D3E007}" destId="{2CCB118F-D868-45EE-AF8F-4CDF36EFCBD0}" srcOrd="0" destOrd="0" presId="urn:microsoft.com/office/officeart/2005/8/layout/pyramid3"/>
    <dgm:cxn modelId="{490D2346-4D78-4AC0-A065-A976A558EAF6}" type="presOf" srcId="{50CB3C1D-5B33-4226-90DF-747EF1328CED}" destId="{B945C4DF-51A9-40CC-B144-F26D38779A8D}" srcOrd="0" destOrd="0" presId="urn:microsoft.com/office/officeart/2005/8/layout/pyramid3"/>
    <dgm:cxn modelId="{3CDC9F6B-8B51-42FF-A8A3-C58941F1784A}" srcId="{50CB3C1D-5B33-4226-90DF-747EF1328CED}" destId="{74C94DA5-9522-436D-A289-410A55679049}" srcOrd="0" destOrd="0" parTransId="{796E8986-556B-409F-BA12-8A5AFF23EA15}" sibTransId="{7B9F6B68-1829-4D6D-9782-64BEA6077FFF}"/>
    <dgm:cxn modelId="{0C8DCD8A-2094-42D2-8CE9-A2485DB7EB94}" type="presOf" srcId="{74C94DA5-9522-436D-A289-410A55679049}" destId="{14012137-AFC0-452E-94BE-F9250FBBDD48}" srcOrd="0" destOrd="0" presId="urn:microsoft.com/office/officeart/2005/8/layout/pyramid3"/>
    <dgm:cxn modelId="{605E9D62-514F-4F6A-B17B-B71EBEDAA822}" type="presParOf" srcId="{B945C4DF-51A9-40CC-B144-F26D38779A8D}" destId="{DF188F79-251F-4883-89A3-EA9E22C73147}" srcOrd="0" destOrd="0" presId="urn:microsoft.com/office/officeart/2005/8/layout/pyramid3"/>
    <dgm:cxn modelId="{83580888-5D08-495D-8FB2-2744C27D110A}" type="presParOf" srcId="{DF188F79-251F-4883-89A3-EA9E22C73147}" destId="{14012137-AFC0-452E-94BE-F9250FBBDD48}" srcOrd="0" destOrd="0" presId="urn:microsoft.com/office/officeart/2005/8/layout/pyramid3"/>
    <dgm:cxn modelId="{87D5186E-F9C4-4C32-8105-F4E231F3C1EC}" type="presParOf" srcId="{DF188F79-251F-4883-89A3-EA9E22C73147}" destId="{247995E5-E7B9-46A1-9828-613E41F67314}" srcOrd="1" destOrd="0" presId="urn:microsoft.com/office/officeart/2005/8/layout/pyramid3"/>
    <dgm:cxn modelId="{AF937B4A-8DAD-41FC-9125-D22B40293A00}" type="presParOf" srcId="{B945C4DF-51A9-40CC-B144-F26D38779A8D}" destId="{C798EDFE-FED9-4466-B72D-5CC07F4CF709}" srcOrd="1" destOrd="0" presId="urn:microsoft.com/office/officeart/2005/8/layout/pyramid3"/>
    <dgm:cxn modelId="{33DC0D06-F660-4C56-A673-1E45A020FC37}" type="presParOf" srcId="{C798EDFE-FED9-4466-B72D-5CC07F4CF709}" destId="{2CCB118F-D868-45EE-AF8F-4CDF36EFCBD0}" srcOrd="0" destOrd="0" presId="urn:microsoft.com/office/officeart/2005/8/layout/pyramid3"/>
    <dgm:cxn modelId="{9A4A3DFD-C295-4B7F-BB62-E4C40DCA4CBE}" type="presParOf" srcId="{C798EDFE-FED9-4466-B72D-5CC07F4CF709}" destId="{6329D039-0040-4A59-A956-2D0FE04FDA9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B3C1D-5B33-4226-90DF-747EF1328CE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4C94DA5-9522-436D-A289-410A55679049}">
      <dgm:prSet phldrT="[Text]" custT="1"/>
      <dgm:spPr>
        <a:solidFill>
          <a:schemeClr val="accent2"/>
        </a:solidFill>
      </dgm:spPr>
      <dgm:t>
        <a:bodyPr/>
        <a:lstStyle/>
        <a:p>
          <a:endParaRPr lang="en-US" sz="800" b="1" dirty="0">
            <a:solidFill>
              <a:schemeClr val="bg1"/>
            </a:solidFill>
          </a:endParaRPr>
        </a:p>
      </dgm:t>
    </dgm:pt>
    <dgm:pt modelId="{796E8986-556B-409F-BA12-8A5AFF23EA15}" type="parTrans" cxnId="{3CDC9F6B-8B51-42FF-A8A3-C58941F1784A}">
      <dgm:prSet/>
      <dgm:spPr/>
      <dgm:t>
        <a:bodyPr/>
        <a:lstStyle/>
        <a:p>
          <a:endParaRPr lang="en-US"/>
        </a:p>
      </dgm:t>
    </dgm:pt>
    <dgm:pt modelId="{7B9F6B68-1829-4D6D-9782-64BEA6077FFF}" type="sibTrans" cxnId="{3CDC9F6B-8B51-42FF-A8A3-C58941F1784A}">
      <dgm:prSet/>
      <dgm:spPr/>
      <dgm:t>
        <a:bodyPr/>
        <a:lstStyle/>
        <a:p>
          <a:endParaRPr lang="en-US"/>
        </a:p>
      </dgm:t>
    </dgm:pt>
    <dgm:pt modelId="{C0505316-4468-4479-9798-1F8235D3E007}">
      <dgm:prSet phldrT="[Text]" custT="1"/>
      <dgm:spPr>
        <a:solidFill>
          <a:schemeClr val="bg1">
            <a:lumMod val="85000"/>
          </a:schemeClr>
        </a:solidFill>
      </dgm:spPr>
      <dgm:t>
        <a:bodyPr tIns="0" bIns="914400" anchor="ctr"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C5484742-E056-4024-AB4C-BCDA595EC727}" type="parTrans" cxnId="{0C7D8B1A-8FC7-46E1-826D-35BC40691061}">
      <dgm:prSet/>
      <dgm:spPr/>
      <dgm:t>
        <a:bodyPr/>
        <a:lstStyle/>
        <a:p>
          <a:endParaRPr lang="en-US"/>
        </a:p>
      </dgm:t>
    </dgm:pt>
    <dgm:pt modelId="{846829E2-A66E-4372-9292-0E897F6A4446}" type="sibTrans" cxnId="{0C7D8B1A-8FC7-46E1-826D-35BC40691061}">
      <dgm:prSet/>
      <dgm:spPr/>
      <dgm:t>
        <a:bodyPr/>
        <a:lstStyle/>
        <a:p>
          <a:endParaRPr lang="en-US"/>
        </a:p>
      </dgm:t>
    </dgm:pt>
    <dgm:pt modelId="{B945C4DF-51A9-40CC-B144-F26D38779A8D}" type="pres">
      <dgm:prSet presAssocID="{50CB3C1D-5B33-4226-90DF-747EF1328CED}" presName="Name0" presStyleCnt="0">
        <dgm:presLayoutVars>
          <dgm:dir/>
          <dgm:animLvl val="lvl"/>
          <dgm:resizeHandles val="exact"/>
        </dgm:presLayoutVars>
      </dgm:prSet>
      <dgm:spPr/>
    </dgm:pt>
    <dgm:pt modelId="{DF188F79-251F-4883-89A3-EA9E22C73147}" type="pres">
      <dgm:prSet presAssocID="{74C94DA5-9522-436D-A289-410A55679049}" presName="Name8" presStyleCnt="0"/>
      <dgm:spPr/>
    </dgm:pt>
    <dgm:pt modelId="{14012137-AFC0-452E-94BE-F9250FBBDD48}" type="pres">
      <dgm:prSet presAssocID="{74C94DA5-9522-436D-A289-410A55679049}" presName="level" presStyleLbl="node1" presStyleIdx="0" presStyleCnt="2" custScaleY="74603" custLinFactX="8333" custLinFactNeighborX="100000" custLinFactNeighborY="-44888">
        <dgm:presLayoutVars>
          <dgm:chMax val="1"/>
          <dgm:bulletEnabled val="1"/>
        </dgm:presLayoutVars>
      </dgm:prSet>
      <dgm:spPr/>
    </dgm:pt>
    <dgm:pt modelId="{247995E5-E7B9-46A1-9828-613E41F67314}" type="pres">
      <dgm:prSet presAssocID="{74C94DA5-9522-436D-A289-410A556790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98EDFE-FED9-4466-B72D-5CC07F4CF709}" type="pres">
      <dgm:prSet presAssocID="{C0505316-4468-4479-9798-1F8235D3E007}" presName="Name8" presStyleCnt="0"/>
      <dgm:spPr/>
    </dgm:pt>
    <dgm:pt modelId="{2CCB118F-D868-45EE-AF8F-4CDF36EFCBD0}" type="pres">
      <dgm:prSet presAssocID="{C0505316-4468-4479-9798-1F8235D3E007}" presName="level" presStyleLbl="node1" presStyleIdx="1" presStyleCnt="2" custScaleY="88588">
        <dgm:presLayoutVars>
          <dgm:chMax val="1"/>
          <dgm:bulletEnabled val="1"/>
        </dgm:presLayoutVars>
      </dgm:prSet>
      <dgm:spPr/>
    </dgm:pt>
    <dgm:pt modelId="{6329D039-0040-4A59-A956-2D0FE04FDA9B}" type="pres">
      <dgm:prSet presAssocID="{C0505316-4468-4479-9798-1F8235D3E00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C7D8B1A-8FC7-46E1-826D-35BC40691061}" srcId="{50CB3C1D-5B33-4226-90DF-747EF1328CED}" destId="{C0505316-4468-4479-9798-1F8235D3E007}" srcOrd="1" destOrd="0" parTransId="{C5484742-E056-4024-AB4C-BCDA595EC727}" sibTransId="{846829E2-A66E-4372-9292-0E897F6A4446}"/>
    <dgm:cxn modelId="{B7216122-BF4F-4BD4-A648-27296021ECD1}" type="presOf" srcId="{C0505316-4468-4479-9798-1F8235D3E007}" destId="{6329D039-0040-4A59-A956-2D0FE04FDA9B}" srcOrd="1" destOrd="0" presId="urn:microsoft.com/office/officeart/2005/8/layout/pyramid3"/>
    <dgm:cxn modelId="{A17E2235-A98A-49DB-BD14-5A16E9E65B04}" type="presOf" srcId="{74C94DA5-9522-436D-A289-410A55679049}" destId="{247995E5-E7B9-46A1-9828-613E41F67314}" srcOrd="1" destOrd="0" presId="urn:microsoft.com/office/officeart/2005/8/layout/pyramid3"/>
    <dgm:cxn modelId="{ADC1943F-AAA4-410A-89D0-6380A41C7ACD}" type="presOf" srcId="{C0505316-4468-4479-9798-1F8235D3E007}" destId="{2CCB118F-D868-45EE-AF8F-4CDF36EFCBD0}" srcOrd="0" destOrd="0" presId="urn:microsoft.com/office/officeart/2005/8/layout/pyramid3"/>
    <dgm:cxn modelId="{490D2346-4D78-4AC0-A065-A976A558EAF6}" type="presOf" srcId="{50CB3C1D-5B33-4226-90DF-747EF1328CED}" destId="{B945C4DF-51A9-40CC-B144-F26D38779A8D}" srcOrd="0" destOrd="0" presId="urn:microsoft.com/office/officeart/2005/8/layout/pyramid3"/>
    <dgm:cxn modelId="{3CDC9F6B-8B51-42FF-A8A3-C58941F1784A}" srcId="{50CB3C1D-5B33-4226-90DF-747EF1328CED}" destId="{74C94DA5-9522-436D-A289-410A55679049}" srcOrd="0" destOrd="0" parTransId="{796E8986-556B-409F-BA12-8A5AFF23EA15}" sibTransId="{7B9F6B68-1829-4D6D-9782-64BEA6077FFF}"/>
    <dgm:cxn modelId="{0C8DCD8A-2094-42D2-8CE9-A2485DB7EB94}" type="presOf" srcId="{74C94DA5-9522-436D-A289-410A55679049}" destId="{14012137-AFC0-452E-94BE-F9250FBBDD48}" srcOrd="0" destOrd="0" presId="urn:microsoft.com/office/officeart/2005/8/layout/pyramid3"/>
    <dgm:cxn modelId="{605E9D62-514F-4F6A-B17B-B71EBEDAA822}" type="presParOf" srcId="{B945C4DF-51A9-40CC-B144-F26D38779A8D}" destId="{DF188F79-251F-4883-89A3-EA9E22C73147}" srcOrd="0" destOrd="0" presId="urn:microsoft.com/office/officeart/2005/8/layout/pyramid3"/>
    <dgm:cxn modelId="{83580888-5D08-495D-8FB2-2744C27D110A}" type="presParOf" srcId="{DF188F79-251F-4883-89A3-EA9E22C73147}" destId="{14012137-AFC0-452E-94BE-F9250FBBDD48}" srcOrd="0" destOrd="0" presId="urn:microsoft.com/office/officeart/2005/8/layout/pyramid3"/>
    <dgm:cxn modelId="{87D5186E-F9C4-4C32-8105-F4E231F3C1EC}" type="presParOf" srcId="{DF188F79-251F-4883-89A3-EA9E22C73147}" destId="{247995E5-E7B9-46A1-9828-613E41F67314}" srcOrd="1" destOrd="0" presId="urn:microsoft.com/office/officeart/2005/8/layout/pyramid3"/>
    <dgm:cxn modelId="{AF937B4A-8DAD-41FC-9125-D22B40293A00}" type="presParOf" srcId="{B945C4DF-51A9-40CC-B144-F26D38779A8D}" destId="{C798EDFE-FED9-4466-B72D-5CC07F4CF709}" srcOrd="1" destOrd="0" presId="urn:microsoft.com/office/officeart/2005/8/layout/pyramid3"/>
    <dgm:cxn modelId="{33DC0D06-F660-4C56-A673-1E45A020FC37}" type="presParOf" srcId="{C798EDFE-FED9-4466-B72D-5CC07F4CF709}" destId="{2CCB118F-D868-45EE-AF8F-4CDF36EFCBD0}" srcOrd="0" destOrd="0" presId="urn:microsoft.com/office/officeart/2005/8/layout/pyramid3"/>
    <dgm:cxn modelId="{9A4A3DFD-C295-4B7F-BB62-E4C40DCA4CBE}" type="presParOf" srcId="{C798EDFE-FED9-4466-B72D-5CC07F4CF709}" destId="{6329D039-0040-4A59-A956-2D0FE04FDA9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CB3C1D-5B33-4226-90DF-747EF1328CE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4C94DA5-9522-436D-A289-410A55679049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sz="800" b="1" dirty="0">
            <a:solidFill>
              <a:schemeClr val="bg1"/>
            </a:solidFill>
          </a:endParaRPr>
        </a:p>
      </dgm:t>
    </dgm:pt>
    <dgm:pt modelId="{796E8986-556B-409F-BA12-8A5AFF23EA15}" type="parTrans" cxnId="{3CDC9F6B-8B51-42FF-A8A3-C58941F1784A}">
      <dgm:prSet/>
      <dgm:spPr/>
      <dgm:t>
        <a:bodyPr/>
        <a:lstStyle/>
        <a:p>
          <a:endParaRPr lang="en-US"/>
        </a:p>
      </dgm:t>
    </dgm:pt>
    <dgm:pt modelId="{7B9F6B68-1829-4D6D-9782-64BEA6077FFF}" type="sibTrans" cxnId="{3CDC9F6B-8B51-42FF-A8A3-C58941F1784A}">
      <dgm:prSet/>
      <dgm:spPr/>
      <dgm:t>
        <a:bodyPr/>
        <a:lstStyle/>
        <a:p>
          <a:endParaRPr lang="en-US"/>
        </a:p>
      </dgm:t>
    </dgm:pt>
    <dgm:pt modelId="{C0505316-4468-4479-9798-1F8235D3E007}">
      <dgm:prSet phldrT="[Text]" custT="1"/>
      <dgm:spPr>
        <a:solidFill>
          <a:schemeClr val="accent2"/>
        </a:solidFill>
      </dgm:spPr>
      <dgm:t>
        <a:bodyPr tIns="0" bIns="914400" anchor="ctr"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C5484742-E056-4024-AB4C-BCDA595EC727}" type="parTrans" cxnId="{0C7D8B1A-8FC7-46E1-826D-35BC40691061}">
      <dgm:prSet/>
      <dgm:spPr/>
      <dgm:t>
        <a:bodyPr/>
        <a:lstStyle/>
        <a:p>
          <a:endParaRPr lang="en-US"/>
        </a:p>
      </dgm:t>
    </dgm:pt>
    <dgm:pt modelId="{846829E2-A66E-4372-9292-0E897F6A4446}" type="sibTrans" cxnId="{0C7D8B1A-8FC7-46E1-826D-35BC40691061}">
      <dgm:prSet/>
      <dgm:spPr/>
      <dgm:t>
        <a:bodyPr/>
        <a:lstStyle/>
        <a:p>
          <a:endParaRPr lang="en-US"/>
        </a:p>
      </dgm:t>
    </dgm:pt>
    <dgm:pt modelId="{B945C4DF-51A9-40CC-B144-F26D38779A8D}" type="pres">
      <dgm:prSet presAssocID="{50CB3C1D-5B33-4226-90DF-747EF1328CED}" presName="Name0" presStyleCnt="0">
        <dgm:presLayoutVars>
          <dgm:dir/>
          <dgm:animLvl val="lvl"/>
          <dgm:resizeHandles val="exact"/>
        </dgm:presLayoutVars>
      </dgm:prSet>
      <dgm:spPr/>
    </dgm:pt>
    <dgm:pt modelId="{DF188F79-251F-4883-89A3-EA9E22C73147}" type="pres">
      <dgm:prSet presAssocID="{74C94DA5-9522-436D-A289-410A55679049}" presName="Name8" presStyleCnt="0"/>
      <dgm:spPr/>
    </dgm:pt>
    <dgm:pt modelId="{14012137-AFC0-452E-94BE-F9250FBBDD48}" type="pres">
      <dgm:prSet presAssocID="{74C94DA5-9522-436D-A289-410A55679049}" presName="level" presStyleLbl="node1" presStyleIdx="0" presStyleCnt="2" custScaleY="74603" custLinFactX="8333" custLinFactNeighborX="100000" custLinFactNeighborY="-44888">
        <dgm:presLayoutVars>
          <dgm:chMax val="1"/>
          <dgm:bulletEnabled val="1"/>
        </dgm:presLayoutVars>
      </dgm:prSet>
      <dgm:spPr/>
    </dgm:pt>
    <dgm:pt modelId="{247995E5-E7B9-46A1-9828-613E41F67314}" type="pres">
      <dgm:prSet presAssocID="{74C94DA5-9522-436D-A289-410A556790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98EDFE-FED9-4466-B72D-5CC07F4CF709}" type="pres">
      <dgm:prSet presAssocID="{C0505316-4468-4479-9798-1F8235D3E007}" presName="Name8" presStyleCnt="0"/>
      <dgm:spPr/>
    </dgm:pt>
    <dgm:pt modelId="{2CCB118F-D868-45EE-AF8F-4CDF36EFCBD0}" type="pres">
      <dgm:prSet presAssocID="{C0505316-4468-4479-9798-1F8235D3E007}" presName="level" presStyleLbl="node1" presStyleIdx="1" presStyleCnt="2" custScaleY="88588">
        <dgm:presLayoutVars>
          <dgm:chMax val="1"/>
          <dgm:bulletEnabled val="1"/>
        </dgm:presLayoutVars>
      </dgm:prSet>
      <dgm:spPr/>
    </dgm:pt>
    <dgm:pt modelId="{6329D039-0040-4A59-A956-2D0FE04FDA9B}" type="pres">
      <dgm:prSet presAssocID="{C0505316-4468-4479-9798-1F8235D3E00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C7D8B1A-8FC7-46E1-826D-35BC40691061}" srcId="{50CB3C1D-5B33-4226-90DF-747EF1328CED}" destId="{C0505316-4468-4479-9798-1F8235D3E007}" srcOrd="1" destOrd="0" parTransId="{C5484742-E056-4024-AB4C-BCDA595EC727}" sibTransId="{846829E2-A66E-4372-9292-0E897F6A4446}"/>
    <dgm:cxn modelId="{B7216122-BF4F-4BD4-A648-27296021ECD1}" type="presOf" srcId="{C0505316-4468-4479-9798-1F8235D3E007}" destId="{6329D039-0040-4A59-A956-2D0FE04FDA9B}" srcOrd="1" destOrd="0" presId="urn:microsoft.com/office/officeart/2005/8/layout/pyramid3"/>
    <dgm:cxn modelId="{A17E2235-A98A-49DB-BD14-5A16E9E65B04}" type="presOf" srcId="{74C94DA5-9522-436D-A289-410A55679049}" destId="{247995E5-E7B9-46A1-9828-613E41F67314}" srcOrd="1" destOrd="0" presId="urn:microsoft.com/office/officeart/2005/8/layout/pyramid3"/>
    <dgm:cxn modelId="{ADC1943F-AAA4-410A-89D0-6380A41C7ACD}" type="presOf" srcId="{C0505316-4468-4479-9798-1F8235D3E007}" destId="{2CCB118F-D868-45EE-AF8F-4CDF36EFCBD0}" srcOrd="0" destOrd="0" presId="urn:microsoft.com/office/officeart/2005/8/layout/pyramid3"/>
    <dgm:cxn modelId="{490D2346-4D78-4AC0-A065-A976A558EAF6}" type="presOf" srcId="{50CB3C1D-5B33-4226-90DF-747EF1328CED}" destId="{B945C4DF-51A9-40CC-B144-F26D38779A8D}" srcOrd="0" destOrd="0" presId="urn:microsoft.com/office/officeart/2005/8/layout/pyramid3"/>
    <dgm:cxn modelId="{3CDC9F6B-8B51-42FF-A8A3-C58941F1784A}" srcId="{50CB3C1D-5B33-4226-90DF-747EF1328CED}" destId="{74C94DA5-9522-436D-A289-410A55679049}" srcOrd="0" destOrd="0" parTransId="{796E8986-556B-409F-BA12-8A5AFF23EA15}" sibTransId="{7B9F6B68-1829-4D6D-9782-64BEA6077FFF}"/>
    <dgm:cxn modelId="{0C8DCD8A-2094-42D2-8CE9-A2485DB7EB94}" type="presOf" srcId="{74C94DA5-9522-436D-A289-410A55679049}" destId="{14012137-AFC0-452E-94BE-F9250FBBDD48}" srcOrd="0" destOrd="0" presId="urn:microsoft.com/office/officeart/2005/8/layout/pyramid3"/>
    <dgm:cxn modelId="{605E9D62-514F-4F6A-B17B-B71EBEDAA822}" type="presParOf" srcId="{B945C4DF-51A9-40CC-B144-F26D38779A8D}" destId="{DF188F79-251F-4883-89A3-EA9E22C73147}" srcOrd="0" destOrd="0" presId="urn:microsoft.com/office/officeart/2005/8/layout/pyramid3"/>
    <dgm:cxn modelId="{83580888-5D08-495D-8FB2-2744C27D110A}" type="presParOf" srcId="{DF188F79-251F-4883-89A3-EA9E22C73147}" destId="{14012137-AFC0-452E-94BE-F9250FBBDD48}" srcOrd="0" destOrd="0" presId="urn:microsoft.com/office/officeart/2005/8/layout/pyramid3"/>
    <dgm:cxn modelId="{87D5186E-F9C4-4C32-8105-F4E231F3C1EC}" type="presParOf" srcId="{DF188F79-251F-4883-89A3-EA9E22C73147}" destId="{247995E5-E7B9-46A1-9828-613E41F67314}" srcOrd="1" destOrd="0" presId="urn:microsoft.com/office/officeart/2005/8/layout/pyramid3"/>
    <dgm:cxn modelId="{AF937B4A-8DAD-41FC-9125-D22B40293A00}" type="presParOf" srcId="{B945C4DF-51A9-40CC-B144-F26D38779A8D}" destId="{C798EDFE-FED9-4466-B72D-5CC07F4CF709}" srcOrd="1" destOrd="0" presId="urn:microsoft.com/office/officeart/2005/8/layout/pyramid3"/>
    <dgm:cxn modelId="{33DC0D06-F660-4C56-A673-1E45A020FC37}" type="presParOf" srcId="{C798EDFE-FED9-4466-B72D-5CC07F4CF709}" destId="{2CCB118F-D868-45EE-AF8F-4CDF36EFCBD0}" srcOrd="0" destOrd="0" presId="urn:microsoft.com/office/officeart/2005/8/layout/pyramid3"/>
    <dgm:cxn modelId="{9A4A3DFD-C295-4B7F-BB62-E4C40DCA4CBE}" type="presParOf" srcId="{C798EDFE-FED9-4466-B72D-5CC07F4CF709}" destId="{6329D039-0040-4A59-A956-2D0FE04FDA9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CB3C1D-5B33-4226-90DF-747EF1328CE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4C94DA5-9522-436D-A289-410A55679049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sz="800" b="1" dirty="0">
            <a:solidFill>
              <a:schemeClr val="bg1"/>
            </a:solidFill>
          </a:endParaRPr>
        </a:p>
      </dgm:t>
    </dgm:pt>
    <dgm:pt modelId="{796E8986-556B-409F-BA12-8A5AFF23EA15}" type="parTrans" cxnId="{3CDC9F6B-8B51-42FF-A8A3-C58941F1784A}">
      <dgm:prSet/>
      <dgm:spPr/>
      <dgm:t>
        <a:bodyPr/>
        <a:lstStyle/>
        <a:p>
          <a:endParaRPr lang="en-US"/>
        </a:p>
      </dgm:t>
    </dgm:pt>
    <dgm:pt modelId="{7B9F6B68-1829-4D6D-9782-64BEA6077FFF}" type="sibTrans" cxnId="{3CDC9F6B-8B51-42FF-A8A3-C58941F1784A}">
      <dgm:prSet/>
      <dgm:spPr/>
      <dgm:t>
        <a:bodyPr/>
        <a:lstStyle/>
        <a:p>
          <a:endParaRPr lang="en-US"/>
        </a:p>
      </dgm:t>
    </dgm:pt>
    <dgm:pt modelId="{C0505316-4468-4479-9798-1F8235D3E007}">
      <dgm:prSet phldrT="[Text]" custT="1"/>
      <dgm:spPr>
        <a:solidFill>
          <a:schemeClr val="accent2"/>
        </a:solidFill>
      </dgm:spPr>
      <dgm:t>
        <a:bodyPr tIns="0" bIns="914400" anchor="ctr"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C5484742-E056-4024-AB4C-BCDA595EC727}" type="parTrans" cxnId="{0C7D8B1A-8FC7-46E1-826D-35BC40691061}">
      <dgm:prSet/>
      <dgm:spPr/>
      <dgm:t>
        <a:bodyPr/>
        <a:lstStyle/>
        <a:p>
          <a:endParaRPr lang="en-US"/>
        </a:p>
      </dgm:t>
    </dgm:pt>
    <dgm:pt modelId="{846829E2-A66E-4372-9292-0E897F6A4446}" type="sibTrans" cxnId="{0C7D8B1A-8FC7-46E1-826D-35BC40691061}">
      <dgm:prSet/>
      <dgm:spPr/>
      <dgm:t>
        <a:bodyPr/>
        <a:lstStyle/>
        <a:p>
          <a:endParaRPr lang="en-US"/>
        </a:p>
      </dgm:t>
    </dgm:pt>
    <dgm:pt modelId="{B945C4DF-51A9-40CC-B144-F26D38779A8D}" type="pres">
      <dgm:prSet presAssocID="{50CB3C1D-5B33-4226-90DF-747EF1328CED}" presName="Name0" presStyleCnt="0">
        <dgm:presLayoutVars>
          <dgm:dir/>
          <dgm:animLvl val="lvl"/>
          <dgm:resizeHandles val="exact"/>
        </dgm:presLayoutVars>
      </dgm:prSet>
      <dgm:spPr/>
    </dgm:pt>
    <dgm:pt modelId="{DF188F79-251F-4883-89A3-EA9E22C73147}" type="pres">
      <dgm:prSet presAssocID="{74C94DA5-9522-436D-A289-410A55679049}" presName="Name8" presStyleCnt="0"/>
      <dgm:spPr/>
    </dgm:pt>
    <dgm:pt modelId="{14012137-AFC0-452E-94BE-F9250FBBDD48}" type="pres">
      <dgm:prSet presAssocID="{74C94DA5-9522-436D-A289-410A55679049}" presName="level" presStyleLbl="node1" presStyleIdx="0" presStyleCnt="2" custScaleY="74603" custLinFactX="8333" custLinFactNeighborX="100000" custLinFactNeighborY="-44888">
        <dgm:presLayoutVars>
          <dgm:chMax val="1"/>
          <dgm:bulletEnabled val="1"/>
        </dgm:presLayoutVars>
      </dgm:prSet>
      <dgm:spPr/>
    </dgm:pt>
    <dgm:pt modelId="{247995E5-E7B9-46A1-9828-613E41F67314}" type="pres">
      <dgm:prSet presAssocID="{74C94DA5-9522-436D-A289-410A556790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98EDFE-FED9-4466-B72D-5CC07F4CF709}" type="pres">
      <dgm:prSet presAssocID="{C0505316-4468-4479-9798-1F8235D3E007}" presName="Name8" presStyleCnt="0"/>
      <dgm:spPr/>
    </dgm:pt>
    <dgm:pt modelId="{2CCB118F-D868-45EE-AF8F-4CDF36EFCBD0}" type="pres">
      <dgm:prSet presAssocID="{C0505316-4468-4479-9798-1F8235D3E007}" presName="level" presStyleLbl="node1" presStyleIdx="1" presStyleCnt="2" custScaleY="88588">
        <dgm:presLayoutVars>
          <dgm:chMax val="1"/>
          <dgm:bulletEnabled val="1"/>
        </dgm:presLayoutVars>
      </dgm:prSet>
      <dgm:spPr/>
    </dgm:pt>
    <dgm:pt modelId="{6329D039-0040-4A59-A956-2D0FE04FDA9B}" type="pres">
      <dgm:prSet presAssocID="{C0505316-4468-4479-9798-1F8235D3E00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C7D8B1A-8FC7-46E1-826D-35BC40691061}" srcId="{50CB3C1D-5B33-4226-90DF-747EF1328CED}" destId="{C0505316-4468-4479-9798-1F8235D3E007}" srcOrd="1" destOrd="0" parTransId="{C5484742-E056-4024-AB4C-BCDA595EC727}" sibTransId="{846829E2-A66E-4372-9292-0E897F6A4446}"/>
    <dgm:cxn modelId="{B7216122-BF4F-4BD4-A648-27296021ECD1}" type="presOf" srcId="{C0505316-4468-4479-9798-1F8235D3E007}" destId="{6329D039-0040-4A59-A956-2D0FE04FDA9B}" srcOrd="1" destOrd="0" presId="urn:microsoft.com/office/officeart/2005/8/layout/pyramid3"/>
    <dgm:cxn modelId="{A17E2235-A98A-49DB-BD14-5A16E9E65B04}" type="presOf" srcId="{74C94DA5-9522-436D-A289-410A55679049}" destId="{247995E5-E7B9-46A1-9828-613E41F67314}" srcOrd="1" destOrd="0" presId="urn:microsoft.com/office/officeart/2005/8/layout/pyramid3"/>
    <dgm:cxn modelId="{ADC1943F-AAA4-410A-89D0-6380A41C7ACD}" type="presOf" srcId="{C0505316-4468-4479-9798-1F8235D3E007}" destId="{2CCB118F-D868-45EE-AF8F-4CDF36EFCBD0}" srcOrd="0" destOrd="0" presId="urn:microsoft.com/office/officeart/2005/8/layout/pyramid3"/>
    <dgm:cxn modelId="{490D2346-4D78-4AC0-A065-A976A558EAF6}" type="presOf" srcId="{50CB3C1D-5B33-4226-90DF-747EF1328CED}" destId="{B945C4DF-51A9-40CC-B144-F26D38779A8D}" srcOrd="0" destOrd="0" presId="urn:microsoft.com/office/officeart/2005/8/layout/pyramid3"/>
    <dgm:cxn modelId="{3CDC9F6B-8B51-42FF-A8A3-C58941F1784A}" srcId="{50CB3C1D-5B33-4226-90DF-747EF1328CED}" destId="{74C94DA5-9522-436D-A289-410A55679049}" srcOrd="0" destOrd="0" parTransId="{796E8986-556B-409F-BA12-8A5AFF23EA15}" sibTransId="{7B9F6B68-1829-4D6D-9782-64BEA6077FFF}"/>
    <dgm:cxn modelId="{0C8DCD8A-2094-42D2-8CE9-A2485DB7EB94}" type="presOf" srcId="{74C94DA5-9522-436D-A289-410A55679049}" destId="{14012137-AFC0-452E-94BE-F9250FBBDD48}" srcOrd="0" destOrd="0" presId="urn:microsoft.com/office/officeart/2005/8/layout/pyramid3"/>
    <dgm:cxn modelId="{605E9D62-514F-4F6A-B17B-B71EBEDAA822}" type="presParOf" srcId="{B945C4DF-51A9-40CC-B144-F26D38779A8D}" destId="{DF188F79-251F-4883-89A3-EA9E22C73147}" srcOrd="0" destOrd="0" presId="urn:microsoft.com/office/officeart/2005/8/layout/pyramid3"/>
    <dgm:cxn modelId="{83580888-5D08-495D-8FB2-2744C27D110A}" type="presParOf" srcId="{DF188F79-251F-4883-89A3-EA9E22C73147}" destId="{14012137-AFC0-452E-94BE-F9250FBBDD48}" srcOrd="0" destOrd="0" presId="urn:microsoft.com/office/officeart/2005/8/layout/pyramid3"/>
    <dgm:cxn modelId="{87D5186E-F9C4-4C32-8105-F4E231F3C1EC}" type="presParOf" srcId="{DF188F79-251F-4883-89A3-EA9E22C73147}" destId="{247995E5-E7B9-46A1-9828-613E41F67314}" srcOrd="1" destOrd="0" presId="urn:microsoft.com/office/officeart/2005/8/layout/pyramid3"/>
    <dgm:cxn modelId="{AF937B4A-8DAD-41FC-9125-D22B40293A00}" type="presParOf" srcId="{B945C4DF-51A9-40CC-B144-F26D38779A8D}" destId="{C798EDFE-FED9-4466-B72D-5CC07F4CF709}" srcOrd="1" destOrd="0" presId="urn:microsoft.com/office/officeart/2005/8/layout/pyramid3"/>
    <dgm:cxn modelId="{33DC0D06-F660-4C56-A673-1E45A020FC37}" type="presParOf" srcId="{C798EDFE-FED9-4466-B72D-5CC07F4CF709}" destId="{2CCB118F-D868-45EE-AF8F-4CDF36EFCBD0}" srcOrd="0" destOrd="0" presId="urn:microsoft.com/office/officeart/2005/8/layout/pyramid3"/>
    <dgm:cxn modelId="{9A4A3DFD-C295-4B7F-BB62-E4C40DCA4CBE}" type="presParOf" srcId="{C798EDFE-FED9-4466-B72D-5CC07F4CF709}" destId="{6329D039-0040-4A59-A956-2D0FE04FDA9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CB3C1D-5B33-4226-90DF-747EF1328CE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4C94DA5-9522-436D-A289-410A55679049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sz="800" b="1" dirty="0">
            <a:solidFill>
              <a:schemeClr val="bg1"/>
            </a:solidFill>
          </a:endParaRPr>
        </a:p>
      </dgm:t>
    </dgm:pt>
    <dgm:pt modelId="{796E8986-556B-409F-BA12-8A5AFF23EA15}" type="parTrans" cxnId="{3CDC9F6B-8B51-42FF-A8A3-C58941F1784A}">
      <dgm:prSet/>
      <dgm:spPr/>
      <dgm:t>
        <a:bodyPr/>
        <a:lstStyle/>
        <a:p>
          <a:endParaRPr lang="en-US"/>
        </a:p>
      </dgm:t>
    </dgm:pt>
    <dgm:pt modelId="{7B9F6B68-1829-4D6D-9782-64BEA6077FFF}" type="sibTrans" cxnId="{3CDC9F6B-8B51-42FF-A8A3-C58941F1784A}">
      <dgm:prSet/>
      <dgm:spPr/>
      <dgm:t>
        <a:bodyPr/>
        <a:lstStyle/>
        <a:p>
          <a:endParaRPr lang="en-US"/>
        </a:p>
      </dgm:t>
    </dgm:pt>
    <dgm:pt modelId="{C0505316-4468-4479-9798-1F8235D3E007}">
      <dgm:prSet phldrT="[Text]" custT="1"/>
      <dgm:spPr>
        <a:solidFill>
          <a:schemeClr val="accent2"/>
        </a:solidFill>
      </dgm:spPr>
      <dgm:t>
        <a:bodyPr tIns="0" bIns="914400" anchor="ctr"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C5484742-E056-4024-AB4C-BCDA595EC727}" type="parTrans" cxnId="{0C7D8B1A-8FC7-46E1-826D-35BC40691061}">
      <dgm:prSet/>
      <dgm:spPr/>
      <dgm:t>
        <a:bodyPr/>
        <a:lstStyle/>
        <a:p>
          <a:endParaRPr lang="en-US"/>
        </a:p>
      </dgm:t>
    </dgm:pt>
    <dgm:pt modelId="{846829E2-A66E-4372-9292-0E897F6A4446}" type="sibTrans" cxnId="{0C7D8B1A-8FC7-46E1-826D-35BC40691061}">
      <dgm:prSet/>
      <dgm:spPr/>
      <dgm:t>
        <a:bodyPr/>
        <a:lstStyle/>
        <a:p>
          <a:endParaRPr lang="en-US"/>
        </a:p>
      </dgm:t>
    </dgm:pt>
    <dgm:pt modelId="{B945C4DF-51A9-40CC-B144-F26D38779A8D}" type="pres">
      <dgm:prSet presAssocID="{50CB3C1D-5B33-4226-90DF-747EF1328CED}" presName="Name0" presStyleCnt="0">
        <dgm:presLayoutVars>
          <dgm:dir/>
          <dgm:animLvl val="lvl"/>
          <dgm:resizeHandles val="exact"/>
        </dgm:presLayoutVars>
      </dgm:prSet>
      <dgm:spPr/>
    </dgm:pt>
    <dgm:pt modelId="{DF188F79-251F-4883-89A3-EA9E22C73147}" type="pres">
      <dgm:prSet presAssocID="{74C94DA5-9522-436D-A289-410A55679049}" presName="Name8" presStyleCnt="0"/>
      <dgm:spPr/>
    </dgm:pt>
    <dgm:pt modelId="{14012137-AFC0-452E-94BE-F9250FBBDD48}" type="pres">
      <dgm:prSet presAssocID="{74C94DA5-9522-436D-A289-410A55679049}" presName="level" presStyleLbl="node1" presStyleIdx="0" presStyleCnt="2" custScaleY="74603" custLinFactX="8333" custLinFactNeighborX="100000" custLinFactNeighborY="-44888">
        <dgm:presLayoutVars>
          <dgm:chMax val="1"/>
          <dgm:bulletEnabled val="1"/>
        </dgm:presLayoutVars>
      </dgm:prSet>
      <dgm:spPr/>
    </dgm:pt>
    <dgm:pt modelId="{247995E5-E7B9-46A1-9828-613E41F67314}" type="pres">
      <dgm:prSet presAssocID="{74C94DA5-9522-436D-A289-410A556790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98EDFE-FED9-4466-B72D-5CC07F4CF709}" type="pres">
      <dgm:prSet presAssocID="{C0505316-4468-4479-9798-1F8235D3E007}" presName="Name8" presStyleCnt="0"/>
      <dgm:spPr/>
    </dgm:pt>
    <dgm:pt modelId="{2CCB118F-D868-45EE-AF8F-4CDF36EFCBD0}" type="pres">
      <dgm:prSet presAssocID="{C0505316-4468-4479-9798-1F8235D3E007}" presName="level" presStyleLbl="node1" presStyleIdx="1" presStyleCnt="2" custScaleY="88588">
        <dgm:presLayoutVars>
          <dgm:chMax val="1"/>
          <dgm:bulletEnabled val="1"/>
        </dgm:presLayoutVars>
      </dgm:prSet>
      <dgm:spPr/>
    </dgm:pt>
    <dgm:pt modelId="{6329D039-0040-4A59-A956-2D0FE04FDA9B}" type="pres">
      <dgm:prSet presAssocID="{C0505316-4468-4479-9798-1F8235D3E00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C7D8B1A-8FC7-46E1-826D-35BC40691061}" srcId="{50CB3C1D-5B33-4226-90DF-747EF1328CED}" destId="{C0505316-4468-4479-9798-1F8235D3E007}" srcOrd="1" destOrd="0" parTransId="{C5484742-E056-4024-AB4C-BCDA595EC727}" sibTransId="{846829E2-A66E-4372-9292-0E897F6A4446}"/>
    <dgm:cxn modelId="{B7216122-BF4F-4BD4-A648-27296021ECD1}" type="presOf" srcId="{C0505316-4468-4479-9798-1F8235D3E007}" destId="{6329D039-0040-4A59-A956-2D0FE04FDA9B}" srcOrd="1" destOrd="0" presId="urn:microsoft.com/office/officeart/2005/8/layout/pyramid3"/>
    <dgm:cxn modelId="{A17E2235-A98A-49DB-BD14-5A16E9E65B04}" type="presOf" srcId="{74C94DA5-9522-436D-A289-410A55679049}" destId="{247995E5-E7B9-46A1-9828-613E41F67314}" srcOrd="1" destOrd="0" presId="urn:microsoft.com/office/officeart/2005/8/layout/pyramid3"/>
    <dgm:cxn modelId="{ADC1943F-AAA4-410A-89D0-6380A41C7ACD}" type="presOf" srcId="{C0505316-4468-4479-9798-1F8235D3E007}" destId="{2CCB118F-D868-45EE-AF8F-4CDF36EFCBD0}" srcOrd="0" destOrd="0" presId="urn:microsoft.com/office/officeart/2005/8/layout/pyramid3"/>
    <dgm:cxn modelId="{490D2346-4D78-4AC0-A065-A976A558EAF6}" type="presOf" srcId="{50CB3C1D-5B33-4226-90DF-747EF1328CED}" destId="{B945C4DF-51A9-40CC-B144-F26D38779A8D}" srcOrd="0" destOrd="0" presId="urn:microsoft.com/office/officeart/2005/8/layout/pyramid3"/>
    <dgm:cxn modelId="{3CDC9F6B-8B51-42FF-A8A3-C58941F1784A}" srcId="{50CB3C1D-5B33-4226-90DF-747EF1328CED}" destId="{74C94DA5-9522-436D-A289-410A55679049}" srcOrd="0" destOrd="0" parTransId="{796E8986-556B-409F-BA12-8A5AFF23EA15}" sibTransId="{7B9F6B68-1829-4D6D-9782-64BEA6077FFF}"/>
    <dgm:cxn modelId="{0C8DCD8A-2094-42D2-8CE9-A2485DB7EB94}" type="presOf" srcId="{74C94DA5-9522-436D-A289-410A55679049}" destId="{14012137-AFC0-452E-94BE-F9250FBBDD48}" srcOrd="0" destOrd="0" presId="urn:microsoft.com/office/officeart/2005/8/layout/pyramid3"/>
    <dgm:cxn modelId="{605E9D62-514F-4F6A-B17B-B71EBEDAA822}" type="presParOf" srcId="{B945C4DF-51A9-40CC-B144-F26D38779A8D}" destId="{DF188F79-251F-4883-89A3-EA9E22C73147}" srcOrd="0" destOrd="0" presId="urn:microsoft.com/office/officeart/2005/8/layout/pyramid3"/>
    <dgm:cxn modelId="{83580888-5D08-495D-8FB2-2744C27D110A}" type="presParOf" srcId="{DF188F79-251F-4883-89A3-EA9E22C73147}" destId="{14012137-AFC0-452E-94BE-F9250FBBDD48}" srcOrd="0" destOrd="0" presId="urn:microsoft.com/office/officeart/2005/8/layout/pyramid3"/>
    <dgm:cxn modelId="{87D5186E-F9C4-4C32-8105-F4E231F3C1EC}" type="presParOf" srcId="{DF188F79-251F-4883-89A3-EA9E22C73147}" destId="{247995E5-E7B9-46A1-9828-613E41F67314}" srcOrd="1" destOrd="0" presId="urn:microsoft.com/office/officeart/2005/8/layout/pyramid3"/>
    <dgm:cxn modelId="{AF937B4A-8DAD-41FC-9125-D22B40293A00}" type="presParOf" srcId="{B945C4DF-51A9-40CC-B144-F26D38779A8D}" destId="{C798EDFE-FED9-4466-B72D-5CC07F4CF709}" srcOrd="1" destOrd="0" presId="urn:microsoft.com/office/officeart/2005/8/layout/pyramid3"/>
    <dgm:cxn modelId="{33DC0D06-F660-4C56-A673-1E45A020FC37}" type="presParOf" srcId="{C798EDFE-FED9-4466-B72D-5CC07F4CF709}" destId="{2CCB118F-D868-45EE-AF8F-4CDF36EFCBD0}" srcOrd="0" destOrd="0" presId="urn:microsoft.com/office/officeart/2005/8/layout/pyramid3"/>
    <dgm:cxn modelId="{9A4A3DFD-C295-4B7F-BB62-E4C40DCA4CBE}" type="presParOf" srcId="{C798EDFE-FED9-4466-B72D-5CC07F4CF709}" destId="{6329D039-0040-4A59-A956-2D0FE04FDA9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CB3C1D-5B33-4226-90DF-747EF1328CE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4C94DA5-9522-436D-A289-410A55679049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sz="800" b="1" dirty="0">
            <a:solidFill>
              <a:schemeClr val="bg1"/>
            </a:solidFill>
          </a:endParaRPr>
        </a:p>
      </dgm:t>
    </dgm:pt>
    <dgm:pt modelId="{796E8986-556B-409F-BA12-8A5AFF23EA15}" type="parTrans" cxnId="{3CDC9F6B-8B51-42FF-A8A3-C58941F1784A}">
      <dgm:prSet/>
      <dgm:spPr/>
      <dgm:t>
        <a:bodyPr/>
        <a:lstStyle/>
        <a:p>
          <a:endParaRPr lang="en-US"/>
        </a:p>
      </dgm:t>
    </dgm:pt>
    <dgm:pt modelId="{7B9F6B68-1829-4D6D-9782-64BEA6077FFF}" type="sibTrans" cxnId="{3CDC9F6B-8B51-42FF-A8A3-C58941F1784A}">
      <dgm:prSet/>
      <dgm:spPr/>
      <dgm:t>
        <a:bodyPr/>
        <a:lstStyle/>
        <a:p>
          <a:endParaRPr lang="en-US"/>
        </a:p>
      </dgm:t>
    </dgm:pt>
    <dgm:pt modelId="{C0505316-4468-4479-9798-1F8235D3E007}">
      <dgm:prSet phldrT="[Text]" custT="1"/>
      <dgm:spPr>
        <a:solidFill>
          <a:schemeClr val="accent2"/>
        </a:solidFill>
      </dgm:spPr>
      <dgm:t>
        <a:bodyPr tIns="0" bIns="914400" anchor="ctr"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C5484742-E056-4024-AB4C-BCDA595EC727}" type="parTrans" cxnId="{0C7D8B1A-8FC7-46E1-826D-35BC40691061}">
      <dgm:prSet/>
      <dgm:spPr/>
      <dgm:t>
        <a:bodyPr/>
        <a:lstStyle/>
        <a:p>
          <a:endParaRPr lang="en-US"/>
        </a:p>
      </dgm:t>
    </dgm:pt>
    <dgm:pt modelId="{846829E2-A66E-4372-9292-0E897F6A4446}" type="sibTrans" cxnId="{0C7D8B1A-8FC7-46E1-826D-35BC40691061}">
      <dgm:prSet/>
      <dgm:spPr/>
      <dgm:t>
        <a:bodyPr/>
        <a:lstStyle/>
        <a:p>
          <a:endParaRPr lang="en-US"/>
        </a:p>
      </dgm:t>
    </dgm:pt>
    <dgm:pt modelId="{B945C4DF-51A9-40CC-B144-F26D38779A8D}" type="pres">
      <dgm:prSet presAssocID="{50CB3C1D-5B33-4226-90DF-747EF1328CED}" presName="Name0" presStyleCnt="0">
        <dgm:presLayoutVars>
          <dgm:dir/>
          <dgm:animLvl val="lvl"/>
          <dgm:resizeHandles val="exact"/>
        </dgm:presLayoutVars>
      </dgm:prSet>
      <dgm:spPr/>
    </dgm:pt>
    <dgm:pt modelId="{DF188F79-251F-4883-89A3-EA9E22C73147}" type="pres">
      <dgm:prSet presAssocID="{74C94DA5-9522-436D-A289-410A55679049}" presName="Name8" presStyleCnt="0"/>
      <dgm:spPr/>
    </dgm:pt>
    <dgm:pt modelId="{14012137-AFC0-452E-94BE-F9250FBBDD48}" type="pres">
      <dgm:prSet presAssocID="{74C94DA5-9522-436D-A289-410A55679049}" presName="level" presStyleLbl="node1" presStyleIdx="0" presStyleCnt="2" custScaleY="74603" custLinFactX="8333" custLinFactNeighborX="100000" custLinFactNeighborY="-44888">
        <dgm:presLayoutVars>
          <dgm:chMax val="1"/>
          <dgm:bulletEnabled val="1"/>
        </dgm:presLayoutVars>
      </dgm:prSet>
      <dgm:spPr/>
    </dgm:pt>
    <dgm:pt modelId="{247995E5-E7B9-46A1-9828-613E41F67314}" type="pres">
      <dgm:prSet presAssocID="{74C94DA5-9522-436D-A289-410A556790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98EDFE-FED9-4466-B72D-5CC07F4CF709}" type="pres">
      <dgm:prSet presAssocID="{C0505316-4468-4479-9798-1F8235D3E007}" presName="Name8" presStyleCnt="0"/>
      <dgm:spPr/>
    </dgm:pt>
    <dgm:pt modelId="{2CCB118F-D868-45EE-AF8F-4CDF36EFCBD0}" type="pres">
      <dgm:prSet presAssocID="{C0505316-4468-4479-9798-1F8235D3E007}" presName="level" presStyleLbl="node1" presStyleIdx="1" presStyleCnt="2" custScaleY="88588">
        <dgm:presLayoutVars>
          <dgm:chMax val="1"/>
          <dgm:bulletEnabled val="1"/>
        </dgm:presLayoutVars>
      </dgm:prSet>
      <dgm:spPr/>
    </dgm:pt>
    <dgm:pt modelId="{6329D039-0040-4A59-A956-2D0FE04FDA9B}" type="pres">
      <dgm:prSet presAssocID="{C0505316-4468-4479-9798-1F8235D3E00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C7D8B1A-8FC7-46E1-826D-35BC40691061}" srcId="{50CB3C1D-5B33-4226-90DF-747EF1328CED}" destId="{C0505316-4468-4479-9798-1F8235D3E007}" srcOrd="1" destOrd="0" parTransId="{C5484742-E056-4024-AB4C-BCDA595EC727}" sibTransId="{846829E2-A66E-4372-9292-0E897F6A4446}"/>
    <dgm:cxn modelId="{B7216122-BF4F-4BD4-A648-27296021ECD1}" type="presOf" srcId="{C0505316-4468-4479-9798-1F8235D3E007}" destId="{6329D039-0040-4A59-A956-2D0FE04FDA9B}" srcOrd="1" destOrd="0" presId="urn:microsoft.com/office/officeart/2005/8/layout/pyramid3"/>
    <dgm:cxn modelId="{A17E2235-A98A-49DB-BD14-5A16E9E65B04}" type="presOf" srcId="{74C94DA5-9522-436D-A289-410A55679049}" destId="{247995E5-E7B9-46A1-9828-613E41F67314}" srcOrd="1" destOrd="0" presId="urn:microsoft.com/office/officeart/2005/8/layout/pyramid3"/>
    <dgm:cxn modelId="{ADC1943F-AAA4-410A-89D0-6380A41C7ACD}" type="presOf" srcId="{C0505316-4468-4479-9798-1F8235D3E007}" destId="{2CCB118F-D868-45EE-AF8F-4CDF36EFCBD0}" srcOrd="0" destOrd="0" presId="urn:microsoft.com/office/officeart/2005/8/layout/pyramid3"/>
    <dgm:cxn modelId="{490D2346-4D78-4AC0-A065-A976A558EAF6}" type="presOf" srcId="{50CB3C1D-5B33-4226-90DF-747EF1328CED}" destId="{B945C4DF-51A9-40CC-B144-F26D38779A8D}" srcOrd="0" destOrd="0" presId="urn:microsoft.com/office/officeart/2005/8/layout/pyramid3"/>
    <dgm:cxn modelId="{3CDC9F6B-8B51-42FF-A8A3-C58941F1784A}" srcId="{50CB3C1D-5B33-4226-90DF-747EF1328CED}" destId="{74C94DA5-9522-436D-A289-410A55679049}" srcOrd="0" destOrd="0" parTransId="{796E8986-556B-409F-BA12-8A5AFF23EA15}" sibTransId="{7B9F6B68-1829-4D6D-9782-64BEA6077FFF}"/>
    <dgm:cxn modelId="{0C8DCD8A-2094-42D2-8CE9-A2485DB7EB94}" type="presOf" srcId="{74C94DA5-9522-436D-A289-410A55679049}" destId="{14012137-AFC0-452E-94BE-F9250FBBDD48}" srcOrd="0" destOrd="0" presId="urn:microsoft.com/office/officeart/2005/8/layout/pyramid3"/>
    <dgm:cxn modelId="{605E9D62-514F-4F6A-B17B-B71EBEDAA822}" type="presParOf" srcId="{B945C4DF-51A9-40CC-B144-F26D38779A8D}" destId="{DF188F79-251F-4883-89A3-EA9E22C73147}" srcOrd="0" destOrd="0" presId="urn:microsoft.com/office/officeart/2005/8/layout/pyramid3"/>
    <dgm:cxn modelId="{83580888-5D08-495D-8FB2-2744C27D110A}" type="presParOf" srcId="{DF188F79-251F-4883-89A3-EA9E22C73147}" destId="{14012137-AFC0-452E-94BE-F9250FBBDD48}" srcOrd="0" destOrd="0" presId="urn:microsoft.com/office/officeart/2005/8/layout/pyramid3"/>
    <dgm:cxn modelId="{87D5186E-F9C4-4C32-8105-F4E231F3C1EC}" type="presParOf" srcId="{DF188F79-251F-4883-89A3-EA9E22C73147}" destId="{247995E5-E7B9-46A1-9828-613E41F67314}" srcOrd="1" destOrd="0" presId="urn:microsoft.com/office/officeart/2005/8/layout/pyramid3"/>
    <dgm:cxn modelId="{AF937B4A-8DAD-41FC-9125-D22B40293A00}" type="presParOf" srcId="{B945C4DF-51A9-40CC-B144-F26D38779A8D}" destId="{C798EDFE-FED9-4466-B72D-5CC07F4CF709}" srcOrd="1" destOrd="0" presId="urn:microsoft.com/office/officeart/2005/8/layout/pyramid3"/>
    <dgm:cxn modelId="{33DC0D06-F660-4C56-A673-1E45A020FC37}" type="presParOf" srcId="{C798EDFE-FED9-4466-B72D-5CC07F4CF709}" destId="{2CCB118F-D868-45EE-AF8F-4CDF36EFCBD0}" srcOrd="0" destOrd="0" presId="urn:microsoft.com/office/officeart/2005/8/layout/pyramid3"/>
    <dgm:cxn modelId="{9A4A3DFD-C295-4B7F-BB62-E4C40DCA4CBE}" type="presParOf" srcId="{C798EDFE-FED9-4466-B72D-5CC07F4CF709}" destId="{6329D039-0040-4A59-A956-2D0FE04FDA9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CB3C1D-5B33-4226-90DF-747EF1328CE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4C94DA5-9522-436D-A289-410A55679049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sz="800" b="1" dirty="0">
            <a:solidFill>
              <a:schemeClr val="bg1"/>
            </a:solidFill>
          </a:endParaRPr>
        </a:p>
      </dgm:t>
    </dgm:pt>
    <dgm:pt modelId="{796E8986-556B-409F-BA12-8A5AFF23EA15}" type="parTrans" cxnId="{3CDC9F6B-8B51-42FF-A8A3-C58941F1784A}">
      <dgm:prSet/>
      <dgm:spPr/>
      <dgm:t>
        <a:bodyPr/>
        <a:lstStyle/>
        <a:p>
          <a:endParaRPr lang="en-US"/>
        </a:p>
      </dgm:t>
    </dgm:pt>
    <dgm:pt modelId="{7B9F6B68-1829-4D6D-9782-64BEA6077FFF}" type="sibTrans" cxnId="{3CDC9F6B-8B51-42FF-A8A3-C58941F1784A}">
      <dgm:prSet/>
      <dgm:spPr/>
      <dgm:t>
        <a:bodyPr/>
        <a:lstStyle/>
        <a:p>
          <a:endParaRPr lang="en-US"/>
        </a:p>
      </dgm:t>
    </dgm:pt>
    <dgm:pt modelId="{C0505316-4468-4479-9798-1F8235D3E007}">
      <dgm:prSet phldrT="[Text]" custT="1"/>
      <dgm:spPr>
        <a:solidFill>
          <a:schemeClr val="accent2"/>
        </a:solidFill>
      </dgm:spPr>
      <dgm:t>
        <a:bodyPr tIns="0" bIns="914400" anchor="ctr"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C5484742-E056-4024-AB4C-BCDA595EC727}" type="parTrans" cxnId="{0C7D8B1A-8FC7-46E1-826D-35BC40691061}">
      <dgm:prSet/>
      <dgm:spPr/>
      <dgm:t>
        <a:bodyPr/>
        <a:lstStyle/>
        <a:p>
          <a:endParaRPr lang="en-US"/>
        </a:p>
      </dgm:t>
    </dgm:pt>
    <dgm:pt modelId="{846829E2-A66E-4372-9292-0E897F6A4446}" type="sibTrans" cxnId="{0C7D8B1A-8FC7-46E1-826D-35BC40691061}">
      <dgm:prSet/>
      <dgm:spPr/>
      <dgm:t>
        <a:bodyPr/>
        <a:lstStyle/>
        <a:p>
          <a:endParaRPr lang="en-US"/>
        </a:p>
      </dgm:t>
    </dgm:pt>
    <dgm:pt modelId="{B945C4DF-51A9-40CC-B144-F26D38779A8D}" type="pres">
      <dgm:prSet presAssocID="{50CB3C1D-5B33-4226-90DF-747EF1328CED}" presName="Name0" presStyleCnt="0">
        <dgm:presLayoutVars>
          <dgm:dir/>
          <dgm:animLvl val="lvl"/>
          <dgm:resizeHandles val="exact"/>
        </dgm:presLayoutVars>
      </dgm:prSet>
      <dgm:spPr/>
    </dgm:pt>
    <dgm:pt modelId="{DF188F79-251F-4883-89A3-EA9E22C73147}" type="pres">
      <dgm:prSet presAssocID="{74C94DA5-9522-436D-A289-410A55679049}" presName="Name8" presStyleCnt="0"/>
      <dgm:spPr/>
    </dgm:pt>
    <dgm:pt modelId="{14012137-AFC0-452E-94BE-F9250FBBDD48}" type="pres">
      <dgm:prSet presAssocID="{74C94DA5-9522-436D-A289-410A55679049}" presName="level" presStyleLbl="node1" presStyleIdx="0" presStyleCnt="2" custScaleY="74603" custLinFactX="8333" custLinFactNeighborX="100000" custLinFactNeighborY="-44888">
        <dgm:presLayoutVars>
          <dgm:chMax val="1"/>
          <dgm:bulletEnabled val="1"/>
        </dgm:presLayoutVars>
      </dgm:prSet>
      <dgm:spPr/>
    </dgm:pt>
    <dgm:pt modelId="{247995E5-E7B9-46A1-9828-613E41F67314}" type="pres">
      <dgm:prSet presAssocID="{74C94DA5-9522-436D-A289-410A556790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98EDFE-FED9-4466-B72D-5CC07F4CF709}" type="pres">
      <dgm:prSet presAssocID="{C0505316-4468-4479-9798-1F8235D3E007}" presName="Name8" presStyleCnt="0"/>
      <dgm:spPr/>
    </dgm:pt>
    <dgm:pt modelId="{2CCB118F-D868-45EE-AF8F-4CDF36EFCBD0}" type="pres">
      <dgm:prSet presAssocID="{C0505316-4468-4479-9798-1F8235D3E007}" presName="level" presStyleLbl="node1" presStyleIdx="1" presStyleCnt="2" custScaleY="88588">
        <dgm:presLayoutVars>
          <dgm:chMax val="1"/>
          <dgm:bulletEnabled val="1"/>
        </dgm:presLayoutVars>
      </dgm:prSet>
      <dgm:spPr/>
    </dgm:pt>
    <dgm:pt modelId="{6329D039-0040-4A59-A956-2D0FE04FDA9B}" type="pres">
      <dgm:prSet presAssocID="{C0505316-4468-4479-9798-1F8235D3E00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C7D8B1A-8FC7-46E1-826D-35BC40691061}" srcId="{50CB3C1D-5B33-4226-90DF-747EF1328CED}" destId="{C0505316-4468-4479-9798-1F8235D3E007}" srcOrd="1" destOrd="0" parTransId="{C5484742-E056-4024-AB4C-BCDA595EC727}" sibTransId="{846829E2-A66E-4372-9292-0E897F6A4446}"/>
    <dgm:cxn modelId="{B7216122-BF4F-4BD4-A648-27296021ECD1}" type="presOf" srcId="{C0505316-4468-4479-9798-1F8235D3E007}" destId="{6329D039-0040-4A59-A956-2D0FE04FDA9B}" srcOrd="1" destOrd="0" presId="urn:microsoft.com/office/officeart/2005/8/layout/pyramid3"/>
    <dgm:cxn modelId="{A17E2235-A98A-49DB-BD14-5A16E9E65B04}" type="presOf" srcId="{74C94DA5-9522-436D-A289-410A55679049}" destId="{247995E5-E7B9-46A1-9828-613E41F67314}" srcOrd="1" destOrd="0" presId="urn:microsoft.com/office/officeart/2005/8/layout/pyramid3"/>
    <dgm:cxn modelId="{ADC1943F-AAA4-410A-89D0-6380A41C7ACD}" type="presOf" srcId="{C0505316-4468-4479-9798-1F8235D3E007}" destId="{2CCB118F-D868-45EE-AF8F-4CDF36EFCBD0}" srcOrd="0" destOrd="0" presId="urn:microsoft.com/office/officeart/2005/8/layout/pyramid3"/>
    <dgm:cxn modelId="{490D2346-4D78-4AC0-A065-A976A558EAF6}" type="presOf" srcId="{50CB3C1D-5B33-4226-90DF-747EF1328CED}" destId="{B945C4DF-51A9-40CC-B144-F26D38779A8D}" srcOrd="0" destOrd="0" presId="urn:microsoft.com/office/officeart/2005/8/layout/pyramid3"/>
    <dgm:cxn modelId="{3CDC9F6B-8B51-42FF-A8A3-C58941F1784A}" srcId="{50CB3C1D-5B33-4226-90DF-747EF1328CED}" destId="{74C94DA5-9522-436D-A289-410A55679049}" srcOrd="0" destOrd="0" parTransId="{796E8986-556B-409F-BA12-8A5AFF23EA15}" sibTransId="{7B9F6B68-1829-4D6D-9782-64BEA6077FFF}"/>
    <dgm:cxn modelId="{0C8DCD8A-2094-42D2-8CE9-A2485DB7EB94}" type="presOf" srcId="{74C94DA5-9522-436D-A289-410A55679049}" destId="{14012137-AFC0-452E-94BE-F9250FBBDD48}" srcOrd="0" destOrd="0" presId="urn:microsoft.com/office/officeart/2005/8/layout/pyramid3"/>
    <dgm:cxn modelId="{605E9D62-514F-4F6A-B17B-B71EBEDAA822}" type="presParOf" srcId="{B945C4DF-51A9-40CC-B144-F26D38779A8D}" destId="{DF188F79-251F-4883-89A3-EA9E22C73147}" srcOrd="0" destOrd="0" presId="urn:microsoft.com/office/officeart/2005/8/layout/pyramid3"/>
    <dgm:cxn modelId="{83580888-5D08-495D-8FB2-2744C27D110A}" type="presParOf" srcId="{DF188F79-251F-4883-89A3-EA9E22C73147}" destId="{14012137-AFC0-452E-94BE-F9250FBBDD48}" srcOrd="0" destOrd="0" presId="urn:microsoft.com/office/officeart/2005/8/layout/pyramid3"/>
    <dgm:cxn modelId="{87D5186E-F9C4-4C32-8105-F4E231F3C1EC}" type="presParOf" srcId="{DF188F79-251F-4883-89A3-EA9E22C73147}" destId="{247995E5-E7B9-46A1-9828-613E41F67314}" srcOrd="1" destOrd="0" presId="urn:microsoft.com/office/officeart/2005/8/layout/pyramid3"/>
    <dgm:cxn modelId="{AF937B4A-8DAD-41FC-9125-D22B40293A00}" type="presParOf" srcId="{B945C4DF-51A9-40CC-B144-F26D38779A8D}" destId="{C798EDFE-FED9-4466-B72D-5CC07F4CF709}" srcOrd="1" destOrd="0" presId="urn:microsoft.com/office/officeart/2005/8/layout/pyramid3"/>
    <dgm:cxn modelId="{33DC0D06-F660-4C56-A673-1E45A020FC37}" type="presParOf" srcId="{C798EDFE-FED9-4466-B72D-5CC07F4CF709}" destId="{2CCB118F-D868-45EE-AF8F-4CDF36EFCBD0}" srcOrd="0" destOrd="0" presId="urn:microsoft.com/office/officeart/2005/8/layout/pyramid3"/>
    <dgm:cxn modelId="{9A4A3DFD-C295-4B7F-BB62-E4C40DCA4CBE}" type="presParOf" srcId="{C798EDFE-FED9-4466-B72D-5CC07F4CF709}" destId="{6329D039-0040-4A59-A956-2D0FE04FDA9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CB3C1D-5B33-4226-90DF-747EF1328CED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74C94DA5-9522-436D-A289-410A55679049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US" sz="800" b="1" dirty="0">
            <a:solidFill>
              <a:schemeClr val="bg1"/>
            </a:solidFill>
          </a:endParaRPr>
        </a:p>
      </dgm:t>
    </dgm:pt>
    <dgm:pt modelId="{796E8986-556B-409F-BA12-8A5AFF23EA15}" type="parTrans" cxnId="{3CDC9F6B-8B51-42FF-A8A3-C58941F1784A}">
      <dgm:prSet/>
      <dgm:spPr/>
      <dgm:t>
        <a:bodyPr/>
        <a:lstStyle/>
        <a:p>
          <a:endParaRPr lang="en-US"/>
        </a:p>
      </dgm:t>
    </dgm:pt>
    <dgm:pt modelId="{7B9F6B68-1829-4D6D-9782-64BEA6077FFF}" type="sibTrans" cxnId="{3CDC9F6B-8B51-42FF-A8A3-C58941F1784A}">
      <dgm:prSet/>
      <dgm:spPr/>
      <dgm:t>
        <a:bodyPr/>
        <a:lstStyle/>
        <a:p>
          <a:endParaRPr lang="en-US"/>
        </a:p>
      </dgm:t>
    </dgm:pt>
    <dgm:pt modelId="{C0505316-4468-4479-9798-1F8235D3E007}">
      <dgm:prSet phldrT="[Text]" custT="1"/>
      <dgm:spPr>
        <a:solidFill>
          <a:schemeClr val="accent2"/>
        </a:solidFill>
      </dgm:spPr>
      <dgm:t>
        <a:bodyPr tIns="0" bIns="914400" anchor="ctr"/>
        <a:lstStyle/>
        <a:p>
          <a:endParaRPr lang="en-US" sz="1400" b="1" dirty="0">
            <a:solidFill>
              <a:schemeClr val="bg1"/>
            </a:solidFill>
          </a:endParaRPr>
        </a:p>
      </dgm:t>
    </dgm:pt>
    <dgm:pt modelId="{C5484742-E056-4024-AB4C-BCDA595EC727}" type="parTrans" cxnId="{0C7D8B1A-8FC7-46E1-826D-35BC40691061}">
      <dgm:prSet/>
      <dgm:spPr/>
      <dgm:t>
        <a:bodyPr/>
        <a:lstStyle/>
        <a:p>
          <a:endParaRPr lang="en-US"/>
        </a:p>
      </dgm:t>
    </dgm:pt>
    <dgm:pt modelId="{846829E2-A66E-4372-9292-0E897F6A4446}" type="sibTrans" cxnId="{0C7D8B1A-8FC7-46E1-826D-35BC40691061}">
      <dgm:prSet/>
      <dgm:spPr/>
      <dgm:t>
        <a:bodyPr/>
        <a:lstStyle/>
        <a:p>
          <a:endParaRPr lang="en-US"/>
        </a:p>
      </dgm:t>
    </dgm:pt>
    <dgm:pt modelId="{B945C4DF-51A9-40CC-B144-F26D38779A8D}" type="pres">
      <dgm:prSet presAssocID="{50CB3C1D-5B33-4226-90DF-747EF1328CED}" presName="Name0" presStyleCnt="0">
        <dgm:presLayoutVars>
          <dgm:dir/>
          <dgm:animLvl val="lvl"/>
          <dgm:resizeHandles val="exact"/>
        </dgm:presLayoutVars>
      </dgm:prSet>
      <dgm:spPr/>
    </dgm:pt>
    <dgm:pt modelId="{DF188F79-251F-4883-89A3-EA9E22C73147}" type="pres">
      <dgm:prSet presAssocID="{74C94DA5-9522-436D-A289-410A55679049}" presName="Name8" presStyleCnt="0"/>
      <dgm:spPr/>
    </dgm:pt>
    <dgm:pt modelId="{14012137-AFC0-452E-94BE-F9250FBBDD48}" type="pres">
      <dgm:prSet presAssocID="{74C94DA5-9522-436D-A289-410A55679049}" presName="level" presStyleLbl="node1" presStyleIdx="0" presStyleCnt="2" custScaleY="74603" custLinFactX="8333" custLinFactNeighborX="100000" custLinFactNeighborY="-44888">
        <dgm:presLayoutVars>
          <dgm:chMax val="1"/>
          <dgm:bulletEnabled val="1"/>
        </dgm:presLayoutVars>
      </dgm:prSet>
      <dgm:spPr/>
    </dgm:pt>
    <dgm:pt modelId="{247995E5-E7B9-46A1-9828-613E41F67314}" type="pres">
      <dgm:prSet presAssocID="{74C94DA5-9522-436D-A289-410A556790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798EDFE-FED9-4466-B72D-5CC07F4CF709}" type="pres">
      <dgm:prSet presAssocID="{C0505316-4468-4479-9798-1F8235D3E007}" presName="Name8" presStyleCnt="0"/>
      <dgm:spPr/>
    </dgm:pt>
    <dgm:pt modelId="{2CCB118F-D868-45EE-AF8F-4CDF36EFCBD0}" type="pres">
      <dgm:prSet presAssocID="{C0505316-4468-4479-9798-1F8235D3E007}" presName="level" presStyleLbl="node1" presStyleIdx="1" presStyleCnt="2" custScaleY="88588">
        <dgm:presLayoutVars>
          <dgm:chMax val="1"/>
          <dgm:bulletEnabled val="1"/>
        </dgm:presLayoutVars>
      </dgm:prSet>
      <dgm:spPr/>
    </dgm:pt>
    <dgm:pt modelId="{6329D039-0040-4A59-A956-2D0FE04FDA9B}" type="pres">
      <dgm:prSet presAssocID="{C0505316-4468-4479-9798-1F8235D3E00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C7D8B1A-8FC7-46E1-826D-35BC40691061}" srcId="{50CB3C1D-5B33-4226-90DF-747EF1328CED}" destId="{C0505316-4468-4479-9798-1F8235D3E007}" srcOrd="1" destOrd="0" parTransId="{C5484742-E056-4024-AB4C-BCDA595EC727}" sibTransId="{846829E2-A66E-4372-9292-0E897F6A4446}"/>
    <dgm:cxn modelId="{B7216122-BF4F-4BD4-A648-27296021ECD1}" type="presOf" srcId="{C0505316-4468-4479-9798-1F8235D3E007}" destId="{6329D039-0040-4A59-A956-2D0FE04FDA9B}" srcOrd="1" destOrd="0" presId="urn:microsoft.com/office/officeart/2005/8/layout/pyramid3"/>
    <dgm:cxn modelId="{A17E2235-A98A-49DB-BD14-5A16E9E65B04}" type="presOf" srcId="{74C94DA5-9522-436D-A289-410A55679049}" destId="{247995E5-E7B9-46A1-9828-613E41F67314}" srcOrd="1" destOrd="0" presId="urn:microsoft.com/office/officeart/2005/8/layout/pyramid3"/>
    <dgm:cxn modelId="{ADC1943F-AAA4-410A-89D0-6380A41C7ACD}" type="presOf" srcId="{C0505316-4468-4479-9798-1F8235D3E007}" destId="{2CCB118F-D868-45EE-AF8F-4CDF36EFCBD0}" srcOrd="0" destOrd="0" presId="urn:microsoft.com/office/officeart/2005/8/layout/pyramid3"/>
    <dgm:cxn modelId="{490D2346-4D78-4AC0-A065-A976A558EAF6}" type="presOf" srcId="{50CB3C1D-5B33-4226-90DF-747EF1328CED}" destId="{B945C4DF-51A9-40CC-B144-F26D38779A8D}" srcOrd="0" destOrd="0" presId="urn:microsoft.com/office/officeart/2005/8/layout/pyramid3"/>
    <dgm:cxn modelId="{3CDC9F6B-8B51-42FF-A8A3-C58941F1784A}" srcId="{50CB3C1D-5B33-4226-90DF-747EF1328CED}" destId="{74C94DA5-9522-436D-A289-410A55679049}" srcOrd="0" destOrd="0" parTransId="{796E8986-556B-409F-BA12-8A5AFF23EA15}" sibTransId="{7B9F6B68-1829-4D6D-9782-64BEA6077FFF}"/>
    <dgm:cxn modelId="{0C8DCD8A-2094-42D2-8CE9-A2485DB7EB94}" type="presOf" srcId="{74C94DA5-9522-436D-A289-410A55679049}" destId="{14012137-AFC0-452E-94BE-F9250FBBDD48}" srcOrd="0" destOrd="0" presId="urn:microsoft.com/office/officeart/2005/8/layout/pyramid3"/>
    <dgm:cxn modelId="{605E9D62-514F-4F6A-B17B-B71EBEDAA822}" type="presParOf" srcId="{B945C4DF-51A9-40CC-B144-F26D38779A8D}" destId="{DF188F79-251F-4883-89A3-EA9E22C73147}" srcOrd="0" destOrd="0" presId="urn:microsoft.com/office/officeart/2005/8/layout/pyramid3"/>
    <dgm:cxn modelId="{83580888-5D08-495D-8FB2-2744C27D110A}" type="presParOf" srcId="{DF188F79-251F-4883-89A3-EA9E22C73147}" destId="{14012137-AFC0-452E-94BE-F9250FBBDD48}" srcOrd="0" destOrd="0" presId="urn:microsoft.com/office/officeart/2005/8/layout/pyramid3"/>
    <dgm:cxn modelId="{87D5186E-F9C4-4C32-8105-F4E231F3C1EC}" type="presParOf" srcId="{DF188F79-251F-4883-89A3-EA9E22C73147}" destId="{247995E5-E7B9-46A1-9828-613E41F67314}" srcOrd="1" destOrd="0" presId="urn:microsoft.com/office/officeart/2005/8/layout/pyramid3"/>
    <dgm:cxn modelId="{AF937B4A-8DAD-41FC-9125-D22B40293A00}" type="presParOf" srcId="{B945C4DF-51A9-40CC-B144-F26D38779A8D}" destId="{C798EDFE-FED9-4466-B72D-5CC07F4CF709}" srcOrd="1" destOrd="0" presId="urn:microsoft.com/office/officeart/2005/8/layout/pyramid3"/>
    <dgm:cxn modelId="{33DC0D06-F660-4C56-A673-1E45A020FC37}" type="presParOf" srcId="{C798EDFE-FED9-4466-B72D-5CC07F4CF709}" destId="{2CCB118F-D868-45EE-AF8F-4CDF36EFCBD0}" srcOrd="0" destOrd="0" presId="urn:microsoft.com/office/officeart/2005/8/layout/pyramid3"/>
    <dgm:cxn modelId="{9A4A3DFD-C295-4B7F-BB62-E4C40DCA4CBE}" type="presParOf" srcId="{C798EDFE-FED9-4466-B72D-5CC07F4CF709}" destId="{6329D039-0040-4A59-A956-2D0FE04FDA9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2137-AFC0-452E-94BE-F9250FBBDD48}">
      <dsp:nvSpPr>
        <dsp:cNvPr id="0" name=""/>
        <dsp:cNvSpPr/>
      </dsp:nvSpPr>
      <dsp:spPr>
        <a:xfrm rot="10800000">
          <a:off x="0" y="0"/>
          <a:ext cx="2743200" cy="1229089"/>
        </a:xfrm>
        <a:prstGeom prst="trapezoid">
          <a:avLst>
            <a:gd name="adj" fmla="val 51016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Focus Area Hypotheses</a:t>
          </a:r>
        </a:p>
      </dsp:txBody>
      <dsp:txXfrm rot="-10800000">
        <a:off x="480059" y="0"/>
        <a:ext cx="1783080" cy="1229089"/>
      </dsp:txXfrm>
    </dsp:sp>
    <dsp:sp modelId="{2CCB118F-D868-45EE-AF8F-4CDF36EFCBD0}">
      <dsp:nvSpPr>
        <dsp:cNvPr id="0" name=""/>
        <dsp:cNvSpPr/>
      </dsp:nvSpPr>
      <dsp:spPr>
        <a:xfrm rot="10800000">
          <a:off x="627028" y="1229089"/>
          <a:ext cx="1489142" cy="1459492"/>
        </a:xfrm>
        <a:prstGeom prst="trapezoid">
          <a:avLst>
            <a:gd name="adj" fmla="val 51016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9144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Technical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Evaluation</a:t>
          </a:r>
        </a:p>
      </dsp:txBody>
      <dsp:txXfrm rot="-10800000">
        <a:off x="627028" y="1229089"/>
        <a:ext cx="1489142" cy="1459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2137-AFC0-452E-94BE-F9250FBBDD48}">
      <dsp:nvSpPr>
        <dsp:cNvPr id="0" name=""/>
        <dsp:cNvSpPr/>
      </dsp:nvSpPr>
      <dsp:spPr>
        <a:xfrm rot="10800000">
          <a:off x="0" y="0"/>
          <a:ext cx="685799" cy="307272"/>
        </a:xfrm>
        <a:prstGeom prst="trapezoid">
          <a:avLst>
            <a:gd name="adj" fmla="val 51016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>
            <a:solidFill>
              <a:schemeClr val="bg1"/>
            </a:solidFill>
          </a:endParaRPr>
        </a:p>
      </dsp:txBody>
      <dsp:txXfrm rot="-10800000">
        <a:off x="120015" y="0"/>
        <a:ext cx="445770" cy="307272"/>
      </dsp:txXfrm>
    </dsp:sp>
    <dsp:sp modelId="{2CCB118F-D868-45EE-AF8F-4CDF36EFCBD0}">
      <dsp:nvSpPr>
        <dsp:cNvPr id="0" name=""/>
        <dsp:cNvSpPr/>
      </dsp:nvSpPr>
      <dsp:spPr>
        <a:xfrm rot="10800000">
          <a:off x="156757" y="307272"/>
          <a:ext cx="372285" cy="364873"/>
        </a:xfrm>
        <a:prstGeom prst="trapezoid">
          <a:avLst>
            <a:gd name="adj" fmla="val 51016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9144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</dsp:txBody>
      <dsp:txXfrm rot="-10800000">
        <a:off x="156757" y="307272"/>
        <a:ext cx="372285" cy="364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2137-AFC0-452E-94BE-F9250FBBDD48}">
      <dsp:nvSpPr>
        <dsp:cNvPr id="0" name=""/>
        <dsp:cNvSpPr/>
      </dsp:nvSpPr>
      <dsp:spPr>
        <a:xfrm rot="10800000">
          <a:off x="0" y="0"/>
          <a:ext cx="685799" cy="307272"/>
        </a:xfrm>
        <a:prstGeom prst="trapezoid">
          <a:avLst>
            <a:gd name="adj" fmla="val 51016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>
            <a:solidFill>
              <a:schemeClr val="bg1"/>
            </a:solidFill>
          </a:endParaRPr>
        </a:p>
      </dsp:txBody>
      <dsp:txXfrm rot="-10800000">
        <a:off x="120015" y="0"/>
        <a:ext cx="445770" cy="307272"/>
      </dsp:txXfrm>
    </dsp:sp>
    <dsp:sp modelId="{2CCB118F-D868-45EE-AF8F-4CDF36EFCBD0}">
      <dsp:nvSpPr>
        <dsp:cNvPr id="0" name=""/>
        <dsp:cNvSpPr/>
      </dsp:nvSpPr>
      <dsp:spPr>
        <a:xfrm rot="10800000">
          <a:off x="156757" y="307272"/>
          <a:ext cx="372285" cy="364873"/>
        </a:xfrm>
        <a:prstGeom prst="trapezoid">
          <a:avLst>
            <a:gd name="adj" fmla="val 51016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9144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</dsp:txBody>
      <dsp:txXfrm rot="-10800000">
        <a:off x="156757" y="307272"/>
        <a:ext cx="372285" cy="3648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2137-AFC0-452E-94BE-F9250FBBDD48}">
      <dsp:nvSpPr>
        <dsp:cNvPr id="0" name=""/>
        <dsp:cNvSpPr/>
      </dsp:nvSpPr>
      <dsp:spPr>
        <a:xfrm rot="10800000">
          <a:off x="0" y="0"/>
          <a:ext cx="685799" cy="307272"/>
        </a:xfrm>
        <a:prstGeom prst="trapezoid">
          <a:avLst>
            <a:gd name="adj" fmla="val 51016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>
            <a:solidFill>
              <a:schemeClr val="bg1"/>
            </a:solidFill>
          </a:endParaRPr>
        </a:p>
      </dsp:txBody>
      <dsp:txXfrm rot="-10800000">
        <a:off x="120015" y="0"/>
        <a:ext cx="445770" cy="307272"/>
      </dsp:txXfrm>
    </dsp:sp>
    <dsp:sp modelId="{2CCB118F-D868-45EE-AF8F-4CDF36EFCBD0}">
      <dsp:nvSpPr>
        <dsp:cNvPr id="0" name=""/>
        <dsp:cNvSpPr/>
      </dsp:nvSpPr>
      <dsp:spPr>
        <a:xfrm rot="10800000">
          <a:off x="156757" y="307272"/>
          <a:ext cx="372285" cy="364873"/>
        </a:xfrm>
        <a:prstGeom prst="trapezoid">
          <a:avLst>
            <a:gd name="adj" fmla="val 51016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9144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</dsp:txBody>
      <dsp:txXfrm rot="-10800000">
        <a:off x="156757" y="307272"/>
        <a:ext cx="372285" cy="3648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2137-AFC0-452E-94BE-F9250FBBDD48}">
      <dsp:nvSpPr>
        <dsp:cNvPr id="0" name=""/>
        <dsp:cNvSpPr/>
      </dsp:nvSpPr>
      <dsp:spPr>
        <a:xfrm rot="10800000">
          <a:off x="0" y="0"/>
          <a:ext cx="685799" cy="307272"/>
        </a:xfrm>
        <a:prstGeom prst="trapezoid">
          <a:avLst>
            <a:gd name="adj" fmla="val 51016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>
            <a:solidFill>
              <a:schemeClr val="bg1"/>
            </a:solidFill>
          </a:endParaRPr>
        </a:p>
      </dsp:txBody>
      <dsp:txXfrm rot="-10800000">
        <a:off x="120015" y="0"/>
        <a:ext cx="445770" cy="307272"/>
      </dsp:txXfrm>
    </dsp:sp>
    <dsp:sp modelId="{2CCB118F-D868-45EE-AF8F-4CDF36EFCBD0}">
      <dsp:nvSpPr>
        <dsp:cNvPr id="0" name=""/>
        <dsp:cNvSpPr/>
      </dsp:nvSpPr>
      <dsp:spPr>
        <a:xfrm rot="10800000">
          <a:off x="156757" y="307272"/>
          <a:ext cx="372285" cy="364873"/>
        </a:xfrm>
        <a:prstGeom prst="trapezoid">
          <a:avLst>
            <a:gd name="adj" fmla="val 51016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9144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</dsp:txBody>
      <dsp:txXfrm rot="-10800000">
        <a:off x="156757" y="307272"/>
        <a:ext cx="372285" cy="3648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2137-AFC0-452E-94BE-F9250FBBDD48}">
      <dsp:nvSpPr>
        <dsp:cNvPr id="0" name=""/>
        <dsp:cNvSpPr/>
      </dsp:nvSpPr>
      <dsp:spPr>
        <a:xfrm rot="10800000">
          <a:off x="0" y="0"/>
          <a:ext cx="685799" cy="307272"/>
        </a:xfrm>
        <a:prstGeom prst="trapezoid">
          <a:avLst>
            <a:gd name="adj" fmla="val 51016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>
            <a:solidFill>
              <a:schemeClr val="bg1"/>
            </a:solidFill>
          </a:endParaRPr>
        </a:p>
      </dsp:txBody>
      <dsp:txXfrm rot="-10800000">
        <a:off x="120015" y="0"/>
        <a:ext cx="445770" cy="307272"/>
      </dsp:txXfrm>
    </dsp:sp>
    <dsp:sp modelId="{2CCB118F-D868-45EE-AF8F-4CDF36EFCBD0}">
      <dsp:nvSpPr>
        <dsp:cNvPr id="0" name=""/>
        <dsp:cNvSpPr/>
      </dsp:nvSpPr>
      <dsp:spPr>
        <a:xfrm rot="10800000">
          <a:off x="156757" y="307272"/>
          <a:ext cx="372285" cy="364873"/>
        </a:xfrm>
        <a:prstGeom prst="trapezoid">
          <a:avLst>
            <a:gd name="adj" fmla="val 51016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9144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</dsp:txBody>
      <dsp:txXfrm rot="-10800000">
        <a:off x="156757" y="307272"/>
        <a:ext cx="372285" cy="3648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2137-AFC0-452E-94BE-F9250FBBDD48}">
      <dsp:nvSpPr>
        <dsp:cNvPr id="0" name=""/>
        <dsp:cNvSpPr/>
      </dsp:nvSpPr>
      <dsp:spPr>
        <a:xfrm rot="10800000">
          <a:off x="0" y="0"/>
          <a:ext cx="685799" cy="307272"/>
        </a:xfrm>
        <a:prstGeom prst="trapezoid">
          <a:avLst>
            <a:gd name="adj" fmla="val 51016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>
            <a:solidFill>
              <a:schemeClr val="bg1"/>
            </a:solidFill>
          </a:endParaRPr>
        </a:p>
      </dsp:txBody>
      <dsp:txXfrm rot="-10800000">
        <a:off x="120015" y="0"/>
        <a:ext cx="445770" cy="307272"/>
      </dsp:txXfrm>
    </dsp:sp>
    <dsp:sp modelId="{2CCB118F-D868-45EE-AF8F-4CDF36EFCBD0}">
      <dsp:nvSpPr>
        <dsp:cNvPr id="0" name=""/>
        <dsp:cNvSpPr/>
      </dsp:nvSpPr>
      <dsp:spPr>
        <a:xfrm rot="10800000">
          <a:off x="156757" y="307272"/>
          <a:ext cx="372285" cy="364873"/>
        </a:xfrm>
        <a:prstGeom prst="trapezoid">
          <a:avLst>
            <a:gd name="adj" fmla="val 51016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9144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</dsp:txBody>
      <dsp:txXfrm rot="-10800000">
        <a:off x="156757" y="307272"/>
        <a:ext cx="372285" cy="3648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2137-AFC0-452E-94BE-F9250FBBDD48}">
      <dsp:nvSpPr>
        <dsp:cNvPr id="0" name=""/>
        <dsp:cNvSpPr/>
      </dsp:nvSpPr>
      <dsp:spPr>
        <a:xfrm rot="10800000">
          <a:off x="0" y="0"/>
          <a:ext cx="685799" cy="307272"/>
        </a:xfrm>
        <a:prstGeom prst="trapezoid">
          <a:avLst>
            <a:gd name="adj" fmla="val 51016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>
            <a:solidFill>
              <a:schemeClr val="bg1"/>
            </a:solidFill>
          </a:endParaRPr>
        </a:p>
      </dsp:txBody>
      <dsp:txXfrm rot="-10800000">
        <a:off x="120015" y="0"/>
        <a:ext cx="445770" cy="307272"/>
      </dsp:txXfrm>
    </dsp:sp>
    <dsp:sp modelId="{2CCB118F-D868-45EE-AF8F-4CDF36EFCBD0}">
      <dsp:nvSpPr>
        <dsp:cNvPr id="0" name=""/>
        <dsp:cNvSpPr/>
      </dsp:nvSpPr>
      <dsp:spPr>
        <a:xfrm rot="10800000">
          <a:off x="156757" y="307272"/>
          <a:ext cx="372285" cy="364873"/>
        </a:xfrm>
        <a:prstGeom prst="trapezoid">
          <a:avLst>
            <a:gd name="adj" fmla="val 51016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0" rIns="17780" bIns="9144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kern="1200" dirty="0">
            <a:solidFill>
              <a:schemeClr val="bg1"/>
            </a:solidFill>
          </a:endParaRPr>
        </a:p>
      </dsp:txBody>
      <dsp:txXfrm rot="-10800000">
        <a:off x="156757" y="307272"/>
        <a:ext cx="372285" cy="364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68EF-536A-40E8-85B8-08FF1AAA0BF1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DE9C1-8D6E-40B4-B415-102130516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5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41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00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9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39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72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84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8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40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23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37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07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84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6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CE430-C9CF-40CB-BE62-CA4201213F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1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158736"/>
            <a:ext cx="7886700" cy="766234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001699"/>
            <a:ext cx="7886700" cy="782686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56" y="1794717"/>
            <a:ext cx="637032" cy="3640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717536" y="499872"/>
            <a:ext cx="963168" cy="69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9788" y="5157216"/>
            <a:ext cx="1714500" cy="384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56" y="1794717"/>
            <a:ext cx="637032" cy="36401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717536" y="499872"/>
            <a:ext cx="963168" cy="69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589788" y="5157216"/>
            <a:ext cx="1714500" cy="384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6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8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125733" y="5354800"/>
            <a:ext cx="8914538" cy="1"/>
          </a:xfrm>
          <a:prstGeom prst="line">
            <a:avLst/>
          </a:prstGeom>
          <a:ln w="12700">
            <a:solidFill>
              <a:srgbClr val="000000">
                <a:alpha val="10000"/>
              </a:srgbClr>
            </a:solidFill>
          </a:ln>
        </p:spPr>
        <p:txBody>
          <a:bodyPr lIns="0" tIns="0" rIns="0" bIns="0"/>
          <a:lstStyle/>
          <a:p>
            <a:pPr lvl="0" algn="l" defTabSz="344879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000" dirty="0"/>
          </a:p>
        </p:txBody>
      </p:sp>
      <p:sp>
        <p:nvSpPr>
          <p:cNvPr id="17" name="Shape 17"/>
          <p:cNvSpPr/>
          <p:nvPr/>
        </p:nvSpPr>
        <p:spPr>
          <a:xfrm>
            <a:off x="125731" y="5444177"/>
            <a:ext cx="3687936" cy="166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486" tIns="34486" rIns="34486" bIns="34486">
            <a:spAutoFit/>
          </a:bodyPr>
          <a:lstStyle>
            <a:lvl1pPr algn="l">
              <a:lnSpc>
                <a:spcPct val="93000"/>
              </a:lnSpc>
              <a:defRPr sz="900">
                <a:solidFill>
                  <a:srgbClr val="A7A7A7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6" dirty="0">
                <a:solidFill>
                  <a:srgbClr val="A7A7A7"/>
                </a:solidFill>
              </a:rPr>
              <a:t>Cloudamize, Inc. Confidential &amp; Proprietary Information </a:t>
            </a:r>
          </a:p>
        </p:txBody>
      </p:sp>
      <p:sp>
        <p:nvSpPr>
          <p:cNvPr id="18" name="Shape 18"/>
          <p:cNvSpPr/>
          <p:nvPr/>
        </p:nvSpPr>
        <p:spPr>
          <a:xfrm rot="10800000">
            <a:off x="125735" y="3"/>
            <a:ext cx="1106007" cy="994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600" y="0"/>
                </a:moveTo>
                <a:lnTo>
                  <a:pt x="18000" y="0"/>
                </a:lnTo>
                <a:cubicBezTo>
                  <a:pt x="19988" y="0"/>
                  <a:pt x="21600" y="1493"/>
                  <a:pt x="21600" y="3335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3335"/>
                </a:lnTo>
                <a:cubicBezTo>
                  <a:pt x="0" y="1493"/>
                  <a:pt x="1612" y="0"/>
                  <a:pt x="3600" y="0"/>
                </a:cubicBezTo>
                <a:close/>
              </a:path>
            </a:pathLst>
          </a:custGeom>
          <a:solidFill>
            <a:srgbClr val="00A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3831" dirty="0"/>
          </a:p>
        </p:txBody>
      </p:sp>
      <p:pic>
        <p:nvPicPr>
          <p:cNvPr id="1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2809" y="562740"/>
            <a:ext cx="811859" cy="35152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21396" y="304271"/>
            <a:ext cx="6047372" cy="1104636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0214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35569-E4B4-BF41-9D80-7D43F31F32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304271"/>
            <a:ext cx="7040118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595959"/>
                </a:solidFill>
                <a:latin typeface="Raleway" charset="0"/>
                <a:ea typeface="Raleway" charset="0"/>
                <a:cs typeface="Raleway" charset="0"/>
              </a:defRPr>
            </a:lvl1pPr>
          </a:lstStyle>
          <a:p>
            <a:r>
              <a:rPr lang="en-US"/>
              <a:t>Thank you.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1" y="1"/>
            <a:ext cx="4572000" cy="5714999"/>
          </a:xfrm>
          <a:prstGeom prst="rect">
            <a:avLst/>
          </a:prstGeom>
          <a:solidFill>
            <a:srgbClr val="00A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576" y="2280686"/>
            <a:ext cx="2018850" cy="1153630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481499" cy="3626115"/>
          </a:xfrm>
        </p:spPr>
        <p:txBody>
          <a:bodyPr/>
          <a:lstStyle/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6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25000"/>
              </a:lnSpc>
              <a:defRPr sz="2000"/>
            </a:lvl1pPr>
            <a:lvl2pPr>
              <a:lnSpc>
                <a:spcPct val="125000"/>
              </a:lnSpc>
              <a:defRPr sz="1800"/>
            </a:lvl2pPr>
            <a:lvl3pPr>
              <a:lnSpc>
                <a:spcPct val="125000"/>
              </a:lnSpc>
              <a:defRPr sz="1400"/>
            </a:lvl3pPr>
            <a:lvl4pPr>
              <a:lnSpc>
                <a:spcPct val="125000"/>
              </a:lnSpc>
              <a:defRPr sz="1200"/>
            </a:lvl4pPr>
            <a:lvl5pPr>
              <a:lnSpc>
                <a:spcPct val="1250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36000"/>
            <a:ext cx="3086100" cy="3042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36000"/>
            <a:ext cx="2057400" cy="304271"/>
          </a:xfrm>
        </p:spPr>
        <p:txBody>
          <a:bodyPr/>
          <a:lstStyle/>
          <a:p>
            <a:fld id="{50A35569-E4B4-BF41-9D80-7D43F31F3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75104"/>
            <a:ext cx="7886700" cy="914401"/>
          </a:xfrm>
        </p:spPr>
        <p:txBody>
          <a:bodyPr anchor="b">
            <a:normAutofit/>
          </a:bodyPr>
          <a:lstStyle>
            <a:lvl1pPr>
              <a:lnSpc>
                <a:spcPct val="125000"/>
              </a:lnSpc>
              <a:defRPr sz="2000" b="0" i="0">
                <a:solidFill>
                  <a:schemeClr val="bg2">
                    <a:lumMod val="50000"/>
                  </a:schemeClr>
                </a:solidFill>
                <a:latin typeface="Raleway" charset="0"/>
                <a:ea typeface="Raleway" charset="0"/>
                <a:cs typeface="Raleway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569-E4B4-BF41-9D80-7D43F31F32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23888" y="2962658"/>
            <a:ext cx="7886700" cy="1743456"/>
          </a:xfrm>
        </p:spPr>
        <p:txBody>
          <a:bodyPr/>
          <a:lstStyle>
            <a:lvl1pPr>
              <a:defRPr b="1" i="0">
                <a:latin typeface="Open Sans Semibold" charset="0"/>
                <a:ea typeface="Open Sans Semibold" charset="0"/>
                <a:cs typeface="Open Sans Semibold" charset="0"/>
              </a:defRPr>
            </a:lvl1pPr>
            <a:lvl2pPr>
              <a:defRPr b="1" i="0">
                <a:latin typeface="Open Sans Semibold" charset="0"/>
                <a:ea typeface="Open Sans Semibold" charset="0"/>
                <a:cs typeface="Open Sans Semibold" charset="0"/>
              </a:defRPr>
            </a:lvl2pPr>
            <a:lvl3pPr>
              <a:defRPr b="1" i="0">
                <a:latin typeface="Open Sans Semibold" charset="0"/>
                <a:ea typeface="Open Sans Semibold" charset="0"/>
                <a:cs typeface="Open Sans Semibold" charset="0"/>
              </a:defRPr>
            </a:lvl3pPr>
            <a:lvl4pPr>
              <a:defRPr b="1" i="0">
                <a:latin typeface="Open Sans Semibold" charset="0"/>
                <a:ea typeface="Open Sans Semibold" charset="0"/>
                <a:cs typeface="Open Sans Semibold" charset="0"/>
              </a:defRPr>
            </a:lvl4pPr>
            <a:lvl5pPr>
              <a:defRPr b="1" i="0">
                <a:latin typeface="Open Sans Semibold" charset="0"/>
                <a:ea typeface="Open Sans Semibold" charset="0"/>
                <a:cs typeface="Open Sans Semibold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721427" y="1025038"/>
            <a:ext cx="2643187" cy="815976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Click to add logo</a:t>
            </a:r>
          </a:p>
        </p:txBody>
      </p:sp>
    </p:spTree>
    <p:extLst>
      <p:ext uri="{BB962C8B-B14F-4D97-AF65-F5344CB8AC3E}">
        <p14:creationId xmlns:p14="http://schemas.microsoft.com/office/powerpoint/2010/main" val="155042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569-E4B4-BF41-9D80-7D43F31F3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4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087564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/>
          <a:lstStyle/>
          <a:p>
            <a:fld id="{3D063D97-74F8-2F4F-AB2D-093207374BB4}" type="datetimeFigureOut">
              <a:rPr lang="en-US" smtClean="0"/>
              <a:t>8/9/2017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569-E4B4-BF41-9D80-7D43F31F3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400970"/>
            <a:ext cx="3868340" cy="37570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 i="0">
                <a:latin typeface="Raleway SemiBold" charset="0"/>
                <a:ea typeface="Raleway SemiBold" charset="0"/>
                <a:cs typeface="Raleway SemiBold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087564"/>
            <a:ext cx="3887391" cy="307049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569-E4B4-BF41-9D80-7D43F31F32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</p:spPr>
        <p:txBody>
          <a:bodyPr>
            <a:normAutofit/>
          </a:bodyPr>
          <a:lstStyle>
            <a:lvl1pPr algn="ctr">
              <a:defRPr sz="1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1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569-E4B4-BF41-9D80-7D43F31F3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Break: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80" y="919650"/>
            <a:ext cx="661240" cy="37785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51941" y="1424678"/>
            <a:ext cx="7040118" cy="2865649"/>
          </a:xfrm>
        </p:spPr>
        <p:txBody>
          <a:bodyPr anchor="ctr">
            <a:normAutofit/>
          </a:bodyPr>
          <a:lstStyle>
            <a:lvl1pPr algn="ctr">
              <a:lnSpc>
                <a:spcPct val="125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80" y="919649"/>
            <a:ext cx="661240" cy="37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66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Break: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80" y="919650"/>
            <a:ext cx="661240" cy="37785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51941" y="1424678"/>
            <a:ext cx="7040118" cy="2865649"/>
          </a:xfrm>
        </p:spPr>
        <p:txBody>
          <a:bodyPr anchor="ctr">
            <a:normAutofit/>
          </a:bodyPr>
          <a:lstStyle>
            <a:lvl1pPr algn="ctr">
              <a:lnSpc>
                <a:spcPct val="125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80" y="919649"/>
            <a:ext cx="661240" cy="37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7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536" y="97536"/>
            <a:ext cx="8948928" cy="55199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4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040118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48192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48192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5569-E4B4-BF41-9D80-7D43F31F3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110" y="667663"/>
            <a:ext cx="661240" cy="3778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276852"/>
            <a:ext cx="1246356" cy="22256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97536" y="97536"/>
            <a:ext cx="8948928" cy="5519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4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110" y="667663"/>
            <a:ext cx="661240" cy="3778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276852"/>
            <a:ext cx="1246356" cy="22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0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595959"/>
          </a:solidFill>
          <a:latin typeface="Raleway" charset="0"/>
          <a:ea typeface="Raleway" charset="0"/>
          <a:cs typeface="Raleway" charset="0"/>
        </a:defRPr>
      </a:lvl1pPr>
    </p:titleStyle>
    <p:bodyStyle>
      <a:lvl1pPr marL="171450" indent="-171450" algn="l" defTabSz="685800" rtl="0" eaLnBrk="1" latinLnBrk="0" hangingPunct="1">
        <a:lnSpc>
          <a:spcPct val="125000"/>
        </a:lnSpc>
        <a:spcBef>
          <a:spcPts val="750"/>
        </a:spcBef>
        <a:buFont typeface="Arial" panose="020B0604020202020204" pitchFamily="34" charset="0"/>
        <a:buChar char="•"/>
        <a:defRPr sz="2000" b="0" i="0" kern="1200">
          <a:solidFill>
            <a:srgbClr val="595959"/>
          </a:solidFill>
          <a:latin typeface="Open Sans Light" charset="0"/>
          <a:ea typeface="Open Sans Light" charset="0"/>
          <a:cs typeface="Open Sans Light" charset="0"/>
        </a:defRPr>
      </a:lvl1pPr>
      <a:lvl2pPr marL="5143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rgbClr val="595959"/>
          </a:solidFill>
          <a:latin typeface="Open Sans Light" charset="0"/>
          <a:ea typeface="Open Sans Light" charset="0"/>
          <a:cs typeface="Open Sans Light" charset="0"/>
        </a:defRPr>
      </a:lvl2pPr>
      <a:lvl3pPr marL="8572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400" b="0" i="0" kern="1200">
          <a:solidFill>
            <a:srgbClr val="595959"/>
          </a:solidFill>
          <a:latin typeface="Open Sans Light" charset="0"/>
          <a:ea typeface="Open Sans Light" charset="0"/>
          <a:cs typeface="Open Sans Light" charset="0"/>
        </a:defRPr>
      </a:lvl3pPr>
      <a:lvl4pPr marL="12001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rgbClr val="595959"/>
          </a:solidFill>
          <a:latin typeface="Open Sans Light" charset="0"/>
          <a:ea typeface="Open Sans Light" charset="0"/>
          <a:cs typeface="Open Sans Light" charset="0"/>
        </a:defRPr>
      </a:lvl4pPr>
      <a:lvl5pPr marL="1543050" indent="-171450" algn="l" defTabSz="685800" rtl="0" eaLnBrk="1" latinLnBrk="0" hangingPunct="1">
        <a:lnSpc>
          <a:spcPct val="125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rgbClr val="595959"/>
          </a:solidFill>
          <a:latin typeface="Open Sans Light" charset="0"/>
          <a:ea typeface="Open Sans Light" charset="0"/>
          <a:cs typeface="Open Sans Light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6.pn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535353"/>
                </a:solidFill>
              </a:rPr>
              <a:t>Build Migration Plan</a:t>
            </a:r>
          </a:p>
        </p:txBody>
      </p:sp>
    </p:spTree>
    <p:extLst>
      <p:ext uri="{BB962C8B-B14F-4D97-AF65-F5344CB8AC3E}">
        <p14:creationId xmlns:p14="http://schemas.microsoft.com/office/powerpoint/2010/main" val="745891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4" descr="Image result for Azure clo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514600"/>
            <a:ext cx="3553414" cy="176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 bwMode="auto">
          <a:xfrm>
            <a:off x="285751" y="468252"/>
            <a:ext cx="305015" cy="305015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       Azure Hardware Mappings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74712" y="902970"/>
            <a:ext cx="875498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Next, the optimal Azure targets were selected through “right sizing” logic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522325" y="514350"/>
            <a:ext cx="365089" cy="21281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70025" y="2351205"/>
            <a:ext cx="1603301" cy="1992195"/>
            <a:chOff x="1748465" y="2590800"/>
            <a:chExt cx="2137735" cy="2656260"/>
          </a:xfrm>
        </p:grpSpPr>
        <p:sp>
          <p:nvSpPr>
            <p:cNvPr id="18" name="Flowchart: Process 17"/>
            <p:cNvSpPr/>
            <p:nvPr/>
          </p:nvSpPr>
          <p:spPr bwMode="auto">
            <a:xfrm>
              <a:off x="1900865" y="46482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0" name="Flowchart: Process 19"/>
            <p:cNvSpPr/>
            <p:nvPr/>
          </p:nvSpPr>
          <p:spPr bwMode="auto">
            <a:xfrm>
              <a:off x="1748465" y="32766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3" name="Flowchart: Process 22"/>
            <p:cNvSpPr/>
            <p:nvPr/>
          </p:nvSpPr>
          <p:spPr bwMode="auto">
            <a:xfrm>
              <a:off x="2739065" y="38862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4" name="Flowchart: Process 23"/>
            <p:cNvSpPr/>
            <p:nvPr/>
          </p:nvSpPr>
          <p:spPr bwMode="auto">
            <a:xfrm>
              <a:off x="3272465" y="48768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5" name="Flowchart: Process 24"/>
            <p:cNvSpPr/>
            <p:nvPr/>
          </p:nvSpPr>
          <p:spPr bwMode="auto">
            <a:xfrm>
              <a:off x="2658730" y="25908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6" name="Flowchart: Process 25"/>
            <p:cNvSpPr/>
            <p:nvPr/>
          </p:nvSpPr>
          <p:spPr bwMode="auto">
            <a:xfrm>
              <a:off x="3653465" y="34290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V="1">
              <a:off x="2164265" y="4288809"/>
              <a:ext cx="549779" cy="323391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Oval 27"/>
            <p:cNvSpPr/>
            <p:nvPr/>
          </p:nvSpPr>
          <p:spPr bwMode="auto">
            <a:xfrm>
              <a:off x="2129465" y="4572000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29" name="Straight Arrow Connector 28"/>
            <p:cNvCxnSpPr>
              <a:stCxn id="30" idx="2"/>
            </p:cNvCxnSpPr>
            <p:nvPr/>
          </p:nvCxnSpPr>
          <p:spPr bwMode="auto">
            <a:xfrm>
              <a:off x="1977065" y="3680952"/>
              <a:ext cx="723331" cy="189326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Oval 29"/>
            <p:cNvSpPr/>
            <p:nvPr/>
          </p:nvSpPr>
          <p:spPr bwMode="auto">
            <a:xfrm>
              <a:off x="1977065" y="3642852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2777734" y="3024116"/>
              <a:ext cx="77337" cy="823415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Oval 31"/>
            <p:cNvSpPr/>
            <p:nvPr/>
          </p:nvSpPr>
          <p:spPr bwMode="auto">
            <a:xfrm>
              <a:off x="2734930" y="2976390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33" name="Straight Arrow Connector 32"/>
            <p:cNvCxnSpPr>
              <a:stCxn id="34" idx="2"/>
            </p:cNvCxnSpPr>
            <p:nvPr/>
          </p:nvCxnSpPr>
          <p:spPr bwMode="auto">
            <a:xfrm flipH="1">
              <a:off x="3010528" y="3838574"/>
              <a:ext cx="571500" cy="71438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Oval 33"/>
            <p:cNvSpPr/>
            <p:nvPr/>
          </p:nvSpPr>
          <p:spPr bwMode="auto">
            <a:xfrm>
              <a:off x="3582028" y="3800474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37" name="Straight Arrow Connector 36"/>
            <p:cNvCxnSpPr>
              <a:stCxn id="38" idx="1"/>
            </p:cNvCxnSpPr>
            <p:nvPr/>
          </p:nvCxnSpPr>
          <p:spPr bwMode="auto">
            <a:xfrm flipH="1" flipV="1">
              <a:off x="3004599" y="4314245"/>
              <a:ext cx="202825" cy="497514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8" name="Oval 37"/>
            <p:cNvSpPr/>
            <p:nvPr/>
          </p:nvSpPr>
          <p:spPr bwMode="auto">
            <a:xfrm>
              <a:off x="3196265" y="4800600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71550" y="1600200"/>
            <a:ext cx="20002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On-Premise Move Group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86450" y="1600200"/>
            <a:ext cx="20002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Azure Instances</a:t>
            </a:r>
          </a:p>
        </p:txBody>
      </p:sp>
      <p:sp>
        <p:nvSpPr>
          <p:cNvPr id="49" name="Flowchart: Process 48"/>
          <p:cNvSpPr/>
          <p:nvPr/>
        </p:nvSpPr>
        <p:spPr bwMode="auto">
          <a:xfrm>
            <a:off x="6843470" y="3302185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?</a:t>
            </a:r>
          </a:p>
        </p:txBody>
      </p:sp>
      <p:sp>
        <p:nvSpPr>
          <p:cNvPr id="44" name="Flowchart: Process 43"/>
          <p:cNvSpPr/>
          <p:nvPr/>
        </p:nvSpPr>
        <p:spPr bwMode="auto">
          <a:xfrm>
            <a:off x="5871920" y="3192238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?</a:t>
            </a:r>
          </a:p>
        </p:txBody>
      </p:sp>
      <p:sp>
        <p:nvSpPr>
          <p:cNvPr id="46" name="Flowchart: Process 45"/>
          <p:cNvSpPr/>
          <p:nvPr/>
        </p:nvSpPr>
        <p:spPr bwMode="auto">
          <a:xfrm>
            <a:off x="6629401" y="2743201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?</a:t>
            </a:r>
          </a:p>
        </p:txBody>
      </p:sp>
      <p:sp>
        <p:nvSpPr>
          <p:cNvPr id="47" name="Flowchart: Process 46"/>
          <p:cNvSpPr/>
          <p:nvPr/>
        </p:nvSpPr>
        <p:spPr bwMode="auto">
          <a:xfrm>
            <a:off x="7357820" y="3714751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?</a:t>
            </a:r>
          </a:p>
        </p:txBody>
      </p:sp>
      <p:sp>
        <p:nvSpPr>
          <p:cNvPr id="48" name="Flowchart: Process 47"/>
          <p:cNvSpPr/>
          <p:nvPr/>
        </p:nvSpPr>
        <p:spPr bwMode="auto">
          <a:xfrm>
            <a:off x="7700720" y="3192346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?</a:t>
            </a:r>
          </a:p>
        </p:txBody>
      </p:sp>
      <p:sp>
        <p:nvSpPr>
          <p:cNvPr id="51" name="Flowchart: Process 50"/>
          <p:cNvSpPr/>
          <p:nvPr/>
        </p:nvSpPr>
        <p:spPr bwMode="auto">
          <a:xfrm>
            <a:off x="6100520" y="3690259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?</a:t>
            </a:r>
          </a:p>
        </p:txBody>
      </p:sp>
      <p:sp>
        <p:nvSpPr>
          <p:cNvPr id="52" name="Arrow: Right 51"/>
          <p:cNvSpPr/>
          <p:nvPr/>
        </p:nvSpPr>
        <p:spPr bwMode="auto">
          <a:xfrm>
            <a:off x="3600450" y="2971800"/>
            <a:ext cx="1200150" cy="677745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>
              <a:solidFill>
                <a:schemeClr val="bg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8343900" y="628650"/>
            <a:ext cx="685800" cy="714155"/>
            <a:chOff x="10591800" y="838200"/>
            <a:chExt cx="3657600" cy="3808825"/>
          </a:xfrm>
        </p:grpSpPr>
        <p:graphicFrame>
          <p:nvGraphicFramePr>
            <p:cNvPr id="41" name="Diagram 40"/>
            <p:cNvGraphicFramePr/>
            <p:nvPr>
              <p:extLst/>
            </p:nvPr>
          </p:nvGraphicFramePr>
          <p:xfrm>
            <a:off x="10591800" y="1062249"/>
            <a:ext cx="3657600" cy="35847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45" name="Rectangle 44"/>
            <p:cNvSpPr/>
            <p:nvPr/>
          </p:nvSpPr>
          <p:spPr bwMode="auto">
            <a:xfrm>
              <a:off x="11703104" y="4135818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1093824" y="838200"/>
              <a:ext cx="2653553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11703104" y="2443495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41237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 descr="Image result for Azure clo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514600"/>
            <a:ext cx="3553414" cy="176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 bwMode="auto">
          <a:xfrm>
            <a:off x="285751" y="468252"/>
            <a:ext cx="305015" cy="305015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       Azure Hardware Mappings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74712" y="902970"/>
            <a:ext cx="875498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Next, the optimal Azure targets were selected through “right sizing” logic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522325" y="514350"/>
            <a:ext cx="365089" cy="21281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70025" y="2351205"/>
            <a:ext cx="1603301" cy="1992195"/>
            <a:chOff x="1748465" y="2590800"/>
            <a:chExt cx="2137735" cy="2656260"/>
          </a:xfrm>
        </p:grpSpPr>
        <p:sp>
          <p:nvSpPr>
            <p:cNvPr id="18" name="Flowchart: Process 17"/>
            <p:cNvSpPr/>
            <p:nvPr/>
          </p:nvSpPr>
          <p:spPr bwMode="auto">
            <a:xfrm>
              <a:off x="1900865" y="46482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0" name="Flowchart: Process 19"/>
            <p:cNvSpPr/>
            <p:nvPr/>
          </p:nvSpPr>
          <p:spPr bwMode="auto">
            <a:xfrm>
              <a:off x="1748465" y="32766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3" name="Flowchart: Process 22"/>
            <p:cNvSpPr/>
            <p:nvPr/>
          </p:nvSpPr>
          <p:spPr bwMode="auto">
            <a:xfrm>
              <a:off x="2739065" y="38862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4" name="Flowchart: Process 23"/>
            <p:cNvSpPr/>
            <p:nvPr/>
          </p:nvSpPr>
          <p:spPr bwMode="auto">
            <a:xfrm>
              <a:off x="3272465" y="48768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5" name="Flowchart: Process 24"/>
            <p:cNvSpPr/>
            <p:nvPr/>
          </p:nvSpPr>
          <p:spPr bwMode="auto">
            <a:xfrm>
              <a:off x="2658730" y="25908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26" name="Flowchart: Process 25"/>
            <p:cNvSpPr/>
            <p:nvPr/>
          </p:nvSpPr>
          <p:spPr bwMode="auto">
            <a:xfrm>
              <a:off x="3653465" y="3429000"/>
              <a:ext cx="232735" cy="37026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V="1">
              <a:off x="2164265" y="4288809"/>
              <a:ext cx="549779" cy="323391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Oval 27"/>
            <p:cNvSpPr/>
            <p:nvPr/>
          </p:nvSpPr>
          <p:spPr bwMode="auto">
            <a:xfrm>
              <a:off x="2129465" y="4572000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29" name="Straight Arrow Connector 28"/>
            <p:cNvCxnSpPr>
              <a:stCxn id="30" idx="2"/>
            </p:cNvCxnSpPr>
            <p:nvPr/>
          </p:nvCxnSpPr>
          <p:spPr bwMode="auto">
            <a:xfrm>
              <a:off x="1977065" y="3680952"/>
              <a:ext cx="723331" cy="189326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Oval 29"/>
            <p:cNvSpPr/>
            <p:nvPr/>
          </p:nvSpPr>
          <p:spPr bwMode="auto">
            <a:xfrm>
              <a:off x="1977065" y="3642852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>
              <a:off x="2777734" y="3024116"/>
              <a:ext cx="77337" cy="823415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Oval 31"/>
            <p:cNvSpPr/>
            <p:nvPr/>
          </p:nvSpPr>
          <p:spPr bwMode="auto">
            <a:xfrm>
              <a:off x="2734930" y="2976390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33" name="Straight Arrow Connector 32"/>
            <p:cNvCxnSpPr>
              <a:stCxn id="34" idx="2"/>
            </p:cNvCxnSpPr>
            <p:nvPr/>
          </p:nvCxnSpPr>
          <p:spPr bwMode="auto">
            <a:xfrm flipH="1">
              <a:off x="3010528" y="3838574"/>
              <a:ext cx="571500" cy="71438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Oval 33"/>
            <p:cNvSpPr/>
            <p:nvPr/>
          </p:nvSpPr>
          <p:spPr bwMode="auto">
            <a:xfrm>
              <a:off x="3582028" y="3800474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cxnSp>
          <p:nvCxnSpPr>
            <p:cNvPr id="37" name="Straight Arrow Connector 36"/>
            <p:cNvCxnSpPr>
              <a:stCxn id="38" idx="1"/>
            </p:cNvCxnSpPr>
            <p:nvPr/>
          </p:nvCxnSpPr>
          <p:spPr bwMode="auto">
            <a:xfrm flipH="1" flipV="1">
              <a:off x="3004599" y="4314245"/>
              <a:ext cx="202825" cy="497514"/>
            </a:xfrm>
            <a:prstGeom prst="straightConnector1">
              <a:avLst/>
            </a:prstGeom>
            <a:noFill/>
            <a:ln w="28575" cap="flat" cmpd="sng" algn="ctr">
              <a:solidFill>
                <a:srgbClr val="EA8B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8" name="Oval 37"/>
            <p:cNvSpPr/>
            <p:nvPr/>
          </p:nvSpPr>
          <p:spPr bwMode="auto">
            <a:xfrm>
              <a:off x="3196265" y="4800600"/>
              <a:ext cx="76200" cy="76200"/>
            </a:xfrm>
            <a:prstGeom prst="ellipse">
              <a:avLst/>
            </a:prstGeom>
            <a:solidFill>
              <a:srgbClr val="EA8B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971550" y="1600200"/>
            <a:ext cx="20002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On-Premise Move Group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86450" y="1600200"/>
            <a:ext cx="20002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Azure Instances</a:t>
            </a:r>
          </a:p>
        </p:txBody>
      </p:sp>
      <p:sp>
        <p:nvSpPr>
          <p:cNvPr id="70" name="Arrow: Right 69"/>
          <p:cNvSpPr/>
          <p:nvPr/>
        </p:nvSpPr>
        <p:spPr bwMode="auto">
          <a:xfrm>
            <a:off x="3600450" y="2971800"/>
            <a:ext cx="1200150" cy="677745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>
                <a:solidFill>
                  <a:schemeClr val="bg1"/>
                </a:solidFill>
              </a:rPr>
              <a:t>Cloudamize Algorithm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71550" y="4512097"/>
            <a:ext cx="28992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66750" fontAlgn="base"/>
            <a:r>
              <a:rPr lang="en-US" sz="1050" dirty="0"/>
              <a:t>Baseline on-prem infra specifications:</a:t>
            </a:r>
          </a:p>
          <a:p>
            <a:pPr marL="214313" indent="-214313" defTabSz="666750" fontAlgn="base">
              <a:buFont typeface="Wingdings" panose="05000000000000000000" pitchFamily="2" charset="2"/>
              <a:buChar char="§"/>
            </a:pPr>
            <a:r>
              <a:rPr lang="en-US" sz="1050" dirty="0"/>
              <a:t>Performance metrics, such as CPU, memory, Disk IO, network</a:t>
            </a:r>
          </a:p>
          <a:p>
            <a:pPr marL="214313" indent="-214313" defTabSz="666750" fontAlgn="base">
              <a:buFont typeface="Wingdings" panose="05000000000000000000" pitchFamily="2" charset="2"/>
              <a:buChar char="§"/>
            </a:pPr>
            <a:r>
              <a:rPr lang="en-US" sz="1050" dirty="0"/>
              <a:t>Utilization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715000" y="4599370"/>
            <a:ext cx="245745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66750" fontAlgn="base"/>
            <a:r>
              <a:rPr lang="en-US" sz="1050" dirty="0"/>
              <a:t>Select the “right sized” Azure machines that minimize costs while ensuring performance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69584" y="3035482"/>
            <a:ext cx="5143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30088" y="3976009"/>
            <a:ext cx="5143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D3 v2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40228" y="3479000"/>
            <a:ext cx="5143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192583" y="4000500"/>
            <a:ext cx="5143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D1 v2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15000" y="3473332"/>
            <a:ext cx="5143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A3</a:t>
            </a:r>
          </a:p>
        </p:txBody>
      </p:sp>
      <p:sp>
        <p:nvSpPr>
          <p:cNvPr id="59" name="Flowchart: Process 58"/>
          <p:cNvSpPr/>
          <p:nvPr/>
        </p:nvSpPr>
        <p:spPr bwMode="auto">
          <a:xfrm>
            <a:off x="6843470" y="3302185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/>
          </a:p>
        </p:txBody>
      </p:sp>
      <p:sp>
        <p:nvSpPr>
          <p:cNvPr id="60" name="Flowchart: Process 59"/>
          <p:cNvSpPr/>
          <p:nvPr/>
        </p:nvSpPr>
        <p:spPr bwMode="auto">
          <a:xfrm>
            <a:off x="5871920" y="3192238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/>
          </a:p>
        </p:txBody>
      </p:sp>
      <p:sp>
        <p:nvSpPr>
          <p:cNvPr id="61" name="Flowchart: Process 60"/>
          <p:cNvSpPr/>
          <p:nvPr/>
        </p:nvSpPr>
        <p:spPr bwMode="auto">
          <a:xfrm>
            <a:off x="6100520" y="3690259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/>
          </a:p>
        </p:txBody>
      </p:sp>
      <p:sp>
        <p:nvSpPr>
          <p:cNvPr id="62" name="Flowchart: Process 61"/>
          <p:cNvSpPr/>
          <p:nvPr/>
        </p:nvSpPr>
        <p:spPr bwMode="auto">
          <a:xfrm>
            <a:off x="6629401" y="2743201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/>
          </a:p>
        </p:txBody>
      </p:sp>
      <p:sp>
        <p:nvSpPr>
          <p:cNvPr id="63" name="Flowchart: Process 62"/>
          <p:cNvSpPr/>
          <p:nvPr/>
        </p:nvSpPr>
        <p:spPr bwMode="auto">
          <a:xfrm>
            <a:off x="7357820" y="3714751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/>
          </a:p>
        </p:txBody>
      </p:sp>
      <p:sp>
        <p:nvSpPr>
          <p:cNvPr id="64" name="Flowchart: Process 63"/>
          <p:cNvSpPr/>
          <p:nvPr/>
        </p:nvSpPr>
        <p:spPr bwMode="auto">
          <a:xfrm>
            <a:off x="7700720" y="3192346"/>
            <a:ext cx="187481" cy="29826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6675833" y="3592110"/>
            <a:ext cx="5143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A2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8343900" y="628650"/>
            <a:ext cx="685800" cy="714155"/>
            <a:chOff x="10591800" y="838200"/>
            <a:chExt cx="3657600" cy="3808825"/>
          </a:xfrm>
        </p:grpSpPr>
        <p:graphicFrame>
          <p:nvGraphicFramePr>
            <p:cNvPr id="47" name="Diagram 46"/>
            <p:cNvGraphicFramePr/>
            <p:nvPr>
              <p:extLst/>
            </p:nvPr>
          </p:nvGraphicFramePr>
          <p:xfrm>
            <a:off x="10591800" y="1062249"/>
            <a:ext cx="3657600" cy="35847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48" name="Rectangle 47"/>
            <p:cNvSpPr/>
            <p:nvPr/>
          </p:nvSpPr>
          <p:spPr bwMode="auto">
            <a:xfrm>
              <a:off x="11703104" y="4135818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1093824" y="838200"/>
              <a:ext cx="2653553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1703104" y="2443495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2809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 bwMode="auto">
          <a:xfrm>
            <a:off x="285751" y="468252"/>
            <a:ext cx="305015" cy="305015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       Azure Costing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74712" y="902970"/>
            <a:ext cx="875498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Finally, we ran usage and pricing scenarios to measure future Azure costs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522325" y="514350"/>
            <a:ext cx="365089" cy="21281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c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85900" y="1714501"/>
            <a:ext cx="5772150" cy="992579"/>
            <a:chOff x="1981200" y="1828800"/>
            <a:chExt cx="7696200" cy="1323439"/>
          </a:xfrm>
        </p:grpSpPr>
        <p:sp>
          <p:nvSpPr>
            <p:cNvPr id="4" name="Oval 3"/>
            <p:cNvSpPr/>
            <p:nvPr/>
          </p:nvSpPr>
          <p:spPr bwMode="auto">
            <a:xfrm>
              <a:off x="4191000" y="2208431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053" dirty="0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7162800" y="2208431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053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81200" y="1828800"/>
              <a:ext cx="1828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50" i="1" dirty="0"/>
                <a:t>Annual</a:t>
              </a:r>
            </a:p>
            <a:p>
              <a:pPr algn="ctr"/>
              <a:r>
                <a:rPr lang="en-US" sz="1950" i="1" dirty="0"/>
                <a:t>Hours</a:t>
              </a:r>
            </a:p>
            <a:p>
              <a:pPr algn="ctr"/>
              <a:r>
                <a:rPr lang="en-US" sz="1950" i="1" dirty="0"/>
                <a:t>Needed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01000" y="2028855"/>
              <a:ext cx="1676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50" i="1" dirty="0"/>
                <a:t>Annual Costs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29200" y="2028855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950" i="1" dirty="0"/>
                <a:t>Cost per Hour ($)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400175" y="5014868"/>
            <a:ext cx="63436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Annual costs forecasts include compute + storage + networking.  Costs reflect right sizing and scheduled turnoff on weeknights and weekends for select candidates.  Network costs assume that all observed network traffic was egress traffic.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95269" y="2971800"/>
            <a:ext cx="3553414" cy="1763595"/>
            <a:chOff x="6858000" y="2971800"/>
            <a:chExt cx="4737885" cy="2351460"/>
          </a:xfrm>
        </p:grpSpPr>
        <p:pic>
          <p:nvPicPr>
            <p:cNvPr id="91" name="Picture 4" descr="Image result for Azure clou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2971800"/>
              <a:ext cx="4737885" cy="2351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TextBox 91"/>
            <p:cNvSpPr txBox="1"/>
            <p:nvPr/>
          </p:nvSpPr>
          <p:spPr>
            <a:xfrm>
              <a:off x="8626112" y="3666309"/>
              <a:ext cx="6858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A1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906784" y="4920345"/>
              <a:ext cx="6858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D3 v2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0053637" y="4257667"/>
              <a:ext cx="6858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A3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9590110" y="4953000"/>
              <a:ext cx="6858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D1 v2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620000" y="4250109"/>
              <a:ext cx="6858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A3</a:t>
              </a:r>
            </a:p>
          </p:txBody>
        </p:sp>
        <p:sp>
          <p:nvSpPr>
            <p:cNvPr id="97" name="Flowchart: Process 96"/>
            <p:cNvSpPr/>
            <p:nvPr/>
          </p:nvSpPr>
          <p:spPr bwMode="auto">
            <a:xfrm>
              <a:off x="9124626" y="4021913"/>
              <a:ext cx="249975" cy="397687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/>
            </a:p>
          </p:txBody>
        </p:sp>
        <p:sp>
          <p:nvSpPr>
            <p:cNvPr id="98" name="Flowchart: Process 97"/>
            <p:cNvSpPr/>
            <p:nvPr/>
          </p:nvSpPr>
          <p:spPr bwMode="auto">
            <a:xfrm>
              <a:off x="7829226" y="3875316"/>
              <a:ext cx="249975" cy="397687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/>
            </a:p>
          </p:txBody>
        </p:sp>
        <p:sp>
          <p:nvSpPr>
            <p:cNvPr id="99" name="Flowchart: Process 98"/>
            <p:cNvSpPr/>
            <p:nvPr/>
          </p:nvSpPr>
          <p:spPr bwMode="auto">
            <a:xfrm>
              <a:off x="8134026" y="4539345"/>
              <a:ext cx="249975" cy="397687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/>
            </a:p>
          </p:txBody>
        </p:sp>
        <p:sp>
          <p:nvSpPr>
            <p:cNvPr id="100" name="Flowchart: Process 99"/>
            <p:cNvSpPr/>
            <p:nvPr/>
          </p:nvSpPr>
          <p:spPr bwMode="auto">
            <a:xfrm>
              <a:off x="8839200" y="3276600"/>
              <a:ext cx="249975" cy="397687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/>
            </a:p>
          </p:txBody>
        </p:sp>
        <p:sp>
          <p:nvSpPr>
            <p:cNvPr id="101" name="Flowchart: Process 100"/>
            <p:cNvSpPr/>
            <p:nvPr/>
          </p:nvSpPr>
          <p:spPr bwMode="auto">
            <a:xfrm>
              <a:off x="9810426" y="4572000"/>
              <a:ext cx="249975" cy="397687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/>
            </a:p>
          </p:txBody>
        </p:sp>
        <p:sp>
          <p:nvSpPr>
            <p:cNvPr id="102" name="Flowchart: Process 101"/>
            <p:cNvSpPr/>
            <p:nvPr/>
          </p:nvSpPr>
          <p:spPr bwMode="auto">
            <a:xfrm>
              <a:off x="10267626" y="3875460"/>
              <a:ext cx="249975" cy="397687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8901111" y="4408480"/>
              <a:ext cx="68580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A2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343900" y="628650"/>
            <a:ext cx="685800" cy="714155"/>
            <a:chOff x="10591800" y="838200"/>
            <a:chExt cx="3657600" cy="3808825"/>
          </a:xfrm>
        </p:grpSpPr>
        <p:graphicFrame>
          <p:nvGraphicFramePr>
            <p:cNvPr id="33" name="Diagram 32"/>
            <p:cNvGraphicFramePr/>
            <p:nvPr>
              <p:extLst/>
            </p:nvPr>
          </p:nvGraphicFramePr>
          <p:xfrm>
            <a:off x="10591800" y="1062249"/>
            <a:ext cx="3657600" cy="35847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34" name="Rectangle 33"/>
            <p:cNvSpPr/>
            <p:nvPr/>
          </p:nvSpPr>
          <p:spPr bwMode="auto">
            <a:xfrm>
              <a:off x="11703104" y="4135818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1093824" y="838200"/>
              <a:ext cx="2653553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703104" y="2443495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986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Outcomes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74712" y="902970"/>
            <a:ext cx="875498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We prioritized 5 “quick win” opportunities 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514350" y="1828801"/>
            <a:ext cx="2381034" cy="415498"/>
            <a:chOff x="685800" y="2209800"/>
            <a:chExt cx="3174712" cy="553996"/>
          </a:xfrm>
        </p:grpSpPr>
        <p:sp>
          <p:nvSpPr>
            <p:cNvPr id="58" name="TextBox 57"/>
            <p:cNvSpPr txBox="1"/>
            <p:nvPr/>
          </p:nvSpPr>
          <p:spPr>
            <a:xfrm>
              <a:off x="990600" y="2209800"/>
              <a:ext cx="2869912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What are </a:t>
              </a:r>
              <a:r>
                <a:rPr lang="en-US" sz="1050" b="1" u="sng" dirty="0"/>
                <a:t>ripe targets </a:t>
              </a:r>
              <a:r>
                <a:rPr lang="en-US" sz="1050" b="1" dirty="0"/>
                <a:t>for lift and shift to Azure IaaS?</a:t>
              </a: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685800" y="2306167"/>
              <a:ext cx="330487" cy="330487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500" dirty="0">
                  <a:solidFill>
                    <a:schemeClr val="accent4"/>
                  </a:solidFill>
                </a:rPr>
                <a:t>1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381483" y="1828801"/>
            <a:ext cx="2381034" cy="415498"/>
            <a:chOff x="4508644" y="2209800"/>
            <a:chExt cx="3174712" cy="553996"/>
          </a:xfrm>
        </p:grpSpPr>
        <p:sp>
          <p:nvSpPr>
            <p:cNvPr id="61" name="TextBox 60"/>
            <p:cNvSpPr txBox="1"/>
            <p:nvPr/>
          </p:nvSpPr>
          <p:spPr>
            <a:xfrm>
              <a:off x="4813444" y="2209800"/>
              <a:ext cx="2869912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What are the </a:t>
              </a:r>
              <a:r>
                <a:rPr lang="en-US" sz="1050" b="1" u="sng" dirty="0"/>
                <a:t>costs</a:t>
              </a:r>
              <a:r>
                <a:rPr lang="en-US" sz="1050" b="1" dirty="0"/>
                <a:t> to migrate and run the targets on Azure?</a:t>
              </a:r>
            </a:p>
          </p:txBody>
        </p:sp>
        <p:sp>
          <p:nvSpPr>
            <p:cNvPr id="62" name="Oval 61"/>
            <p:cNvSpPr/>
            <p:nvPr/>
          </p:nvSpPr>
          <p:spPr bwMode="auto">
            <a:xfrm>
              <a:off x="4508644" y="2306167"/>
              <a:ext cx="330487" cy="330487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500" dirty="0">
                  <a:solidFill>
                    <a:schemeClr val="accent4"/>
                  </a:solidFill>
                </a:rPr>
                <a:t>2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248616" y="1828801"/>
            <a:ext cx="2381034" cy="415498"/>
            <a:chOff x="8331488" y="2209800"/>
            <a:chExt cx="3174712" cy="553996"/>
          </a:xfrm>
        </p:grpSpPr>
        <p:sp>
          <p:nvSpPr>
            <p:cNvPr id="64" name="TextBox 63"/>
            <p:cNvSpPr txBox="1"/>
            <p:nvPr/>
          </p:nvSpPr>
          <p:spPr>
            <a:xfrm>
              <a:off x="8636288" y="2209800"/>
              <a:ext cx="2869912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What are the </a:t>
              </a:r>
              <a:r>
                <a:rPr lang="en-US" sz="1050" b="1" u="sng" dirty="0"/>
                <a:t>tactical next steps</a:t>
              </a:r>
              <a:r>
                <a:rPr lang="en-US" sz="1050" b="1" dirty="0"/>
                <a:t> to achieve the opportunities?</a:t>
              </a: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8331488" y="2306167"/>
              <a:ext cx="330487" cy="330487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500" dirty="0">
                  <a:solidFill>
                    <a:schemeClr val="accent4"/>
                  </a:solidFill>
                </a:rPr>
                <a:t>3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857250" y="2686050"/>
            <a:ext cx="205740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1050" dirty="0"/>
              <a:t>Development    (XX nodes)</a:t>
            </a:r>
          </a:p>
          <a:p>
            <a:pPr marL="257175" indent="-257175">
              <a:buAutoNum type="arabicPeriod"/>
            </a:pPr>
            <a:endParaRPr lang="en-US" sz="1050" dirty="0"/>
          </a:p>
          <a:p>
            <a:pPr marL="257175" indent="-257175">
              <a:buAutoNum type="arabicPeriod"/>
            </a:pPr>
            <a:r>
              <a:rPr lang="en-US" sz="1050" dirty="0"/>
              <a:t>Staging              (XX nodes)</a:t>
            </a:r>
          </a:p>
          <a:p>
            <a:pPr marL="257175" indent="-257175">
              <a:buAutoNum type="arabicPeriod"/>
            </a:pPr>
            <a:endParaRPr lang="en-US" sz="1050" dirty="0"/>
          </a:p>
          <a:p>
            <a:pPr marL="257175" indent="-257175">
              <a:buAutoNum type="arabicPeriod"/>
            </a:pPr>
            <a:r>
              <a:rPr lang="en-US" sz="1050" dirty="0"/>
              <a:t>End of Life         (XX nodes)</a:t>
            </a:r>
          </a:p>
          <a:p>
            <a:pPr marL="257175" indent="-257175">
              <a:buAutoNum type="arabicPeriod"/>
            </a:pPr>
            <a:endParaRPr lang="en-US" sz="1050" dirty="0"/>
          </a:p>
          <a:p>
            <a:pPr marL="257175" indent="-257175">
              <a:buAutoNum type="arabicPeriod"/>
            </a:pPr>
            <a:r>
              <a:rPr lang="en-US" sz="1050" dirty="0"/>
              <a:t>Low utilization   (XX nodes)</a:t>
            </a:r>
          </a:p>
          <a:p>
            <a:pPr marL="257175" indent="-257175">
              <a:buAutoNum type="arabicPeriod"/>
            </a:pPr>
            <a:endParaRPr lang="en-US" sz="1050" dirty="0"/>
          </a:p>
          <a:p>
            <a:pPr marL="257175" indent="-257175">
              <a:buAutoNum type="arabicPeriod"/>
            </a:pPr>
            <a:r>
              <a:rPr lang="en-US" sz="1050" dirty="0"/>
              <a:t>Low cost nodes (XX nodes)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515100" y="2686051"/>
            <a:ext cx="2228850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1050" dirty="0"/>
              <a:t>Initiate migration of Development nodes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endParaRPr lang="en-US" sz="1050" dirty="0"/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1050" dirty="0"/>
              <a:t>Implement turn on/turn off schedule recommendations</a:t>
            </a:r>
          </a:p>
          <a:p>
            <a:endParaRPr lang="en-US" sz="1050" dirty="0"/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1050" dirty="0"/>
              <a:t>Schedule migration for remaining opportunities identified in this engagement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endParaRPr lang="en-US" sz="1050" dirty="0"/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en-US" sz="1050" dirty="0"/>
              <a:t>Plan additional analysis to identify next wave of IaaS and/or PaaS opportunities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86200" y="2942109"/>
            <a:ext cx="9715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Azure TCO: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852307" y="2914650"/>
            <a:ext cx="685800" cy="285750"/>
          </a:xfrm>
          <a:prstGeom prst="rect">
            <a:avLst/>
          </a:prstGeom>
          <a:noFill/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$XX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3569643"/>
            <a:ext cx="14287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Services: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852307" y="3542184"/>
            <a:ext cx="685800" cy="285750"/>
          </a:xfrm>
          <a:prstGeom prst="rect">
            <a:avLst/>
          </a:prstGeom>
          <a:noFill/>
          <a:ln w="9525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$XX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852307" y="4114800"/>
            <a:ext cx="685800" cy="285750"/>
          </a:xfrm>
          <a:prstGeom prst="rect">
            <a:avLst/>
          </a:prstGeom>
          <a:noFill/>
          <a:ln w="190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b="1" dirty="0"/>
              <a:t>$XX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680857" y="4000500"/>
            <a:ext cx="1028700" cy="0"/>
          </a:xfrm>
          <a:prstGeom prst="line">
            <a:avLst/>
          </a:prstGeom>
          <a:noFill/>
          <a:ln w="190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114550" y="4286250"/>
            <a:ext cx="742950" cy="0"/>
          </a:xfrm>
          <a:prstGeom prst="line">
            <a:avLst/>
          </a:prstGeom>
          <a:noFill/>
          <a:ln w="190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171700" y="4400550"/>
            <a:ext cx="685800" cy="285750"/>
          </a:xfrm>
          <a:prstGeom prst="rect">
            <a:avLst/>
          </a:prstGeom>
          <a:noFill/>
          <a:ln w="190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b="1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464113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5900" y="1888005"/>
            <a:ext cx="6229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1400" b="1" dirty="0">
                <a:latin typeface="Open Sans Light" panose="020B0306030504020204"/>
              </a:rPr>
              <a:t>Objectives:</a:t>
            </a:r>
            <a:r>
              <a:rPr lang="en-US" sz="1400" dirty="0">
                <a:latin typeface="Open Sans Light" panose="020B0306030504020204"/>
              </a:rPr>
              <a:t> What were the original project goals?</a:t>
            </a:r>
            <a:endParaRPr lang="en-US" sz="1400" b="1" dirty="0">
              <a:latin typeface="Open Sans Light" panose="020B0306030504020204"/>
            </a:endParaRPr>
          </a:p>
          <a:p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/>
            </a:pPr>
            <a:endParaRPr lang="en-US" sz="1400" dirty="0">
              <a:latin typeface="Open Sans Light" panose="020B0306030504020204"/>
            </a:endParaRPr>
          </a:p>
          <a:p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 startAt="2"/>
            </a:pPr>
            <a:r>
              <a:rPr lang="en-US" sz="1400" b="1" dirty="0">
                <a:latin typeface="Open Sans Light" panose="020B0306030504020204"/>
              </a:rPr>
              <a:t>Findings:</a:t>
            </a:r>
            <a:r>
              <a:rPr lang="en-US" sz="1400" dirty="0">
                <a:latin typeface="Open Sans Light" panose="020B0306030504020204"/>
              </a:rPr>
              <a:t>  What insights did we find and how did we find them?</a:t>
            </a:r>
          </a:p>
          <a:p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/>
            </a:pPr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/>
            </a:pPr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 startAt="3"/>
            </a:pPr>
            <a:r>
              <a:rPr lang="en-US" sz="1400" b="1" dirty="0">
                <a:latin typeface="Open Sans Light" panose="020B0306030504020204"/>
              </a:rPr>
              <a:t>Next steps: </a:t>
            </a:r>
            <a:r>
              <a:rPr lang="en-US" sz="1400" dirty="0">
                <a:latin typeface="Open Sans Light" panose="020B0306030504020204"/>
              </a:rPr>
              <a:t>What are the recommendations for next steps?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314450" y="3502355"/>
            <a:ext cx="5867024" cy="457200"/>
          </a:xfrm>
          <a:prstGeom prst="rect">
            <a:avLst/>
          </a:prstGeom>
          <a:noFill/>
          <a:ln w="19050" cap="flat" cmpd="sng" algn="ctr">
            <a:solidFill>
              <a:srgbClr val="00A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3189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Next Steps Highlights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3050" y="1718430"/>
            <a:ext cx="67437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Open Sans Light" panose="020B0306030504020204"/>
              </a:rPr>
              <a:t>Initiate migration of Development environment </a:t>
            </a:r>
            <a:r>
              <a:rPr lang="en-US" sz="1200" dirty="0">
                <a:latin typeface="Open Sans Light" panose="020B0306030504020204"/>
              </a:rPr>
              <a:t>(Timeframe: ---)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 Light" panose="020B0306030504020204"/>
              </a:rPr>
              <a:t># of nodes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 Light" panose="020B0306030504020204"/>
              </a:rPr>
              <a:t>Amount: $XX</a:t>
            </a:r>
          </a:p>
          <a:p>
            <a:endParaRPr lang="en-US" sz="1200" b="1" dirty="0">
              <a:latin typeface="Open Sans Light" panose="020B0306030504020204"/>
            </a:endParaRPr>
          </a:p>
          <a:p>
            <a:endParaRPr lang="en-US" sz="1200" b="1" dirty="0">
              <a:latin typeface="Open Sans Light" panose="020B0306030504020204"/>
            </a:endParaRPr>
          </a:p>
          <a:p>
            <a:r>
              <a:rPr lang="en-US" sz="1200" b="1" dirty="0">
                <a:latin typeface="Open Sans Light" panose="020B0306030504020204"/>
              </a:rPr>
              <a:t>Introduce turn off/on schedule </a:t>
            </a:r>
            <a:r>
              <a:rPr lang="en-US" sz="1200" b="1" dirty="0" err="1">
                <a:latin typeface="Open Sans Light" panose="020B0306030504020204"/>
              </a:rPr>
              <a:t>on-premise</a:t>
            </a:r>
            <a:r>
              <a:rPr lang="en-US" sz="1200" dirty="0">
                <a:latin typeface="Open Sans Light" panose="020B0306030504020204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 Light" panose="020B0306030504020204"/>
              </a:rPr>
              <a:t>Schedule automatic turn on/turn off for low utilization candidates in preparation for cloud IT operations model</a:t>
            </a:r>
            <a:endParaRPr lang="en-US" sz="1200" b="1" dirty="0">
              <a:latin typeface="Open Sans Light" panose="020B0306030504020204"/>
            </a:endParaRPr>
          </a:p>
          <a:p>
            <a:pPr marL="257175" indent="-257175">
              <a:buFont typeface="+mj-lt"/>
              <a:buAutoNum type="arabicPeriod"/>
            </a:pPr>
            <a:endParaRPr lang="en-US" sz="1200" b="1" dirty="0">
              <a:latin typeface="Open Sans Light" panose="020B0306030504020204"/>
            </a:endParaRPr>
          </a:p>
          <a:p>
            <a:endParaRPr lang="en-US" sz="1200" b="1" dirty="0">
              <a:latin typeface="Open Sans Light" panose="020B0306030504020204"/>
            </a:endParaRPr>
          </a:p>
          <a:p>
            <a:r>
              <a:rPr lang="en-US" sz="1200" b="1" dirty="0">
                <a:latin typeface="Open Sans Light" panose="020B0306030504020204"/>
              </a:rPr>
              <a:t>Execute remaining “Quick Wins” IaaS migration opportunities </a:t>
            </a:r>
            <a:r>
              <a:rPr lang="en-US" sz="1200" dirty="0">
                <a:latin typeface="Open Sans Light" panose="020B0306030504020204"/>
              </a:rPr>
              <a:t>(Timeframe: ---)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 Light" panose="020B0306030504020204"/>
              </a:rPr>
              <a:t>Schedule internal migration project for remaining opportunities identified through this engagement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 Light" panose="020B0306030504020204"/>
              </a:rPr>
              <a:t>Additional IaaS and PaaS opportunities may exist</a:t>
            </a:r>
          </a:p>
          <a:p>
            <a:endParaRPr lang="en-US" sz="1200" dirty="0">
              <a:latin typeface="Open Sans Light" panose="020B0306030504020204"/>
            </a:endParaRPr>
          </a:p>
          <a:p>
            <a:r>
              <a:rPr lang="en-US" sz="1200" b="1" dirty="0">
                <a:latin typeface="Open Sans Light" panose="020B0306030504020204"/>
              </a:rPr>
              <a:t>Plan additional migration assessments</a:t>
            </a:r>
            <a:endParaRPr lang="en-US" sz="1200" dirty="0">
              <a:latin typeface="Open Sans Light" panose="020B030603050402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 Light" panose="020B0306030504020204"/>
              </a:rPr>
              <a:t>Plan additional analyses to identify the next wave of IaaS and/or PaaS opportunities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74712" y="902970"/>
            <a:ext cx="875498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We recommend initiating the migration of the Development environment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200151" y="1714501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200151" y="2627807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200151" y="3427907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1200151" y="4380191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92441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Sample Project Plan Timeline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2690" y="4400550"/>
            <a:ext cx="590226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Start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2165" y="4400550"/>
            <a:ext cx="341760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Nov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5186" y="4400550"/>
            <a:ext cx="33214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Dec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1440" y="4400550"/>
            <a:ext cx="455574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Jan ‘17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3138" y="4400550"/>
            <a:ext cx="328936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Feb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5720" y="4400550"/>
            <a:ext cx="346570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Mar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3932" y="4400550"/>
            <a:ext cx="325730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Apr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5312" y="4400550"/>
            <a:ext cx="35618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May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6748" y="4400550"/>
            <a:ext cx="317716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Jun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98511" y="4400550"/>
            <a:ext cx="28886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Jul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89015" y="4400550"/>
            <a:ext cx="33695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Aug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40832" y="4400550"/>
            <a:ext cx="360996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Sept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84790" y="4400550"/>
            <a:ext cx="320922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Oct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08690" y="4400550"/>
            <a:ext cx="341760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Nov</a:t>
            </a: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69F68DB4-3059-44C1-BE99-F92718C74F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76500"/>
              </p:ext>
            </p:extLst>
          </p:nvPr>
        </p:nvGraphicFramePr>
        <p:xfrm>
          <a:off x="412441" y="1314450"/>
          <a:ext cx="8058149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152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5900" y="1888005"/>
            <a:ext cx="6229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1400" b="1" dirty="0">
                <a:latin typeface="Open Sans Light" panose="020B0306030504020204"/>
              </a:rPr>
              <a:t>Objectives:</a:t>
            </a:r>
            <a:r>
              <a:rPr lang="en-US" sz="1400" dirty="0">
                <a:latin typeface="Open Sans Light" panose="020B0306030504020204"/>
              </a:rPr>
              <a:t> What were the original project goals?</a:t>
            </a:r>
            <a:endParaRPr lang="en-US" sz="1400" b="1" dirty="0">
              <a:latin typeface="Open Sans Light" panose="020B0306030504020204"/>
            </a:endParaRPr>
          </a:p>
          <a:p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/>
            </a:pPr>
            <a:endParaRPr lang="en-US" sz="1400" dirty="0">
              <a:latin typeface="Open Sans Light" panose="020B0306030504020204"/>
            </a:endParaRPr>
          </a:p>
          <a:p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 startAt="2"/>
            </a:pPr>
            <a:r>
              <a:rPr lang="en-US" sz="1400" b="1" dirty="0">
                <a:latin typeface="Open Sans Light" panose="020B0306030504020204"/>
              </a:rPr>
              <a:t>Findings:</a:t>
            </a:r>
            <a:r>
              <a:rPr lang="en-US" sz="1400" dirty="0">
                <a:latin typeface="Open Sans Light" panose="020B0306030504020204"/>
              </a:rPr>
              <a:t>  What insights did we find and how did we find them?</a:t>
            </a:r>
          </a:p>
          <a:p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/>
            </a:pPr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/>
            </a:pPr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 startAt="3"/>
            </a:pPr>
            <a:r>
              <a:rPr lang="en-US" sz="1400" b="1" dirty="0">
                <a:latin typeface="Open Sans Light" panose="020B0306030504020204"/>
              </a:rPr>
              <a:t>Next steps: </a:t>
            </a:r>
            <a:r>
              <a:rPr lang="en-US" sz="1400" dirty="0">
                <a:latin typeface="Open Sans Light" panose="020B0306030504020204"/>
              </a:rPr>
              <a:t>What are the recommendations for next steps?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314450" y="1810910"/>
            <a:ext cx="5867024" cy="457200"/>
          </a:xfrm>
          <a:prstGeom prst="rect">
            <a:avLst/>
          </a:prstGeom>
          <a:noFill/>
          <a:ln w="19050" cap="flat" cmpd="sng" algn="ctr">
            <a:solidFill>
              <a:srgbClr val="00A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61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68928" y="1120769"/>
            <a:ext cx="875498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>
                <a:latin typeface="Open Sans Light" panose="020B0306030504020204"/>
              </a:rPr>
              <a:t>Recall that the migration planning assessment set out to answer three questions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00151" y="2743200"/>
            <a:ext cx="1059725" cy="1441370"/>
            <a:chOff x="2232660" y="3327400"/>
            <a:chExt cx="2035533" cy="2768600"/>
          </a:xfrm>
        </p:grpSpPr>
        <p:sp>
          <p:nvSpPr>
            <p:cNvPr id="6" name="Flowchart: Magnetic Disk 5"/>
            <p:cNvSpPr/>
            <p:nvPr/>
          </p:nvSpPr>
          <p:spPr bwMode="auto">
            <a:xfrm>
              <a:off x="2232660" y="3505200"/>
              <a:ext cx="457200" cy="480060"/>
            </a:xfrm>
            <a:prstGeom prst="flowChartMagneticDisk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8" name="Flowchart: Magnetic Disk 7"/>
            <p:cNvSpPr/>
            <p:nvPr/>
          </p:nvSpPr>
          <p:spPr bwMode="auto">
            <a:xfrm>
              <a:off x="3093720" y="3327400"/>
              <a:ext cx="457200" cy="480060"/>
            </a:xfrm>
            <a:prstGeom prst="flowChartMagneticDisk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446253" y="4013200"/>
              <a:ext cx="1043707" cy="2082800"/>
              <a:chOff x="2514833" y="4013200"/>
              <a:chExt cx="1043707" cy="2082800"/>
            </a:xfrm>
          </p:grpSpPr>
          <p:sp>
            <p:nvSpPr>
              <p:cNvPr id="14" name="Flowchart: Process 13"/>
              <p:cNvSpPr/>
              <p:nvPr/>
            </p:nvSpPr>
            <p:spPr bwMode="auto">
              <a:xfrm>
                <a:off x="2514833" y="4989488"/>
                <a:ext cx="335280" cy="533400"/>
              </a:xfrm>
              <a:prstGeom prst="flowChartProcess">
                <a:avLst/>
              </a:prstGeom>
              <a:noFill/>
              <a:ln w="5715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68580" rIns="68580" bIns="6858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66750" fontAlgn="base"/>
                <a:endParaRPr lang="en-US" sz="1050" dirty="0" err="1"/>
              </a:p>
            </p:txBody>
          </p:sp>
          <p:sp>
            <p:nvSpPr>
              <p:cNvPr id="15" name="Flowchart: Process 14"/>
              <p:cNvSpPr/>
              <p:nvPr/>
            </p:nvSpPr>
            <p:spPr bwMode="auto">
              <a:xfrm>
                <a:off x="3063240" y="5562600"/>
                <a:ext cx="335280" cy="533400"/>
              </a:xfrm>
              <a:prstGeom prst="flowChartProcess">
                <a:avLst/>
              </a:prstGeom>
              <a:noFill/>
              <a:ln w="5715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68580" rIns="68580" bIns="6858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66750" fontAlgn="base"/>
                <a:endParaRPr lang="en-US" sz="1050" dirty="0" err="1"/>
              </a:p>
            </p:txBody>
          </p:sp>
          <p:sp>
            <p:nvSpPr>
              <p:cNvPr id="16" name="Flowchart: Process 15"/>
              <p:cNvSpPr/>
              <p:nvPr/>
            </p:nvSpPr>
            <p:spPr bwMode="auto">
              <a:xfrm>
                <a:off x="3223260" y="4724400"/>
                <a:ext cx="335280" cy="533400"/>
              </a:xfrm>
              <a:prstGeom prst="flowChartProcess">
                <a:avLst/>
              </a:prstGeom>
              <a:noFill/>
              <a:ln w="5715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68580" rIns="68580" bIns="6858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66750" fontAlgn="base"/>
                <a:endParaRPr lang="en-US" sz="1050" dirty="0" err="1"/>
              </a:p>
            </p:txBody>
          </p:sp>
          <p:sp>
            <p:nvSpPr>
              <p:cNvPr id="17" name="Flowchart: Magnetic Disk 16"/>
              <p:cNvSpPr/>
              <p:nvPr/>
            </p:nvSpPr>
            <p:spPr bwMode="auto">
              <a:xfrm>
                <a:off x="2902558" y="4013200"/>
                <a:ext cx="457200" cy="480060"/>
              </a:xfrm>
              <a:prstGeom prst="flowChartMagneticDisk">
                <a:avLst/>
              </a:prstGeom>
              <a:noFill/>
              <a:ln w="5715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68580" rIns="68580" bIns="6858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66750" fontAlgn="base"/>
                <a:endParaRPr lang="en-US" sz="1050" dirty="0" err="1"/>
              </a:p>
            </p:txBody>
          </p:sp>
        </p:grpSp>
        <p:sp>
          <p:nvSpPr>
            <p:cNvPr id="10" name="Flowchart: Process 9"/>
            <p:cNvSpPr/>
            <p:nvPr/>
          </p:nvSpPr>
          <p:spPr bwMode="auto">
            <a:xfrm>
              <a:off x="3932913" y="5029200"/>
              <a:ext cx="335280" cy="53340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3802380" y="4114800"/>
              <a:ext cx="335280" cy="533400"/>
            </a:xfrm>
            <a:prstGeom prst="flowChartProcess">
              <a:avLst/>
            </a:prstGeom>
            <a:noFill/>
            <a:ln w="57150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344224" y="2908674"/>
            <a:ext cx="658028" cy="1110422"/>
            <a:chOff x="8114486" y="3538833"/>
            <a:chExt cx="1147278" cy="1936032"/>
          </a:xfrm>
        </p:grpSpPr>
        <p:sp>
          <p:nvSpPr>
            <p:cNvPr id="20" name="TextBox 19"/>
            <p:cNvSpPr txBox="1"/>
            <p:nvPr/>
          </p:nvSpPr>
          <p:spPr>
            <a:xfrm rot="2468078">
              <a:off x="8165517" y="4270708"/>
              <a:ext cx="792479" cy="764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50" dirty="0">
                  <a:solidFill>
                    <a:schemeClr val="bg1">
                      <a:lumMod val="50000"/>
                    </a:schemeClr>
                  </a:solidFill>
                </a:rPr>
                <a:t>$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 rot="2461142">
              <a:off x="8114486" y="3538833"/>
              <a:ext cx="1147278" cy="1936032"/>
              <a:chOff x="10058400" y="3733800"/>
              <a:chExt cx="1219200" cy="2057400"/>
            </a:xfrm>
          </p:grpSpPr>
          <p:sp>
            <p:nvSpPr>
              <p:cNvPr id="22" name="Rectangle: Top Corners Snipped 21"/>
              <p:cNvSpPr/>
              <p:nvPr/>
            </p:nvSpPr>
            <p:spPr bwMode="auto">
              <a:xfrm>
                <a:off x="10058400" y="3733800"/>
                <a:ext cx="1219200" cy="2057400"/>
              </a:xfrm>
              <a:prstGeom prst="snip2SameRect">
                <a:avLst>
                  <a:gd name="adj1" fmla="val 42754"/>
                  <a:gd name="adj2" fmla="val 0"/>
                </a:avLst>
              </a:prstGeom>
              <a:noFill/>
              <a:ln w="7620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68580" rIns="68580" bIns="6858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66750" fontAlgn="base"/>
                <a:endParaRPr lang="en-US" sz="1050" dirty="0" err="1"/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0559380" y="3945360"/>
                <a:ext cx="228600" cy="228600"/>
              </a:xfrm>
              <a:prstGeom prst="ellipse">
                <a:avLst/>
              </a:prstGeom>
              <a:noFill/>
              <a:ln w="76200" cap="flat" cmpd="sng" algn="ctr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8580" tIns="68580" rIns="68580" bIns="6858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666750" fontAlgn="base"/>
                <a:endParaRPr lang="en-US" sz="1050" dirty="0" err="1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514350" y="1828802"/>
            <a:ext cx="2381034" cy="415498"/>
            <a:chOff x="685800" y="2209801"/>
            <a:chExt cx="3174712" cy="553996"/>
          </a:xfrm>
        </p:grpSpPr>
        <p:sp>
          <p:nvSpPr>
            <p:cNvPr id="4" name="TextBox 3"/>
            <p:cNvSpPr txBox="1"/>
            <p:nvPr/>
          </p:nvSpPr>
          <p:spPr>
            <a:xfrm>
              <a:off x="990600" y="2209801"/>
              <a:ext cx="2869912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latin typeface="Open Sans Light" panose="020B0306030504020204"/>
                </a:rPr>
                <a:t>What are </a:t>
              </a:r>
              <a:r>
                <a:rPr lang="en-US" sz="1050" b="1" u="sng" dirty="0">
                  <a:latin typeface="Open Sans Light" panose="020B0306030504020204"/>
                </a:rPr>
                <a:t>ripe targets</a:t>
              </a:r>
              <a:r>
                <a:rPr lang="en-US" sz="1050" b="1" dirty="0">
                  <a:latin typeface="Open Sans Light" panose="020B0306030504020204"/>
                </a:rPr>
                <a:t> for lift and shift to Azure IaaS?</a:t>
              </a: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685800" y="2306167"/>
              <a:ext cx="330487" cy="330487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500" dirty="0">
                  <a:solidFill>
                    <a:schemeClr val="accent4"/>
                  </a:solidFill>
                  <a:latin typeface="Open Sans Light" panose="020B0306030504020204"/>
                </a:rPr>
                <a:t>1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381483" y="1828802"/>
            <a:ext cx="2381034" cy="415498"/>
            <a:chOff x="4508644" y="2209801"/>
            <a:chExt cx="3174712" cy="553996"/>
          </a:xfrm>
        </p:grpSpPr>
        <p:sp>
          <p:nvSpPr>
            <p:cNvPr id="41" name="TextBox 40"/>
            <p:cNvSpPr txBox="1"/>
            <p:nvPr/>
          </p:nvSpPr>
          <p:spPr>
            <a:xfrm>
              <a:off x="4813444" y="2209801"/>
              <a:ext cx="2869912" cy="553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latin typeface="Open Sans Light" panose="020B0306030504020204"/>
                </a:rPr>
                <a:t>What are the </a:t>
              </a:r>
              <a:r>
                <a:rPr lang="en-US" sz="1050" b="1" u="sng" dirty="0">
                  <a:latin typeface="Open Sans Light" panose="020B0306030504020204"/>
                </a:rPr>
                <a:t>costs</a:t>
              </a:r>
              <a:r>
                <a:rPr lang="en-US" sz="1050" b="1" dirty="0">
                  <a:latin typeface="Open Sans Light" panose="020B0306030504020204"/>
                </a:rPr>
                <a:t> to migrate and run the targets on Azure?</a:t>
              </a: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4508644" y="2306167"/>
              <a:ext cx="330487" cy="330487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500" dirty="0">
                  <a:solidFill>
                    <a:schemeClr val="accent4"/>
                  </a:solidFill>
                  <a:latin typeface="Open Sans Light" panose="020B0306030504020204"/>
                </a:rPr>
                <a:t>2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248616" y="1828802"/>
            <a:ext cx="2381034" cy="577081"/>
            <a:chOff x="8331488" y="2209800"/>
            <a:chExt cx="3174712" cy="769439"/>
          </a:xfrm>
        </p:grpSpPr>
        <p:sp>
          <p:nvSpPr>
            <p:cNvPr id="44" name="TextBox 43"/>
            <p:cNvSpPr txBox="1"/>
            <p:nvPr/>
          </p:nvSpPr>
          <p:spPr>
            <a:xfrm>
              <a:off x="8636288" y="2209800"/>
              <a:ext cx="2869912" cy="76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>
                  <a:latin typeface="Open Sans Light" panose="020B0306030504020204"/>
                </a:rPr>
                <a:t>What are the </a:t>
              </a:r>
              <a:r>
                <a:rPr lang="en-US" sz="1050" b="1" u="sng" dirty="0">
                  <a:latin typeface="Open Sans Light" panose="020B0306030504020204"/>
                </a:rPr>
                <a:t>tactical next steps</a:t>
              </a:r>
              <a:r>
                <a:rPr lang="en-US" sz="1050" b="1" dirty="0">
                  <a:latin typeface="Open Sans Light" panose="020B0306030504020204"/>
                </a:rPr>
                <a:t> to achieve the opportunities?</a:t>
              </a: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8331488" y="2306167"/>
              <a:ext cx="330487" cy="330487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500" dirty="0">
                  <a:solidFill>
                    <a:schemeClr val="accent4"/>
                  </a:solidFill>
                  <a:latin typeface="Open Sans Light" panose="020B0306030504020204"/>
                </a:rPr>
                <a:t>3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086600" y="2900412"/>
            <a:ext cx="866883" cy="1126948"/>
            <a:chOff x="9220200" y="3733800"/>
            <a:chExt cx="1524000" cy="19812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9829800" y="3962400"/>
              <a:ext cx="914400" cy="16002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53" name="Trapezoid 52"/>
            <p:cNvSpPr/>
            <p:nvPr/>
          </p:nvSpPr>
          <p:spPr bwMode="auto">
            <a:xfrm rot="16200000">
              <a:off x="8763000" y="4191000"/>
              <a:ext cx="1981200" cy="1066800"/>
            </a:xfrm>
            <a:prstGeom prst="trapezoid">
              <a:avLst/>
            </a:prstGeom>
            <a:solidFill>
              <a:schemeClr val="bg1">
                <a:lumMod val="65000"/>
              </a:schemeClr>
            </a:solidFill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1050" dirty="0" err="1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402004" y="4457525"/>
              <a:ext cx="914399" cy="649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</a:rPr>
                <a:t>Next Steps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988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5900" y="1888005"/>
            <a:ext cx="62293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en-US" sz="1400" b="1" dirty="0">
                <a:latin typeface="Open Sans Light" panose="020B0306030504020204"/>
              </a:rPr>
              <a:t>Objectives:</a:t>
            </a:r>
            <a:r>
              <a:rPr lang="en-US" sz="1400" dirty="0">
                <a:latin typeface="Open Sans Light" panose="020B0306030504020204"/>
              </a:rPr>
              <a:t> What were the original project goals?</a:t>
            </a:r>
            <a:endParaRPr lang="en-US" sz="1400" b="1" dirty="0">
              <a:latin typeface="Open Sans Light" panose="020B0306030504020204"/>
            </a:endParaRPr>
          </a:p>
          <a:p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/>
            </a:pPr>
            <a:endParaRPr lang="en-US" sz="1400" dirty="0">
              <a:latin typeface="Open Sans Light" panose="020B0306030504020204"/>
            </a:endParaRPr>
          </a:p>
          <a:p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 startAt="2"/>
            </a:pPr>
            <a:r>
              <a:rPr lang="en-US" sz="1400" b="1" dirty="0">
                <a:latin typeface="Open Sans Light" panose="020B0306030504020204"/>
              </a:rPr>
              <a:t>Findings:</a:t>
            </a:r>
            <a:r>
              <a:rPr lang="en-US" sz="1400" dirty="0">
                <a:latin typeface="Open Sans Light" panose="020B0306030504020204"/>
              </a:rPr>
              <a:t>  What insights did we find and how did we find them?</a:t>
            </a:r>
          </a:p>
          <a:p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/>
            </a:pPr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/>
            </a:pPr>
            <a:endParaRPr lang="en-US" sz="1400" dirty="0">
              <a:latin typeface="Open Sans Light" panose="020B0306030504020204"/>
            </a:endParaRPr>
          </a:p>
          <a:p>
            <a:pPr marL="257175" indent="-257175">
              <a:buAutoNum type="arabicPeriod" startAt="3"/>
            </a:pPr>
            <a:r>
              <a:rPr lang="en-US" sz="1400" b="1" dirty="0">
                <a:latin typeface="Open Sans Light" panose="020B0306030504020204"/>
              </a:rPr>
              <a:t>Next steps: </a:t>
            </a:r>
            <a:r>
              <a:rPr lang="en-US" sz="1400" dirty="0">
                <a:latin typeface="Open Sans Light" panose="020B0306030504020204"/>
              </a:rPr>
              <a:t>What are the recommendations for next steps?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314450" y="2634947"/>
            <a:ext cx="5867024" cy="457200"/>
          </a:xfrm>
          <a:prstGeom prst="rect">
            <a:avLst/>
          </a:prstGeom>
          <a:noFill/>
          <a:ln w="19050" cap="flat" cmpd="sng" algn="ctr">
            <a:solidFill>
              <a:srgbClr val="00A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97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Methodology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74712" y="902971"/>
            <a:ext cx="875498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After scanning the XX node environment, we applied hypotheses and technical analysis to funnel down to a subset of ripe migration targets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057650" y="2168287"/>
          <a:ext cx="2743200" cy="2688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4891128" y="4473464"/>
            <a:ext cx="1076244" cy="35509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Migration Targets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434168" y="2000250"/>
            <a:ext cx="1990165" cy="35509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Americas, Europe, Asia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891128" y="3204221"/>
            <a:ext cx="1076244" cy="35509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050" dirty="0"/>
              <a:t>Focus Areas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71500" y="1713618"/>
            <a:ext cx="3257550" cy="424014"/>
            <a:chOff x="762000" y="2132425"/>
            <a:chExt cx="4343400" cy="565353"/>
          </a:xfrm>
        </p:grpSpPr>
        <p:sp>
          <p:nvSpPr>
            <p:cNvPr id="16" name="TextBox 15"/>
            <p:cNvSpPr txBox="1"/>
            <p:nvPr/>
          </p:nvSpPr>
          <p:spPr>
            <a:xfrm>
              <a:off x="1143000" y="2143780"/>
              <a:ext cx="3962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Inventoried global IT estate with the Cloudamize tool.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62000" y="2132425"/>
              <a:ext cx="330487" cy="330487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200" dirty="0">
                  <a:solidFill>
                    <a:schemeClr val="accent4"/>
                  </a:solidFill>
                </a:rPr>
                <a:t>1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71500" y="2686049"/>
            <a:ext cx="3543300" cy="424014"/>
            <a:chOff x="762000" y="3200400"/>
            <a:chExt cx="4724400" cy="565353"/>
          </a:xfrm>
        </p:grpSpPr>
        <p:sp>
          <p:nvSpPr>
            <p:cNvPr id="21" name="TextBox 20"/>
            <p:cNvSpPr txBox="1"/>
            <p:nvPr/>
          </p:nvSpPr>
          <p:spPr>
            <a:xfrm>
              <a:off x="1143000" y="3211755"/>
              <a:ext cx="43434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Formed hypotheses about where the “quick win” migration targets exist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762000" y="3200400"/>
              <a:ext cx="330487" cy="330487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200" dirty="0">
                  <a:solidFill>
                    <a:schemeClr val="accent4"/>
                  </a:solidFill>
                </a:rPr>
                <a:t>2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143750" y="2114550"/>
            <a:ext cx="6286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XX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" y="3820354"/>
            <a:ext cx="4057650" cy="1231928"/>
            <a:chOff x="762000" y="4712807"/>
            <a:chExt cx="5410200" cy="1642571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4724162"/>
              <a:ext cx="502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Leveraged Cloudamize tool to plan cloud migration</a:t>
              </a:r>
            </a:p>
            <a:p>
              <a:endParaRPr lang="en-US" sz="1050" dirty="0"/>
            </a:p>
            <a:p>
              <a:r>
                <a:rPr lang="en-US" sz="1050" dirty="0"/>
                <a:t>	analyzed dependencies</a:t>
              </a:r>
            </a:p>
            <a:p>
              <a:endParaRPr lang="en-US" sz="1050" dirty="0"/>
            </a:p>
            <a:p>
              <a:r>
                <a:rPr lang="en-US" sz="1050" dirty="0"/>
                <a:t>	performed Azure hardware mappings</a:t>
              </a:r>
            </a:p>
            <a:p>
              <a:endParaRPr lang="en-US" sz="1050" dirty="0"/>
            </a:p>
            <a:p>
              <a:r>
                <a:rPr lang="en-US" sz="1050" dirty="0"/>
                <a:t>	forecasted Azure costs</a:t>
              </a: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62000" y="4712807"/>
              <a:ext cx="330487" cy="330487"/>
            </a:xfrm>
            <a:prstGeom prst="ellipse">
              <a:avLst/>
            </a:prstGeom>
            <a:noFill/>
            <a:ln w="381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200" dirty="0">
                  <a:solidFill>
                    <a:schemeClr val="accent4"/>
                  </a:solidFill>
                </a:rPr>
                <a:t>3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585623" y="5184583"/>
              <a:ext cx="395577" cy="230589"/>
            </a:xfrm>
            <a:prstGeom prst="ellipse">
              <a:avLst/>
            </a:prstGeom>
            <a:noFill/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200" dirty="0">
                  <a:solidFill>
                    <a:schemeClr val="accent4"/>
                  </a:solidFill>
                </a:rPr>
                <a:t>a</a:t>
              </a: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1585623" y="5641783"/>
              <a:ext cx="395577" cy="230589"/>
            </a:xfrm>
            <a:prstGeom prst="ellipse">
              <a:avLst/>
            </a:prstGeom>
            <a:noFill/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200" dirty="0">
                  <a:solidFill>
                    <a:schemeClr val="accent4"/>
                  </a:solidFill>
                </a:rPr>
                <a:t>b</a:t>
              </a: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585623" y="6045818"/>
              <a:ext cx="395577" cy="230589"/>
            </a:xfrm>
            <a:prstGeom prst="ellipse">
              <a:avLst/>
            </a:prstGeom>
            <a:noFill/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r>
                <a:rPr lang="en-US" sz="1200" dirty="0">
                  <a:solidFill>
                    <a:schemeClr val="accent4"/>
                  </a:solidFill>
                </a:rPr>
                <a:t>c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915150" y="1600200"/>
            <a:ext cx="1028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Addressable Nodes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1025" y="2114550"/>
            <a:ext cx="6286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$XX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43750" y="3312467"/>
            <a:ext cx="6286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XX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01025" y="3312467"/>
            <a:ext cx="6286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$XX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43750" y="4514850"/>
            <a:ext cx="6286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XX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201025" y="4514850"/>
            <a:ext cx="6286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$XX</a:t>
            </a:r>
            <a:r>
              <a:rPr lang="en-US" sz="1050" baseline="30000" dirty="0"/>
              <a:t>1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2914650" y="5143500"/>
            <a:ext cx="508635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1 – Azure cost forecast includes savings from scheduled turn off/turn on of appropriate low utilization targets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01000" y="1600200"/>
            <a:ext cx="1028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Addressable Azure Spend</a:t>
            </a:r>
          </a:p>
        </p:txBody>
      </p:sp>
    </p:spTree>
    <p:extLst>
      <p:ext uri="{BB962C8B-B14F-4D97-AF65-F5344CB8AC3E}">
        <p14:creationId xmlns:p14="http://schemas.microsoft.com/office/powerpoint/2010/main" val="388962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    Hypotheses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74712" y="902970"/>
            <a:ext cx="875498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We prioritized where to conduct deep technical analysis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322401" y="153183"/>
            <a:ext cx="685800" cy="714155"/>
            <a:chOff x="10591800" y="838200"/>
            <a:chExt cx="3657600" cy="3808825"/>
          </a:xfrm>
        </p:grpSpPr>
        <p:graphicFrame>
          <p:nvGraphicFramePr>
            <p:cNvPr id="13" name="Diagram 12"/>
            <p:cNvGraphicFramePr/>
            <p:nvPr>
              <p:extLst/>
            </p:nvPr>
          </p:nvGraphicFramePr>
          <p:xfrm>
            <a:off x="10591800" y="1062249"/>
            <a:ext cx="3657600" cy="35847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Rectangle 13"/>
            <p:cNvSpPr/>
            <p:nvPr/>
          </p:nvSpPr>
          <p:spPr bwMode="auto">
            <a:xfrm>
              <a:off x="11703104" y="4135818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1093824" y="838200"/>
              <a:ext cx="2653553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1703104" y="2443495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485900" y="1943100"/>
            <a:ext cx="76009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u="sng" dirty="0"/>
              <a:t>Sensitive Workloads</a:t>
            </a:r>
            <a:r>
              <a:rPr lang="en-US" sz="1050" dirty="0"/>
              <a:t>:  Avoid [fill…] due to customer privacy issues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1050" b="1" u="sng" dirty="0"/>
              <a:t>Geos</a:t>
            </a:r>
            <a:r>
              <a:rPr lang="en-US" sz="1050" b="1" dirty="0"/>
              <a:t>:  </a:t>
            </a:r>
            <a:r>
              <a:rPr lang="en-US" sz="1050" dirty="0"/>
              <a:t>Focus on [fill…] discussed geo as a starting point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1050" b="1" u="sng" dirty="0"/>
              <a:t>Environments</a:t>
            </a:r>
            <a:r>
              <a:rPr lang="en-US" sz="1050" b="1" dirty="0"/>
              <a:t>:</a:t>
            </a:r>
            <a:r>
              <a:rPr lang="en-US" sz="1050" dirty="0"/>
              <a:t>  Prioritize Development and Staging; Disaster Recovery is another potential opportunity</a:t>
            </a:r>
          </a:p>
          <a:p>
            <a:endParaRPr lang="en-US" sz="1050" i="1" dirty="0"/>
          </a:p>
          <a:p>
            <a:endParaRPr lang="en-US" sz="1050" i="1" dirty="0"/>
          </a:p>
          <a:p>
            <a:r>
              <a:rPr lang="en-US" sz="1050" b="1" u="sng" dirty="0"/>
              <a:t>End of Life</a:t>
            </a:r>
            <a:r>
              <a:rPr lang="en-US" sz="1050" b="1" dirty="0"/>
              <a:t>:</a:t>
            </a:r>
            <a:r>
              <a:rPr lang="en-US" sz="1050" dirty="0"/>
              <a:t>  Migrating end of life hardware to Azure is preferable to refreshing</a:t>
            </a:r>
          </a:p>
          <a:p>
            <a:endParaRPr lang="en-US" sz="1050" b="1" u="sng" dirty="0"/>
          </a:p>
          <a:p>
            <a:endParaRPr lang="en-US" sz="1050" b="1" u="sng" dirty="0"/>
          </a:p>
          <a:p>
            <a:r>
              <a:rPr lang="en-US" sz="1050" b="1" u="sng" dirty="0"/>
              <a:t>Turn Off Candidates:</a:t>
            </a:r>
            <a:r>
              <a:rPr lang="en-US" sz="1050" b="1" dirty="0"/>
              <a:t>   </a:t>
            </a:r>
            <a:r>
              <a:rPr lang="en-US" sz="1050" dirty="0"/>
              <a:t>A number of machines potentially have low utilization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1050" b="1" u="sng" dirty="0"/>
              <a:t>Resource Constraint</a:t>
            </a:r>
            <a:r>
              <a:rPr lang="en-US" sz="1050" u="sng" dirty="0"/>
              <a:t>:</a:t>
            </a:r>
            <a:r>
              <a:rPr lang="en-US" sz="1050" dirty="0"/>
              <a:t>  Factor in any resource or budget constraints. [fill…]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1200151" y="1943101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200151" y="2423161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1200151" y="2903221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200151" y="3383281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1200151" y="3863341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200151" y="4343401"/>
            <a:ext cx="247865" cy="24786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285751" y="468252"/>
            <a:ext cx="305015" cy="305015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1099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 bwMode="auto">
          <a:xfrm>
            <a:off x="285751" y="468252"/>
            <a:ext cx="305015" cy="305015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       Dependencies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74712" y="902971"/>
            <a:ext cx="875498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Cloudamize facilitated grouping of infrastructure into “move groups” according</a:t>
            </a:r>
          </a:p>
          <a:p>
            <a:r>
              <a:rPr lang="en-US" sz="1800" dirty="0"/>
              <a:t>to workload dependencies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343900" y="628650"/>
            <a:ext cx="685800" cy="714155"/>
            <a:chOff x="10591800" y="838200"/>
            <a:chExt cx="3657600" cy="3808825"/>
          </a:xfrm>
        </p:grpSpPr>
        <p:graphicFrame>
          <p:nvGraphicFramePr>
            <p:cNvPr id="13" name="Diagram 12"/>
            <p:cNvGraphicFramePr/>
            <p:nvPr>
              <p:extLst/>
            </p:nvPr>
          </p:nvGraphicFramePr>
          <p:xfrm>
            <a:off x="10591800" y="1062249"/>
            <a:ext cx="3657600" cy="35847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Rectangle 13"/>
            <p:cNvSpPr/>
            <p:nvPr/>
          </p:nvSpPr>
          <p:spPr bwMode="auto">
            <a:xfrm>
              <a:off x="11703104" y="4135818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1093824" y="838200"/>
              <a:ext cx="2653553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1703104" y="2443495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</p:grpSp>
      <p:sp>
        <p:nvSpPr>
          <p:cNvPr id="22" name="Oval 21"/>
          <p:cNvSpPr/>
          <p:nvPr/>
        </p:nvSpPr>
        <p:spPr bwMode="auto">
          <a:xfrm>
            <a:off x="522325" y="514350"/>
            <a:ext cx="365089" cy="21281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a</a:t>
            </a:r>
          </a:p>
        </p:txBody>
      </p:sp>
      <p:sp>
        <p:nvSpPr>
          <p:cNvPr id="26" name="Flowchart: Process 25"/>
          <p:cNvSpPr/>
          <p:nvPr/>
        </p:nvSpPr>
        <p:spPr bwMode="auto">
          <a:xfrm>
            <a:off x="3740224" y="37147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7" name="Flowchart: Process 26"/>
          <p:cNvSpPr/>
          <p:nvPr/>
        </p:nvSpPr>
        <p:spPr bwMode="auto">
          <a:xfrm>
            <a:off x="3625924" y="26860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8" name="Flowchart: Process 27"/>
          <p:cNvSpPr/>
          <p:nvPr/>
        </p:nvSpPr>
        <p:spPr bwMode="auto">
          <a:xfrm>
            <a:off x="4368874" y="31432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4" name="Flowchart: Process 23"/>
          <p:cNvSpPr/>
          <p:nvPr/>
        </p:nvSpPr>
        <p:spPr bwMode="auto">
          <a:xfrm>
            <a:off x="4768924" y="388620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5" name="Flowchart: Process 24"/>
          <p:cNvSpPr/>
          <p:nvPr/>
        </p:nvSpPr>
        <p:spPr bwMode="auto">
          <a:xfrm>
            <a:off x="4308623" y="217170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30" name="Flowchart: Process 29"/>
          <p:cNvSpPr/>
          <p:nvPr/>
        </p:nvSpPr>
        <p:spPr bwMode="auto">
          <a:xfrm>
            <a:off x="5054674" y="28003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32" name="Flowchart: Process 31"/>
          <p:cNvSpPr/>
          <p:nvPr/>
        </p:nvSpPr>
        <p:spPr bwMode="auto">
          <a:xfrm>
            <a:off x="5626174" y="468630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98" name="TextBox 97"/>
          <p:cNvSpPr txBox="1"/>
          <p:nvPr/>
        </p:nvSpPr>
        <p:spPr>
          <a:xfrm>
            <a:off x="3514725" y="1657350"/>
            <a:ext cx="1885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On-Premise Inventory Map</a:t>
            </a:r>
          </a:p>
        </p:txBody>
      </p:sp>
    </p:spTree>
    <p:extLst>
      <p:ext uri="{BB962C8B-B14F-4D97-AF65-F5344CB8AC3E}">
        <p14:creationId xmlns:p14="http://schemas.microsoft.com/office/powerpoint/2010/main" val="3885473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 bwMode="auto">
          <a:xfrm>
            <a:off x="285751" y="468252"/>
            <a:ext cx="305015" cy="305015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       Dependencies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74712" y="902971"/>
            <a:ext cx="875498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Cloudamize facilitated grouping of infrastructure into “move groups” according</a:t>
            </a:r>
          </a:p>
          <a:p>
            <a:r>
              <a:rPr lang="en-US" sz="1800" dirty="0"/>
              <a:t>to workload dependencies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522325" y="514350"/>
            <a:ext cx="365089" cy="21281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a</a:t>
            </a:r>
          </a:p>
        </p:txBody>
      </p:sp>
      <p:sp>
        <p:nvSpPr>
          <p:cNvPr id="26" name="Flowchart: Process 25"/>
          <p:cNvSpPr/>
          <p:nvPr/>
        </p:nvSpPr>
        <p:spPr bwMode="auto">
          <a:xfrm>
            <a:off x="3740224" y="37147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7" name="Flowchart: Process 26"/>
          <p:cNvSpPr/>
          <p:nvPr/>
        </p:nvSpPr>
        <p:spPr bwMode="auto">
          <a:xfrm>
            <a:off x="3625924" y="26860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8" name="Flowchart: Process 27"/>
          <p:cNvSpPr/>
          <p:nvPr/>
        </p:nvSpPr>
        <p:spPr bwMode="auto">
          <a:xfrm>
            <a:off x="4368874" y="31432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4" name="Flowchart: Process 23"/>
          <p:cNvSpPr/>
          <p:nvPr/>
        </p:nvSpPr>
        <p:spPr bwMode="auto">
          <a:xfrm>
            <a:off x="4768924" y="388620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5" name="Flowchart: Process 24"/>
          <p:cNvSpPr/>
          <p:nvPr/>
        </p:nvSpPr>
        <p:spPr bwMode="auto">
          <a:xfrm>
            <a:off x="4308623" y="217170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30" name="Flowchart: Process 29"/>
          <p:cNvSpPr/>
          <p:nvPr/>
        </p:nvSpPr>
        <p:spPr bwMode="auto">
          <a:xfrm>
            <a:off x="5054674" y="28003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3937774" y="3445207"/>
            <a:ext cx="412334" cy="242543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3911674" y="3657600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32" name="Flowchart: Process 31"/>
          <p:cNvSpPr/>
          <p:nvPr/>
        </p:nvSpPr>
        <p:spPr bwMode="auto">
          <a:xfrm>
            <a:off x="5626174" y="468630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33" name="Straight Arrow Connector 32"/>
          <p:cNvCxnSpPr>
            <a:stCxn id="34" idx="2"/>
          </p:cNvCxnSpPr>
          <p:nvPr/>
        </p:nvCxnSpPr>
        <p:spPr bwMode="auto">
          <a:xfrm>
            <a:off x="3797374" y="2989314"/>
            <a:ext cx="542498" cy="141995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3797374" y="2960739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4397876" y="2496688"/>
            <a:ext cx="58003" cy="617561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4365773" y="2460893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43" name="Straight Arrow Connector 42"/>
          <p:cNvCxnSpPr>
            <a:stCxn id="44" idx="2"/>
          </p:cNvCxnSpPr>
          <p:nvPr/>
        </p:nvCxnSpPr>
        <p:spPr bwMode="auto">
          <a:xfrm flipH="1">
            <a:off x="4572471" y="3107530"/>
            <a:ext cx="428625" cy="53579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5001096" y="3078956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47" name="Straight Arrow Connector 46"/>
          <p:cNvCxnSpPr>
            <a:stCxn id="48" idx="1"/>
          </p:cNvCxnSpPr>
          <p:nvPr/>
        </p:nvCxnSpPr>
        <p:spPr bwMode="auto">
          <a:xfrm flipH="1" flipV="1">
            <a:off x="4568025" y="3464284"/>
            <a:ext cx="152119" cy="373136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4711774" y="3829050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60" name="Straight Arrow Connector 59"/>
          <p:cNvCxnSpPr>
            <a:stCxn id="61" idx="1"/>
          </p:cNvCxnSpPr>
          <p:nvPr/>
        </p:nvCxnSpPr>
        <p:spPr bwMode="auto">
          <a:xfrm>
            <a:off x="4945313" y="4173788"/>
            <a:ext cx="641508" cy="494551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4936943" y="4165418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98" name="TextBox 97"/>
          <p:cNvSpPr txBox="1"/>
          <p:nvPr/>
        </p:nvSpPr>
        <p:spPr>
          <a:xfrm>
            <a:off x="3514725" y="1657350"/>
            <a:ext cx="1885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On-Premise Inventory &amp; Dependencies Map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8343900" y="628650"/>
            <a:ext cx="685800" cy="714155"/>
            <a:chOff x="10591800" y="838200"/>
            <a:chExt cx="3657600" cy="3808825"/>
          </a:xfrm>
        </p:grpSpPr>
        <p:graphicFrame>
          <p:nvGraphicFramePr>
            <p:cNvPr id="37" name="Diagram 36"/>
            <p:cNvGraphicFramePr/>
            <p:nvPr>
              <p:extLst/>
            </p:nvPr>
          </p:nvGraphicFramePr>
          <p:xfrm>
            <a:off x="10591800" y="1062249"/>
            <a:ext cx="3657600" cy="35847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40" name="Rectangle 39"/>
            <p:cNvSpPr/>
            <p:nvPr/>
          </p:nvSpPr>
          <p:spPr bwMode="auto">
            <a:xfrm>
              <a:off x="11703104" y="4135818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11093824" y="838200"/>
              <a:ext cx="2653553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1703104" y="2443495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168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 bwMode="auto">
          <a:xfrm>
            <a:off x="285751" y="468252"/>
            <a:ext cx="305015" cy="305015"/>
          </a:xfrm>
          <a:prstGeom prst="ellipse">
            <a:avLst/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5" name="Title 2"/>
          <p:cNvSpPr>
            <a:spLocks noGrp="1"/>
          </p:cNvSpPr>
          <p:nvPr>
            <p:ph type="title"/>
          </p:nvPr>
        </p:nvSpPr>
        <p:spPr>
          <a:xfrm>
            <a:off x="268928" y="353347"/>
            <a:ext cx="8572500" cy="685703"/>
          </a:xfrm>
        </p:spPr>
        <p:txBody>
          <a:bodyPr vert="horz" wrap="square" lIns="67232" tIns="33616" rIns="67232" bIns="33616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       Dependencies</a:t>
            </a:r>
          </a:p>
        </p:txBody>
      </p:sp>
      <p:sp>
        <p:nvSpPr>
          <p:cNvPr id="36" name="Title 2"/>
          <p:cNvSpPr txBox="1">
            <a:spLocks/>
          </p:cNvSpPr>
          <p:nvPr/>
        </p:nvSpPr>
        <p:spPr>
          <a:xfrm>
            <a:off x="274712" y="902971"/>
            <a:ext cx="8754989" cy="6232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539621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1079242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618863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2158484" algn="l" defTabSz="1049264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r>
              <a:rPr lang="en-US" sz="1800" dirty="0"/>
              <a:t>Cloudamize facilitated grouping of infrastructure into “move groups” according</a:t>
            </a:r>
          </a:p>
          <a:p>
            <a:r>
              <a:rPr lang="en-US" sz="1800" dirty="0"/>
              <a:t>to workload dependencies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522325" y="514350"/>
            <a:ext cx="365089" cy="21281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r>
              <a:rPr lang="en-US" sz="1200" dirty="0">
                <a:solidFill>
                  <a:schemeClr val="accent4"/>
                </a:solidFill>
              </a:rPr>
              <a:t>a</a:t>
            </a:r>
          </a:p>
        </p:txBody>
      </p:sp>
      <p:sp>
        <p:nvSpPr>
          <p:cNvPr id="26" name="Flowchart: Process 25"/>
          <p:cNvSpPr/>
          <p:nvPr/>
        </p:nvSpPr>
        <p:spPr bwMode="auto">
          <a:xfrm>
            <a:off x="3740224" y="37147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7" name="Flowchart: Process 26"/>
          <p:cNvSpPr/>
          <p:nvPr/>
        </p:nvSpPr>
        <p:spPr bwMode="auto">
          <a:xfrm>
            <a:off x="3625924" y="26860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8" name="Flowchart: Process 27"/>
          <p:cNvSpPr/>
          <p:nvPr/>
        </p:nvSpPr>
        <p:spPr bwMode="auto">
          <a:xfrm>
            <a:off x="4368874" y="31432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4" name="Flowchart: Process 23"/>
          <p:cNvSpPr/>
          <p:nvPr/>
        </p:nvSpPr>
        <p:spPr bwMode="auto">
          <a:xfrm>
            <a:off x="4768924" y="388620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25" name="Flowchart: Process 24"/>
          <p:cNvSpPr/>
          <p:nvPr/>
        </p:nvSpPr>
        <p:spPr bwMode="auto">
          <a:xfrm>
            <a:off x="4308623" y="217170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30" name="Flowchart: Process 29"/>
          <p:cNvSpPr/>
          <p:nvPr/>
        </p:nvSpPr>
        <p:spPr bwMode="auto">
          <a:xfrm>
            <a:off x="5054674" y="280035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3937774" y="3445207"/>
            <a:ext cx="412334" cy="242543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3911674" y="3657600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32" name="Flowchart: Process 31"/>
          <p:cNvSpPr/>
          <p:nvPr/>
        </p:nvSpPr>
        <p:spPr bwMode="auto">
          <a:xfrm>
            <a:off x="5626174" y="4686300"/>
            <a:ext cx="174551" cy="277695"/>
          </a:xfrm>
          <a:prstGeom prst="flowChartProcess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33" name="Straight Arrow Connector 32"/>
          <p:cNvCxnSpPr>
            <a:stCxn id="34" idx="2"/>
          </p:cNvCxnSpPr>
          <p:nvPr/>
        </p:nvCxnSpPr>
        <p:spPr bwMode="auto">
          <a:xfrm>
            <a:off x="3797374" y="2989314"/>
            <a:ext cx="542498" cy="141995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3797374" y="2960739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4397876" y="2496688"/>
            <a:ext cx="58003" cy="617561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4365773" y="2460893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43" name="Straight Arrow Connector 42"/>
          <p:cNvCxnSpPr>
            <a:stCxn id="44" idx="2"/>
          </p:cNvCxnSpPr>
          <p:nvPr/>
        </p:nvCxnSpPr>
        <p:spPr bwMode="auto">
          <a:xfrm flipH="1">
            <a:off x="4572471" y="3107530"/>
            <a:ext cx="428625" cy="53579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5001096" y="3078956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47" name="Straight Arrow Connector 46"/>
          <p:cNvCxnSpPr>
            <a:stCxn id="48" idx="1"/>
          </p:cNvCxnSpPr>
          <p:nvPr/>
        </p:nvCxnSpPr>
        <p:spPr bwMode="auto">
          <a:xfrm flipH="1" flipV="1">
            <a:off x="4568025" y="3464284"/>
            <a:ext cx="152119" cy="373136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4711774" y="3829050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cxnSp>
        <p:nvCxnSpPr>
          <p:cNvPr id="60" name="Straight Arrow Connector 59"/>
          <p:cNvCxnSpPr>
            <a:stCxn id="61" idx="1"/>
          </p:cNvCxnSpPr>
          <p:nvPr/>
        </p:nvCxnSpPr>
        <p:spPr bwMode="auto">
          <a:xfrm>
            <a:off x="4945313" y="4173788"/>
            <a:ext cx="641508" cy="494551"/>
          </a:xfrm>
          <a:prstGeom prst="straightConnector1">
            <a:avLst/>
          </a:prstGeom>
          <a:noFill/>
          <a:ln w="28575" cap="flat" cmpd="sng" algn="ctr">
            <a:solidFill>
              <a:srgbClr val="EA8B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4936943" y="4165418"/>
            <a:ext cx="57150" cy="57150"/>
          </a:xfrm>
          <a:prstGeom prst="ellipse">
            <a:avLst/>
          </a:prstGeom>
          <a:solidFill>
            <a:srgbClr val="EA8B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984" y="2176489"/>
            <a:ext cx="1207034" cy="2967011"/>
          </a:xfrm>
          <a:prstGeom prst="rect">
            <a:avLst/>
          </a:prstGeom>
        </p:spPr>
      </p:pic>
      <p:cxnSp>
        <p:nvCxnSpPr>
          <p:cNvPr id="71" name="Straight Connector 70"/>
          <p:cNvCxnSpPr/>
          <p:nvPr/>
        </p:nvCxnSpPr>
        <p:spPr bwMode="auto">
          <a:xfrm flipH="1">
            <a:off x="2286000" y="3086100"/>
            <a:ext cx="1800225" cy="28575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714375" y="1795850"/>
            <a:ext cx="20002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/>
              <a:t>Critical:</a:t>
            </a:r>
            <a:r>
              <a:rPr lang="en-US" sz="1050" b="1" dirty="0"/>
              <a:t> SQL Server Dependency</a:t>
            </a: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4468" y="2176489"/>
            <a:ext cx="1318565" cy="2575322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5915025" y="1795850"/>
            <a:ext cx="2514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/>
              <a:t>Non-Critical:</a:t>
            </a:r>
            <a:r>
              <a:rPr lang="en-US" sz="1050" b="1" dirty="0"/>
              <a:t> Admin Script Dependency</a:t>
            </a:r>
          </a:p>
        </p:txBody>
      </p:sp>
      <p:cxnSp>
        <p:nvCxnSpPr>
          <p:cNvPr id="92" name="Straight Connector 91"/>
          <p:cNvCxnSpPr>
            <a:stCxn id="76" idx="1"/>
          </p:cNvCxnSpPr>
          <p:nvPr/>
        </p:nvCxnSpPr>
        <p:spPr bwMode="auto">
          <a:xfrm flipH="1">
            <a:off x="5343525" y="3464151"/>
            <a:ext cx="1140943" cy="993550"/>
          </a:xfrm>
          <a:prstGeom prst="line">
            <a:avLst/>
          </a:prstGeom>
          <a:noFill/>
          <a:ln w="9525" cap="flat" cmpd="sng" algn="ctr">
            <a:solidFill>
              <a:srgbClr val="96969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Rectangle 94"/>
          <p:cNvSpPr/>
          <p:nvPr/>
        </p:nvSpPr>
        <p:spPr bwMode="auto">
          <a:xfrm>
            <a:off x="3457575" y="2057400"/>
            <a:ext cx="1885950" cy="2228850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68580" rIns="68580" bIns="6858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66750" fontAlgn="base"/>
            <a:endParaRPr lang="en-US" sz="1050" dirty="0" err="1"/>
          </a:p>
        </p:txBody>
      </p:sp>
      <p:sp>
        <p:nvSpPr>
          <p:cNvPr id="98" name="TextBox 97"/>
          <p:cNvSpPr txBox="1"/>
          <p:nvPr/>
        </p:nvSpPr>
        <p:spPr>
          <a:xfrm>
            <a:off x="3514725" y="1657350"/>
            <a:ext cx="1885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On-Premise Inventory &amp; Dependencies Map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8343900" y="628650"/>
            <a:ext cx="685800" cy="714155"/>
            <a:chOff x="10591800" y="838200"/>
            <a:chExt cx="3657600" cy="3808825"/>
          </a:xfrm>
        </p:grpSpPr>
        <p:graphicFrame>
          <p:nvGraphicFramePr>
            <p:cNvPr id="41" name="Diagram 40"/>
            <p:cNvGraphicFramePr/>
            <p:nvPr>
              <p:extLst/>
            </p:nvPr>
          </p:nvGraphicFramePr>
          <p:xfrm>
            <a:off x="10591800" y="1062249"/>
            <a:ext cx="3657600" cy="35847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42" name="Rectangle 41"/>
            <p:cNvSpPr/>
            <p:nvPr/>
          </p:nvSpPr>
          <p:spPr bwMode="auto">
            <a:xfrm>
              <a:off x="11703104" y="4135818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1093824" y="838200"/>
              <a:ext cx="2653553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1703104" y="2443495"/>
              <a:ext cx="1434992" cy="47346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68580" rIns="68580" bIns="685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666750" fontAlgn="base"/>
              <a:endParaRPr lang="en-US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3994036"/>
      </p:ext>
    </p:extLst>
  </p:cSld>
  <p:clrMapOvr>
    <a:masterClrMapping/>
  </p:clrMapOvr>
</p:sld>
</file>

<file path=ppt/theme/theme1.xml><?xml version="1.0" encoding="utf-8"?>
<a:theme xmlns:a="http://schemas.openxmlformats.org/drawingml/2006/main" name="Cloudamize">
  <a:themeElements>
    <a:clrScheme name="Custom 3">
      <a:dk1>
        <a:srgbClr val="000000"/>
      </a:dk1>
      <a:lt1>
        <a:srgbClr val="FFFFFF"/>
      </a:lt1>
      <a:dk2>
        <a:srgbClr val="01A7FF"/>
      </a:dk2>
      <a:lt2>
        <a:srgbClr val="E7E6E6"/>
      </a:lt2>
      <a:accent1>
        <a:srgbClr val="0077B6"/>
      </a:accent1>
      <a:accent2>
        <a:srgbClr val="FC5E03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A7FF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7FFB95E899804F967D2C894F6AC01A" ma:contentTypeVersion="5" ma:contentTypeDescription="Create a new document." ma:contentTypeScope="" ma:versionID="62bb967831e64d46b35c4d311414f0c1">
  <xsd:schema xmlns:xsd="http://www.w3.org/2001/XMLSchema" xmlns:xs="http://www.w3.org/2001/XMLSchema" xmlns:p="http://schemas.microsoft.com/office/2006/metadata/properties" xmlns:ns2="989dcdfa-1652-48ba-a111-d67cb85eaa0c" xmlns:ns3="0793ff31-2b3e-4637-8be7-5e4fb1050fb8" targetNamespace="http://schemas.microsoft.com/office/2006/metadata/properties" ma:root="true" ma:fieldsID="9cee57854b47daaa2e0ec5e287aeb5da" ns2:_="" ns3:_="">
    <xsd:import namespace="989dcdfa-1652-48ba-a111-d67cb85eaa0c"/>
    <xsd:import namespace="0793ff31-2b3e-4637-8be7-5e4fb1050f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dcdfa-1652-48ba-a111-d67cb85eaa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3ff31-2b3e-4637-8be7-5e4fb1050f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22EB0A-8974-491B-A8A4-49D0A89FACC7}"/>
</file>

<file path=customXml/itemProps2.xml><?xml version="1.0" encoding="utf-8"?>
<ds:datastoreItem xmlns:ds="http://schemas.openxmlformats.org/officeDocument/2006/customXml" ds:itemID="{BB0FE250-42C6-405F-9B61-71A830B3056A}"/>
</file>

<file path=customXml/itemProps3.xml><?xml version="1.0" encoding="utf-8"?>
<ds:datastoreItem xmlns:ds="http://schemas.openxmlformats.org/officeDocument/2006/customXml" ds:itemID="{BDDB9C71-BD2A-4D29-9617-531B6AB6BA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11527</TotalTime>
  <Words>883</Words>
  <Application>Microsoft Office PowerPoint</Application>
  <PresentationFormat>On-screen Show (16:10)</PresentationFormat>
  <Paragraphs>247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Helvetica</vt:lpstr>
      <vt:lpstr>Open Sans Light</vt:lpstr>
      <vt:lpstr>Open Sans Semibold</vt:lpstr>
      <vt:lpstr>Raleway</vt:lpstr>
      <vt:lpstr>Raleway SemiBold</vt:lpstr>
      <vt:lpstr>Wingdings</vt:lpstr>
      <vt:lpstr>Cloudamize</vt:lpstr>
      <vt:lpstr>Build Migration Plan</vt:lpstr>
      <vt:lpstr>Outline</vt:lpstr>
      <vt:lpstr>Objectives</vt:lpstr>
      <vt:lpstr>Outline</vt:lpstr>
      <vt:lpstr>Methodology</vt:lpstr>
      <vt:lpstr>    Hypotheses</vt:lpstr>
      <vt:lpstr>       Dependencies</vt:lpstr>
      <vt:lpstr>       Dependencies</vt:lpstr>
      <vt:lpstr>       Dependencies</vt:lpstr>
      <vt:lpstr>       Azure Hardware Mappings</vt:lpstr>
      <vt:lpstr>       Azure Hardware Mappings</vt:lpstr>
      <vt:lpstr>       Azure Costing</vt:lpstr>
      <vt:lpstr>Outcomes</vt:lpstr>
      <vt:lpstr>Outline</vt:lpstr>
      <vt:lpstr>Next Steps Highlights</vt:lpstr>
      <vt:lpstr>Sample Project Plan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Jackson</dc:creator>
  <cp:lastModifiedBy>Adi Rao</cp:lastModifiedBy>
  <cp:revision>191</cp:revision>
  <dcterms:created xsi:type="dcterms:W3CDTF">2016-10-04T15:31:48Z</dcterms:created>
  <dcterms:modified xsi:type="dcterms:W3CDTF">2017-08-09T19:18:13Z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0x010100FE7FFB95E899804F967D2C894F6AC01A</vt:lpwstr>
  </property>
</Properties>
</file>