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slides/slide103.xml" ContentType="application/vnd.openxmlformats-officedocument.presentationml.slide+xml"/>
  <Override PartName="/ppt/slides/slide104.xml" ContentType="application/vnd.openxmlformats-officedocument.presentationml.slide+xml"/>
  <Override PartName="/ppt/presentation.xml" ContentType="application/vnd.openxmlformats-officedocument.presentationml.presentation.main+xml"/>
  <Override PartName="/ppt/slides/slide102.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78.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2.xml" ContentType="application/vnd.openxmlformats-officedocument.presentationml.notesSlid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46.xml" ContentType="application/vnd.openxmlformats-officedocument.presentationml.slideLayout+xml"/>
  <Override PartName="/ppt/slideLayouts/slideLayout38.xml" ContentType="application/vnd.openxmlformats-officedocument.presentationml.slideLayout+xml"/>
  <Override PartName="/ppt/slideLayouts/slideLayout79.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37.xml" ContentType="application/vnd.openxmlformats-officedocument.presentationml.slideLayout+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21.xml" ContentType="application/vnd.openxmlformats-officedocument.presentationml.slideLayout+xml"/>
  <Override PartName="/ppt/slideLayouts/slideLayout28.xml" ContentType="application/vnd.openxmlformats-officedocument.presentationml.slideLayout+xml"/>
  <Override PartName="/ppt/slideLayouts/slideLayout26.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ink/ink3.xml" ContentType="application/inkml+xml"/>
  <Override PartName="/ppt/media/image111.jpg" ContentType="image/jpeg"/>
  <Override PartName="/ppt/ink/ink2.xml" ContentType="application/inkml+xml"/>
  <Override PartName="/ppt/ink/ink4.xml" ContentType="application/inkml+xml"/>
  <Override PartName="/ppt/ink/ink1.xml" ContentType="application/inkml+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7" r:id="rId3"/>
    <p:sldMasterId id="2147483700" r:id="rId4"/>
    <p:sldMasterId id="2147483713" r:id="rId5"/>
    <p:sldMasterId id="2147483726" r:id="rId6"/>
  </p:sldMasterIdLst>
  <p:notesMasterIdLst>
    <p:notesMasterId r:id="rId111"/>
  </p:notesMasterIdLst>
  <p:sldIdLst>
    <p:sldId id="256" r:id="rId7"/>
    <p:sldId id="257" r:id="rId8"/>
    <p:sldId id="259" r:id="rId9"/>
    <p:sldId id="263" r:id="rId10"/>
    <p:sldId id="264" r:id="rId11"/>
    <p:sldId id="265" r:id="rId12"/>
    <p:sldId id="266" r:id="rId13"/>
    <p:sldId id="267" r:id="rId14"/>
    <p:sldId id="268" r:id="rId15"/>
    <p:sldId id="269" r:id="rId16"/>
    <p:sldId id="346" r:id="rId17"/>
    <p:sldId id="270" r:id="rId18"/>
    <p:sldId id="345" r:id="rId19"/>
    <p:sldId id="275" r:id="rId20"/>
    <p:sldId id="276" r:id="rId21"/>
    <p:sldId id="401" r:id="rId22"/>
    <p:sldId id="437" r:id="rId23"/>
    <p:sldId id="416" r:id="rId24"/>
    <p:sldId id="273" r:id="rId25"/>
    <p:sldId id="344" r:id="rId26"/>
    <p:sldId id="438" r:id="rId27"/>
    <p:sldId id="439" r:id="rId28"/>
    <p:sldId id="440" r:id="rId29"/>
    <p:sldId id="441" r:id="rId30"/>
    <p:sldId id="442" r:id="rId31"/>
    <p:sldId id="443" r:id="rId32"/>
    <p:sldId id="444" r:id="rId33"/>
    <p:sldId id="445" r:id="rId34"/>
    <p:sldId id="446" r:id="rId35"/>
    <p:sldId id="447" r:id="rId36"/>
    <p:sldId id="432" r:id="rId37"/>
    <p:sldId id="353" r:id="rId38"/>
    <p:sldId id="352" r:id="rId39"/>
    <p:sldId id="350" r:id="rId40"/>
    <p:sldId id="372" r:id="rId41"/>
    <p:sldId id="347" r:id="rId42"/>
    <p:sldId id="351" r:id="rId43"/>
    <p:sldId id="349" r:id="rId44"/>
    <p:sldId id="427" r:id="rId45"/>
    <p:sldId id="305" r:id="rId46"/>
    <p:sldId id="405" r:id="rId47"/>
    <p:sldId id="433" r:id="rId48"/>
    <p:sldId id="307" r:id="rId49"/>
    <p:sldId id="306" r:id="rId50"/>
    <p:sldId id="308" r:id="rId51"/>
    <p:sldId id="434" r:id="rId52"/>
    <p:sldId id="310" r:id="rId53"/>
    <p:sldId id="435" r:id="rId54"/>
    <p:sldId id="311" r:id="rId55"/>
    <p:sldId id="313" r:id="rId56"/>
    <p:sldId id="448" r:id="rId57"/>
    <p:sldId id="455" r:id="rId58"/>
    <p:sldId id="449" r:id="rId59"/>
    <p:sldId id="450" r:id="rId60"/>
    <p:sldId id="451" r:id="rId61"/>
    <p:sldId id="452" r:id="rId62"/>
    <p:sldId id="453" r:id="rId63"/>
    <p:sldId id="454" r:id="rId64"/>
    <p:sldId id="456" r:id="rId65"/>
    <p:sldId id="457" r:id="rId66"/>
    <p:sldId id="458" r:id="rId67"/>
    <p:sldId id="459" r:id="rId68"/>
    <p:sldId id="460" r:id="rId69"/>
    <p:sldId id="461" r:id="rId70"/>
    <p:sldId id="322" r:id="rId71"/>
    <p:sldId id="321" r:id="rId72"/>
    <p:sldId id="426" r:id="rId73"/>
    <p:sldId id="376" r:id="rId74"/>
    <p:sldId id="462" r:id="rId75"/>
    <p:sldId id="354" r:id="rId76"/>
    <p:sldId id="399" r:id="rId77"/>
    <p:sldId id="418" r:id="rId78"/>
    <p:sldId id="419" r:id="rId79"/>
    <p:sldId id="420" r:id="rId80"/>
    <p:sldId id="357" r:id="rId81"/>
    <p:sldId id="356" r:id="rId82"/>
    <p:sldId id="400" r:id="rId83"/>
    <p:sldId id="383" r:id="rId84"/>
    <p:sldId id="384" r:id="rId85"/>
    <p:sldId id="385" r:id="rId86"/>
    <p:sldId id="361" r:id="rId87"/>
    <p:sldId id="364" r:id="rId88"/>
    <p:sldId id="377" r:id="rId89"/>
    <p:sldId id="421" r:id="rId90"/>
    <p:sldId id="379" r:id="rId91"/>
    <p:sldId id="380" r:id="rId92"/>
    <p:sldId id="463" r:id="rId93"/>
    <p:sldId id="464" r:id="rId94"/>
    <p:sldId id="465" r:id="rId95"/>
    <p:sldId id="466" r:id="rId96"/>
    <p:sldId id="467" r:id="rId97"/>
    <p:sldId id="468" r:id="rId98"/>
    <p:sldId id="469" r:id="rId99"/>
    <p:sldId id="470" r:id="rId100"/>
    <p:sldId id="471" r:id="rId101"/>
    <p:sldId id="472" r:id="rId102"/>
    <p:sldId id="368" r:id="rId103"/>
    <p:sldId id="323" r:id="rId104"/>
    <p:sldId id="325" r:id="rId105"/>
    <p:sldId id="326" r:id="rId106"/>
    <p:sldId id="328" r:id="rId107"/>
    <p:sldId id="428" r:id="rId108"/>
    <p:sldId id="425" r:id="rId109"/>
    <p:sldId id="341" r:id="rId11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ushboo Shah" initials="KS" lastIdx="71" clrIdx="0">
    <p:extLst>
      <p:ext uri="{19B8F6BF-5375-455C-9EA6-DF929625EA0E}">
        <p15:presenceInfo xmlns:p15="http://schemas.microsoft.com/office/powerpoint/2012/main" userId="dd59dcb2f6517744" providerId="Windows Live"/>
      </p:ext>
    </p:extLst>
  </p:cmAuthor>
  <p:cmAuthor id="2" name="Cloudamize" initials="C" lastIdx="7" clrIdx="1">
    <p:extLst>
      <p:ext uri="{19B8F6BF-5375-455C-9EA6-DF929625EA0E}">
        <p15:presenceInfo xmlns:p15="http://schemas.microsoft.com/office/powerpoint/2012/main" userId="Cloudamize" providerId="None"/>
      </p:ext>
    </p:extLst>
  </p:cmAuthor>
  <p:cmAuthor id="3" name="Shawn-Cloudamize" initials="S" lastIdx="31" clrIdx="2">
    <p:extLst>
      <p:ext uri="{19B8F6BF-5375-455C-9EA6-DF929625EA0E}">
        <p15:presenceInfo xmlns:p15="http://schemas.microsoft.com/office/powerpoint/2012/main" userId="Shawn-Cloudamiz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E5E"/>
    <a:srgbClr val="76D52F"/>
    <a:srgbClr val="C9C9C9"/>
    <a:srgbClr val="FD5E03"/>
    <a:srgbClr val="00A7FF"/>
    <a:srgbClr val="0077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692" autoAdjust="0"/>
  </p:normalViewPr>
  <p:slideViewPr>
    <p:cSldViewPr snapToGrid="0" snapToObjects="1">
      <p:cViewPr varScale="1">
        <p:scale>
          <a:sx n="107" d="100"/>
          <a:sy n="107" d="100"/>
        </p:scale>
        <p:origin x="600" y="51"/>
      </p:cViewPr>
      <p:guideLst>
        <p:guide orient="horz" pos="1800"/>
        <p:guide pos="2880"/>
      </p:guideLst>
    </p:cSldViewPr>
  </p:slideViewPr>
  <p:outlineViewPr>
    <p:cViewPr>
      <p:scale>
        <a:sx n="33" d="100"/>
        <a:sy n="33" d="100"/>
      </p:scale>
      <p:origin x="0" y="205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5/10/relationships/revisionInfo" Target="revisionInfo.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118" Type="http://schemas.openxmlformats.org/officeDocument/2006/relationships/customXml" Target="../customXml/item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viewProps" Target="viewProps.xml"/><Relationship Id="rId119" Type="http://schemas.openxmlformats.org/officeDocument/2006/relationships/customXml" Target="../customXml/item2.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customXml" Target="../customXml/item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ink/ink1.xml><?xml version="1.0" encoding="utf-8"?>
<inkml:ink xmlns:inkml="http://www.w3.org/2003/InkML">
  <inkml:definitions/>
  <inkml:traceGroup>
    <inkml:annotationXML>
      <emma:emma xmlns:emma="http://www.w3.org/2003/04/emma" version="1.0">
        <emma:interpretation id="{BD0994E7-BE72-43DE-97F6-139C74AFE480}" emma:medium="tactile" emma:mode="ink">
          <msink:context xmlns:msink="http://schemas.microsoft.com/ink/2010/main" type="inkDrawing" rotatedBoundingBox="5869,4649 6825,6029 6747,6084 5790,4704" semanticType="callout" shapeName="Other"/>
        </emma:interpretation>
      </emma:emma>
    </inkml:annotationXML>
  </inkml:traceGroup>
</inkml:ink>
</file>

<file path=ppt/ink/ink2.xml><?xml version="1.0" encoding="utf-8"?>
<inkml:ink xmlns:inkml="http://www.w3.org/2003/InkML">
  <inkml:definitions/>
  <inkml:traceGroup>
    <inkml:annotationXML>
      <emma:emma xmlns:emma="http://www.w3.org/2003/04/emma" version="1.0">
        <emma:interpretation id="{01C19D3C-219B-4486-80C1-96583B59639E}" emma:medium="tactile" emma:mode="ink">
          <msink:context xmlns:msink="http://schemas.microsoft.com/ink/2010/main" type="inkDrawing" rotatedBoundingBox="6254,3273 6501,7215 6334,7225 6088,3283" semanticType="callout" shapeName="Other"/>
        </emma:interpretation>
      </emma:emma>
    </inkml:annotationXML>
  </inkml:traceGroup>
</inkml:ink>
</file>

<file path=ppt/ink/ink3.xml><?xml version="1.0" encoding="utf-8"?>
<inkml:ink xmlns:inkml="http://www.w3.org/2003/InkML">
  <inkml:definitions/>
  <inkml:traceGroup>
    <inkml:annotationXML>
      <emma:emma xmlns:emma="http://www.w3.org/2003/04/emma" version="1.0">
        <emma:interpretation id="{E6C861A5-FCDB-40CA-90D4-1E9098EB6DBF}" emma:medium="tactile" emma:mode="ink">
          <msink:context xmlns:msink="http://schemas.microsoft.com/ink/2010/main" type="inkDrawing" rotatedBoundingBox="6920,4842 7149,4786 7156,4818 6928,4875" shapeName="Other">
            <msink:destinationLink direction="with" ref="{EA85D6BC-6D07-40B6-995E-39F0D1719AC0}"/>
          </msink:context>
        </emma:interpretation>
      </emma:emma>
    </inkml:annotationXML>
  </inkml:traceGroup>
</inkml:ink>
</file>

<file path=ppt/ink/ink4.xml><?xml version="1.0" encoding="utf-8"?>
<inkml:ink xmlns:inkml="http://www.w3.org/2003/InkML">
  <inkml:definitions/>
  <inkml:traceGroup>
    <inkml:annotationXML>
      <emma:emma xmlns:emma="http://www.w3.org/2003/04/emma" version="1.0">
        <emma:interpretation id="{EA85D6BC-6D07-40B6-995E-39F0D1719AC0}" emma:medium="tactile" emma:mode="ink">
          <msink:context xmlns:msink="http://schemas.microsoft.com/ink/2010/main" type="inkDrawing" rotatedBoundingBox="6463,6543 6905,4943 6981,4964 6539,6564" semanticType="callout" shapeName="Other">
            <msink:sourceLink direction="with" ref="{E6C861A5-FCDB-40CA-90D4-1E9098EB6DBF}"/>
          </msink:context>
        </emma:interpretation>
      </emma:emma>
    </inkml:annotationXML>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FC0F83-EC7B-424E-A407-443EA287E915}" type="datetimeFigureOut">
              <a:rPr lang="en-US" smtClean="0"/>
              <a:t>9/29/2017</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F56711-20E0-FB4F-9BE2-8728A7E8022C}" type="slidenum">
              <a:rPr lang="en-US" smtClean="0"/>
              <a:t>‹#›</a:t>
            </a:fld>
            <a:endParaRPr lang="en-US"/>
          </a:p>
        </p:txBody>
      </p:sp>
    </p:spTree>
    <p:extLst>
      <p:ext uri="{BB962C8B-B14F-4D97-AF65-F5344CB8AC3E}">
        <p14:creationId xmlns:p14="http://schemas.microsoft.com/office/powerpoint/2010/main" val="41876537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46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F56711-20E0-FB4F-9BE2-8728A7E8022C}" type="slidenum">
              <a:rPr lang="en-US" smtClean="0"/>
              <a:t>20</a:t>
            </a:fld>
            <a:endParaRPr lang="en-US"/>
          </a:p>
        </p:txBody>
      </p:sp>
    </p:spTree>
    <p:extLst>
      <p:ext uri="{BB962C8B-B14F-4D97-AF65-F5344CB8AC3E}">
        <p14:creationId xmlns:p14="http://schemas.microsoft.com/office/powerpoint/2010/main" val="209439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D02DE9C1-8D6E-40B4-B415-102130516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14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F56711-20E0-FB4F-9BE2-8728A7E8022C}" type="slidenum">
              <a:rPr lang="en-US" smtClean="0"/>
              <a:t>35</a:t>
            </a:fld>
            <a:endParaRPr lang="en-US"/>
          </a:p>
        </p:txBody>
      </p:sp>
    </p:spTree>
    <p:extLst>
      <p:ext uri="{BB962C8B-B14F-4D97-AF65-F5344CB8AC3E}">
        <p14:creationId xmlns:p14="http://schemas.microsoft.com/office/powerpoint/2010/main" val="385953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308F2C3-CD5A-5844-B2C8-B76CA1EF16E7}" type="slidenum">
              <a:rPr lang="en-US" smtClean="0"/>
              <a:t>43</a:t>
            </a:fld>
            <a:endParaRPr lang="en-US" dirty="0"/>
          </a:p>
        </p:txBody>
      </p:sp>
      <p:sp>
        <p:nvSpPr>
          <p:cNvPr id="5" name="Footer Placeholder 4"/>
          <p:cNvSpPr>
            <a:spLocks noGrp="1"/>
          </p:cNvSpPr>
          <p:nvPr>
            <p:ph type="ftr" sz="quarter" idx="11"/>
          </p:nvPr>
        </p:nvSpPr>
        <p:spPr>
          <a:xfrm>
            <a:off x="0" y="8685213"/>
            <a:ext cx="2971800" cy="457200"/>
          </a:xfrm>
          <a:prstGeom prst="rect">
            <a:avLst/>
          </a:prstGeom>
        </p:spPr>
        <p:txBody>
          <a:bodyPr/>
          <a:lstStyle/>
          <a:p>
            <a:r>
              <a:rPr lang="en-US"/>
              <a:t>2</a:t>
            </a:r>
            <a:endParaRPr lang="en-US" dirty="0"/>
          </a:p>
        </p:txBody>
      </p:sp>
    </p:spTree>
    <p:extLst>
      <p:ext uri="{BB962C8B-B14F-4D97-AF65-F5344CB8AC3E}">
        <p14:creationId xmlns:p14="http://schemas.microsoft.com/office/powerpoint/2010/main" val="4262634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6CE430-C9CF-40CB-BE62-CA4201213FFA}" type="slidenum">
              <a:rPr lang="en-US" smtClean="0"/>
              <a:t>84</a:t>
            </a:fld>
            <a:endParaRPr lang="en-US" dirty="0"/>
          </a:p>
        </p:txBody>
      </p:sp>
    </p:spTree>
    <p:extLst>
      <p:ext uri="{BB962C8B-B14F-4D97-AF65-F5344CB8AC3E}">
        <p14:creationId xmlns:p14="http://schemas.microsoft.com/office/powerpoint/2010/main" val="2039115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2158736"/>
            <a:ext cx="7886700" cy="766234"/>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628650" y="3001699"/>
            <a:ext cx="7886700" cy="782686"/>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p:cNvSpPr/>
          <p:nvPr/>
        </p:nvSpPr>
        <p:spPr>
          <a:xfrm>
            <a:off x="7717536" y="499872"/>
            <a:ext cx="963168"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89788" y="5157216"/>
            <a:ext cx="1714500" cy="384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stretch>
            <a:fillRect/>
          </a:stretch>
        </p:blipFill>
        <p:spPr>
          <a:xfrm>
            <a:off x="628650" y="1703880"/>
            <a:ext cx="698701" cy="363392"/>
          </a:xfrm>
          <a:prstGeom prst="rect">
            <a:avLst/>
          </a:prstGeom>
        </p:spPr>
      </p:pic>
    </p:spTree>
    <p:extLst>
      <p:ext uri="{BB962C8B-B14F-4D97-AF65-F5344CB8AC3E}">
        <p14:creationId xmlns:p14="http://schemas.microsoft.com/office/powerpoint/2010/main" val="74326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Section Break: Blue">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1051941" y="1424678"/>
            <a:ext cx="7040118" cy="2865649"/>
          </a:xfrm>
        </p:spPr>
        <p:txBody>
          <a:bodyPr anchor="ctr">
            <a:normAutofit/>
          </a:bodyPr>
          <a:lstStyle>
            <a:lvl1pPr algn="ctr">
              <a:lnSpc>
                <a:spcPct val="125000"/>
              </a:lnSpc>
              <a:defRPr sz="2400" b="0">
                <a:solidFill>
                  <a:srgbClr val="5E5E5E"/>
                </a:solidFill>
                <a:effectLst/>
              </a:defRPr>
            </a:lvl1pPr>
          </a:lstStyle>
          <a:p>
            <a:r>
              <a:rPr lang="en-US" dirty="0"/>
              <a:t>Click to edit title style</a:t>
            </a:r>
          </a:p>
        </p:txBody>
      </p:sp>
      <p:pic>
        <p:nvPicPr>
          <p:cNvPr id="7" name="Picture 6"/>
          <p:cNvPicPr>
            <a:picLocks noChangeAspect="1"/>
          </p:cNvPicPr>
          <p:nvPr userDrawn="1"/>
        </p:nvPicPr>
        <p:blipFill>
          <a:blip r:embed="rId2"/>
          <a:stretch>
            <a:fillRect/>
          </a:stretch>
        </p:blipFill>
        <p:spPr>
          <a:xfrm>
            <a:off x="4222649" y="928168"/>
            <a:ext cx="698701" cy="363392"/>
          </a:xfrm>
          <a:prstGeom prst="rect">
            <a:avLst/>
          </a:prstGeom>
        </p:spPr>
      </p:pic>
    </p:spTree>
    <p:extLst>
      <p:ext uri="{BB962C8B-B14F-4D97-AF65-F5344CB8AC3E}">
        <p14:creationId xmlns:p14="http://schemas.microsoft.com/office/powerpoint/2010/main" val="181764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77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wo Content - Blue">
    <p:spTree>
      <p:nvGrpSpPr>
        <p:cNvPr id="1" name=""/>
        <p:cNvGrpSpPr/>
        <p:nvPr/>
      </p:nvGrpSpPr>
      <p:grpSpPr>
        <a:xfrm>
          <a:off x="0" y="0"/>
          <a:ext cx="0" cy="0"/>
          <a:chOff x="0" y="0"/>
          <a:chExt cx="0" cy="0"/>
        </a:xfrm>
      </p:grpSpPr>
      <p:sp>
        <p:nvSpPr>
          <p:cNvPr id="16" name="Shape 16"/>
          <p:cNvSpPr/>
          <p:nvPr/>
        </p:nvSpPr>
        <p:spPr>
          <a:xfrm>
            <a:off x="125733" y="5354800"/>
            <a:ext cx="8914538" cy="1"/>
          </a:xfrm>
          <a:prstGeom prst="line">
            <a:avLst/>
          </a:prstGeom>
          <a:ln w="12700">
            <a:solidFill>
              <a:srgbClr val="000000">
                <a:alpha val="10000"/>
              </a:srgbClr>
            </a:solidFill>
          </a:ln>
        </p:spPr>
        <p:txBody>
          <a:bodyPr lIns="0" tIns="0" rIns="0" bIns="0"/>
          <a:lstStyle/>
          <a:p>
            <a:pPr lvl="0" algn="l" defTabSz="344879">
              <a:defRPr sz="1200">
                <a:latin typeface="+mj-lt"/>
                <a:ea typeface="+mj-ea"/>
                <a:cs typeface="+mj-cs"/>
                <a:sym typeface="Helvetica"/>
              </a:defRPr>
            </a:pPr>
            <a:endParaRPr sz="1000" dirty="0"/>
          </a:p>
        </p:txBody>
      </p:sp>
      <p:sp>
        <p:nvSpPr>
          <p:cNvPr id="17" name="Shape 17"/>
          <p:cNvSpPr/>
          <p:nvPr/>
        </p:nvSpPr>
        <p:spPr>
          <a:xfrm>
            <a:off x="125731" y="5444177"/>
            <a:ext cx="3687936" cy="166156"/>
          </a:xfrm>
          <a:prstGeom prst="rect">
            <a:avLst/>
          </a:prstGeom>
          <a:ln w="12700">
            <a:miter lim="400000"/>
          </a:ln>
          <a:extLst>
            <a:ext uri="{C572A759-6A51-4108-AA02-DFA0A04FC94B}">
              <ma14:wrappingTextBoxFlag xmlns="" xmlns:ma14="http://schemas.microsoft.com/office/mac/drawingml/2011/main" val="1"/>
            </a:ext>
          </a:extLst>
        </p:spPr>
        <p:txBody>
          <a:bodyPr lIns="34486" tIns="34486" rIns="34486" bIns="34486">
            <a:spAutoFit/>
          </a:bodyPr>
          <a:lstStyle>
            <a:lvl1pPr algn="l">
              <a:lnSpc>
                <a:spcPct val="93000"/>
              </a:lnSpc>
              <a:defRPr sz="900">
                <a:solidFill>
                  <a:srgbClr val="A7A7A7"/>
                </a:solidFill>
                <a:latin typeface="+mj-lt"/>
                <a:ea typeface="+mj-ea"/>
                <a:cs typeface="+mj-cs"/>
                <a:sym typeface="Helvetica"/>
              </a:defRPr>
            </a:lvl1pPr>
          </a:lstStyle>
          <a:p>
            <a:pPr lvl="0">
              <a:defRPr sz="1800">
                <a:solidFill>
                  <a:srgbClr val="000000"/>
                </a:solidFill>
              </a:defRPr>
            </a:pPr>
            <a:r>
              <a:rPr sz="666" dirty="0">
                <a:solidFill>
                  <a:srgbClr val="A7A7A7"/>
                </a:solidFill>
              </a:rPr>
              <a:t>Cloudamize, Inc. Confidential &amp; Proprietary Information </a:t>
            </a:r>
          </a:p>
        </p:txBody>
      </p:sp>
      <p:sp>
        <p:nvSpPr>
          <p:cNvPr id="18" name="Shape 18"/>
          <p:cNvSpPr/>
          <p:nvPr/>
        </p:nvSpPr>
        <p:spPr>
          <a:xfrm rot="10800000">
            <a:off x="125735" y="3"/>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lvl="0">
              <a:defRPr sz="4600">
                <a:solidFill>
                  <a:srgbClr val="FFFFFF"/>
                </a:solidFill>
                <a:latin typeface="Calibri"/>
                <a:ea typeface="Calibri"/>
                <a:cs typeface="Calibri"/>
                <a:sym typeface="Calibri"/>
              </a:defRPr>
            </a:pPr>
            <a:endParaRPr sz="3831" dirty="0"/>
          </a:p>
        </p:txBody>
      </p:sp>
      <p:pic>
        <p:nvPicPr>
          <p:cNvPr id="19" name="image1.png"/>
          <p:cNvPicPr/>
          <p:nvPr/>
        </p:nvPicPr>
        <p:blipFill>
          <a:blip r:embed="rId2">
            <a:extLst/>
          </a:blip>
          <a:stretch>
            <a:fillRect/>
          </a:stretch>
        </p:blipFill>
        <p:spPr>
          <a:xfrm>
            <a:off x="272809" y="562740"/>
            <a:ext cx="811859" cy="351529"/>
          </a:xfrm>
          <a:prstGeom prst="rect">
            <a:avLst/>
          </a:prstGeom>
          <a:ln w="12700">
            <a:miter lim="400000"/>
          </a:ln>
        </p:spPr>
      </p:pic>
      <p:sp>
        <p:nvSpPr>
          <p:cNvPr id="3" name="Title 2"/>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14764021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pPr lvl="0">
              <a:defRPr sz="1800" b="0">
                <a:solidFill>
                  <a:srgbClr val="000000"/>
                </a:solidFill>
              </a:defRPr>
            </a:pPr>
            <a:r>
              <a:rPr lang="en-US" sz="3479" b="1">
                <a:solidFill>
                  <a:srgbClr val="535353"/>
                </a:solidFill>
              </a:rPr>
              <a:t>Click to edit Master title style</a:t>
            </a:r>
            <a:endParaRPr sz="3479" b="1">
              <a:solidFill>
                <a:srgbClr val="535353"/>
              </a:solidFill>
            </a:endParaRPr>
          </a:p>
        </p:txBody>
      </p:sp>
      <p:sp>
        <p:nvSpPr>
          <p:cNvPr id="49" name="Shape 49"/>
          <p:cNvSpPr>
            <a:spLocks noGrp="1"/>
          </p:cNvSpPr>
          <p:nvPr>
            <p:ph type="body" idx="1"/>
          </p:nvPr>
        </p:nvSpPr>
        <p:spPr>
          <a:xfrm>
            <a:off x="457203" y="1333502"/>
            <a:ext cx="8229601" cy="3323031"/>
          </a:xfrm>
          <a:prstGeom prst="rect">
            <a:avLst/>
          </a:prstGeom>
        </p:spPr>
        <p:txBody>
          <a:bodyPr/>
          <a:lstStyle>
            <a:lvl2pPr marL="658540" indent="-277697"/>
            <a:lvl3pPr marL="1018021" indent="-256336"/>
            <a:lvl4pPr marL="1445470" indent="-302943"/>
            <a:lvl5pPr marL="1826312" indent="-302943"/>
          </a:lstStyle>
          <a:p>
            <a:pPr lvl="0">
              <a:defRPr sz="1800">
                <a:solidFill>
                  <a:srgbClr val="000000"/>
                </a:solidFill>
              </a:defRPr>
            </a:pPr>
            <a:r>
              <a:rPr lang="en-US" sz="2269">
                <a:solidFill>
                  <a:srgbClr val="535353"/>
                </a:solidFill>
              </a:rPr>
              <a:t>Click to edit Master text styles</a:t>
            </a:r>
          </a:p>
          <a:p>
            <a:pPr lvl="1">
              <a:defRPr sz="1800">
                <a:solidFill>
                  <a:srgbClr val="000000"/>
                </a:solidFill>
              </a:defRPr>
            </a:pPr>
            <a:r>
              <a:rPr lang="en-US" sz="2269">
                <a:solidFill>
                  <a:srgbClr val="535353"/>
                </a:solidFill>
              </a:rPr>
              <a:t>Second level</a:t>
            </a:r>
          </a:p>
          <a:p>
            <a:pPr lvl="2">
              <a:defRPr sz="1800">
                <a:solidFill>
                  <a:srgbClr val="000000"/>
                </a:solidFill>
              </a:defRPr>
            </a:pPr>
            <a:r>
              <a:rPr lang="en-US" sz="2269">
                <a:solidFill>
                  <a:srgbClr val="535353"/>
                </a:solidFill>
              </a:rPr>
              <a:t>Third level</a:t>
            </a:r>
          </a:p>
          <a:p>
            <a:pPr lvl="3">
              <a:defRPr sz="1800">
                <a:solidFill>
                  <a:srgbClr val="000000"/>
                </a:solidFill>
              </a:defRPr>
            </a:pPr>
            <a:r>
              <a:rPr lang="en-US" sz="2269">
                <a:solidFill>
                  <a:srgbClr val="535353"/>
                </a:solidFill>
              </a:rPr>
              <a:t>Fourth level</a:t>
            </a:r>
          </a:p>
          <a:p>
            <a:pPr lvl="4">
              <a:defRPr sz="1800">
                <a:solidFill>
                  <a:srgbClr val="000000"/>
                </a:solidFill>
              </a:defRPr>
            </a:pPr>
            <a:r>
              <a:rPr lang="en-US" sz="2269">
                <a:solidFill>
                  <a:srgbClr val="535353"/>
                </a:solidFill>
              </a:rPr>
              <a:t>Fifth level</a:t>
            </a:r>
            <a:endParaRPr sz="2269">
              <a:solidFill>
                <a:srgbClr val="535353"/>
              </a:solidFill>
            </a:endParaRPr>
          </a:p>
        </p:txBody>
      </p:sp>
      <p:sp>
        <p:nvSpPr>
          <p:cNvPr id="4" name="Slide Number Placeholder 7"/>
          <p:cNvSpPr>
            <a:spLocks noGrp="1"/>
          </p:cNvSpPr>
          <p:nvPr>
            <p:ph type="sldNum" sz="quarter" idx="4"/>
          </p:nvPr>
        </p:nvSpPr>
        <p:spPr>
          <a:xfrm>
            <a:off x="6457304" y="5297181"/>
            <a:ext cx="2058265" cy="303760"/>
          </a:xfrm>
          <a:prstGeom prst="rect">
            <a:avLst/>
          </a:prstGeom>
        </p:spPr>
        <p:txBody>
          <a:bodyPr vert="horz" lIns="91440" tIns="45720" rIns="91440" bIns="45720" rtlCol="0" anchor="ctr"/>
          <a:lstStyle>
            <a:lvl1pPr algn="r">
              <a:defRPr sz="908">
                <a:solidFill>
                  <a:schemeClr val="tx1">
                    <a:tint val="75000"/>
                  </a:schemeClr>
                </a:solidFill>
              </a:defRPr>
            </a:lvl1pPr>
          </a:lstStyle>
          <a:p>
            <a:fld id="{16166B4F-1E11-5347-A7C3-20918AED855E}" type="slidenum">
              <a:rPr lang="en-US" smtClean="0"/>
              <a:t>‹#›</a:t>
            </a:fld>
            <a:endParaRPr lang="en-US"/>
          </a:p>
        </p:txBody>
      </p:sp>
    </p:spTree>
    <p:extLst>
      <p:ext uri="{BB962C8B-B14F-4D97-AF65-F5344CB8AC3E}">
        <p14:creationId xmlns:p14="http://schemas.microsoft.com/office/powerpoint/2010/main" val="421078792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3CEF04C-5892-44C3-B731-DA22C491BCD3}" type="datetimeFigureOut">
              <a:rPr lang="en-US" smtClean="0"/>
              <a:t>9/29/2017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2757220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EF04C-5892-44C3-B731-DA22C491BCD3}" type="datetimeFigureOut">
              <a:rPr lang="en-US" smtClean="0"/>
              <a:t>9/29/2017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68521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EF04C-5892-44C3-B731-DA22C491BCD3}" type="datetimeFigureOut">
              <a:rPr lang="en-US" smtClean="0"/>
              <a:t>9/29/2017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410218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EF04C-5892-44C3-B731-DA22C491BCD3}" type="datetimeFigureOut">
              <a:rPr lang="en-US" smtClean="0"/>
              <a:t>9/29/2017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2309138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EF04C-5892-44C3-B731-DA22C491BCD3}" type="datetimeFigureOut">
              <a:rPr lang="en-US" smtClean="0"/>
              <a:t>9/29/2017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2522511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EF04C-5892-44C3-B731-DA22C491BCD3}" type="datetimeFigureOut">
              <a:rPr lang="en-US" smtClean="0"/>
              <a:t>9/29/2017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158122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5E5E"/>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25000"/>
              </a:lnSpc>
              <a:defRPr sz="2000"/>
            </a:lvl1pPr>
            <a:lvl2pPr>
              <a:lnSpc>
                <a:spcPct val="125000"/>
              </a:lnSpc>
              <a:defRPr sz="1800"/>
            </a:lvl2pPr>
            <a:lvl3pPr>
              <a:lnSpc>
                <a:spcPct val="125000"/>
              </a:lnSpc>
              <a:defRPr sz="1400"/>
            </a:lvl3pPr>
            <a:lvl4pPr>
              <a:lnSpc>
                <a:spcPct val="125000"/>
              </a:lnSpc>
              <a:defRPr sz="1200"/>
            </a:lvl4pPr>
            <a:lvl5pPr>
              <a:lnSpc>
                <a:spcPct val="125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5236000"/>
            <a:ext cx="3086100" cy="304271"/>
          </a:xfrm>
        </p:spPr>
        <p:txBody>
          <a:bodyPr/>
          <a:lstStyle/>
          <a:p>
            <a:endParaRPr lang="en-US"/>
          </a:p>
        </p:txBody>
      </p:sp>
      <p:sp>
        <p:nvSpPr>
          <p:cNvPr id="6" name="Slide Number Placeholder 5"/>
          <p:cNvSpPr>
            <a:spLocks noGrp="1"/>
          </p:cNvSpPr>
          <p:nvPr>
            <p:ph type="sldNum" sz="quarter" idx="12"/>
          </p:nvPr>
        </p:nvSpPr>
        <p:spPr>
          <a:xfrm>
            <a:off x="6457950" y="5236000"/>
            <a:ext cx="2057400" cy="304271"/>
          </a:xfrm>
        </p:spPr>
        <p:txBody>
          <a:bodyPr/>
          <a:lstStyle/>
          <a:p>
            <a:fld id="{16166B4F-1E11-5347-A7C3-20918AED855E}" type="slidenum">
              <a:rPr lang="en-US" smtClean="0"/>
              <a:t>‹#›</a:t>
            </a:fld>
            <a:endParaRPr lang="en-US"/>
          </a:p>
        </p:txBody>
      </p:sp>
    </p:spTree>
    <p:extLst>
      <p:ext uri="{BB962C8B-B14F-4D97-AF65-F5344CB8AC3E}">
        <p14:creationId xmlns:p14="http://schemas.microsoft.com/office/powerpoint/2010/main" val="83655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EF04C-5892-44C3-B731-DA22C491BCD3}" type="datetimeFigureOut">
              <a:rPr lang="en-US" smtClean="0"/>
              <a:t>9/29/2017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544432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CEF04C-5892-44C3-B731-DA22C491BCD3}" type="datetimeFigureOut">
              <a:rPr lang="en-US" smtClean="0"/>
              <a:t>9/29/2017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214456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CEF04C-5892-44C3-B731-DA22C491BCD3}" type="datetimeFigureOut">
              <a:rPr lang="en-US" smtClean="0"/>
              <a:t>9/29/2017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2333265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EF04C-5892-44C3-B731-DA22C491BCD3}" type="datetimeFigureOut">
              <a:rPr lang="en-US" smtClean="0"/>
              <a:t>9/29/2017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1400983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EF04C-5892-44C3-B731-DA22C491BCD3}" type="datetimeFigureOut">
              <a:rPr lang="en-US" smtClean="0"/>
              <a:t>9/29/2017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2AA5A-DF64-4B7B-AE84-551C915547EA}" type="slidenum">
              <a:rPr lang="en-US" smtClean="0"/>
              <a:t>‹#›</a:t>
            </a:fld>
            <a:endParaRPr lang="en-US"/>
          </a:p>
        </p:txBody>
      </p:sp>
    </p:spTree>
    <p:extLst>
      <p:ext uri="{BB962C8B-B14F-4D97-AF65-F5344CB8AC3E}">
        <p14:creationId xmlns:p14="http://schemas.microsoft.com/office/powerpoint/2010/main" val="3263084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2158735"/>
            <a:ext cx="7886700" cy="766234"/>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628650" y="3001698"/>
            <a:ext cx="7886700" cy="782686"/>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856" y="1794717"/>
            <a:ext cx="637032" cy="364018"/>
          </a:xfrm>
          <a:prstGeom prst="rect">
            <a:avLst/>
          </a:prstGeom>
        </p:spPr>
      </p:pic>
      <p:sp>
        <p:nvSpPr>
          <p:cNvPr id="9" name="Rectangle 8"/>
          <p:cNvSpPr/>
          <p:nvPr userDrawn="1"/>
        </p:nvSpPr>
        <p:spPr>
          <a:xfrm>
            <a:off x="7717536" y="499872"/>
            <a:ext cx="963168"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89788" y="5157216"/>
            <a:ext cx="17145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046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25000"/>
              </a:lnSpc>
              <a:defRPr sz="2000"/>
            </a:lvl1pPr>
            <a:lvl2pPr>
              <a:lnSpc>
                <a:spcPct val="125000"/>
              </a:lnSpc>
              <a:defRPr sz="1800"/>
            </a:lvl2pPr>
            <a:lvl3pPr>
              <a:lnSpc>
                <a:spcPct val="125000"/>
              </a:lnSpc>
              <a:defRPr sz="1400"/>
            </a:lvl3pPr>
            <a:lvl4pPr>
              <a:lnSpc>
                <a:spcPct val="125000"/>
              </a:lnSpc>
              <a:defRPr sz="1200"/>
            </a:lvl4pPr>
            <a:lvl5pPr>
              <a:lnSpc>
                <a:spcPct val="125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5235999"/>
            <a:ext cx="3086100" cy="304271"/>
          </a:xfrm>
        </p:spPr>
        <p:txBody>
          <a:bodyPr/>
          <a:lstStyle/>
          <a:p>
            <a:endParaRPr lang="en-US" dirty="0"/>
          </a:p>
        </p:txBody>
      </p:sp>
      <p:sp>
        <p:nvSpPr>
          <p:cNvPr id="6" name="Slide Number Placeholder 5"/>
          <p:cNvSpPr>
            <a:spLocks noGrp="1"/>
          </p:cNvSpPr>
          <p:nvPr>
            <p:ph type="sldNum" sz="quarter" idx="12"/>
          </p:nvPr>
        </p:nvSpPr>
        <p:spPr>
          <a:xfrm>
            <a:off x="6457950" y="5235999"/>
            <a:ext cx="2057400" cy="304271"/>
          </a:xfrm>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4059752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2" name="Title 1"/>
          <p:cNvSpPr>
            <a:spLocks noGrp="1"/>
          </p:cNvSpPr>
          <p:nvPr>
            <p:ph type="title"/>
          </p:nvPr>
        </p:nvSpPr>
        <p:spPr>
          <a:xfrm>
            <a:off x="623888" y="1975103"/>
            <a:ext cx="7886700" cy="914401"/>
          </a:xfrm>
        </p:spPr>
        <p:txBody>
          <a:bodyPr anchor="b">
            <a:normAutofit/>
          </a:bodyPr>
          <a:lstStyle>
            <a:lvl1pPr>
              <a:lnSpc>
                <a:spcPct val="125000"/>
              </a:lnSpc>
              <a:defRPr sz="2000" b="0" i="0">
                <a:solidFill>
                  <a:schemeClr val="bg2">
                    <a:lumMod val="50000"/>
                  </a:schemeClr>
                </a:solidFill>
                <a:latin typeface="Raleway" charset="0"/>
                <a:ea typeface="Raleway" charset="0"/>
                <a:cs typeface="Raleway" charset="0"/>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A35569-E4B4-BF41-9D80-7D43F31F321B}" type="slidenum">
              <a:rPr lang="en-US" smtClean="0"/>
              <a:t>‹#›</a:t>
            </a:fld>
            <a:endParaRPr lang="en-US" dirty="0"/>
          </a:p>
        </p:txBody>
      </p:sp>
      <p:sp>
        <p:nvSpPr>
          <p:cNvPr id="8" name="Content Placeholder 7"/>
          <p:cNvSpPr>
            <a:spLocks noGrp="1"/>
          </p:cNvSpPr>
          <p:nvPr>
            <p:ph sz="quarter" idx="13"/>
          </p:nvPr>
        </p:nvSpPr>
        <p:spPr>
          <a:xfrm>
            <a:off x="623888" y="2962657"/>
            <a:ext cx="7886700" cy="1743456"/>
          </a:xfrm>
        </p:spPr>
        <p:txBody>
          <a:bodyPr/>
          <a:lstStyle>
            <a:lvl1pPr>
              <a:defRPr b="1" i="0">
                <a:latin typeface="Open Sans Semibold" charset="0"/>
                <a:ea typeface="Open Sans Semibold" charset="0"/>
                <a:cs typeface="Open Sans Semibold" charset="0"/>
              </a:defRPr>
            </a:lvl1pPr>
            <a:lvl2pPr>
              <a:defRPr b="1" i="0">
                <a:latin typeface="Open Sans Semibold" charset="0"/>
                <a:ea typeface="Open Sans Semibold" charset="0"/>
                <a:cs typeface="Open Sans Semibold" charset="0"/>
              </a:defRPr>
            </a:lvl2pPr>
            <a:lvl3pPr>
              <a:defRPr b="1" i="0">
                <a:latin typeface="Open Sans Semibold" charset="0"/>
                <a:ea typeface="Open Sans Semibold" charset="0"/>
                <a:cs typeface="Open Sans Semibold" charset="0"/>
              </a:defRPr>
            </a:lvl3pPr>
            <a:lvl4pPr>
              <a:defRPr b="1" i="0">
                <a:latin typeface="Open Sans Semibold" charset="0"/>
                <a:ea typeface="Open Sans Semibold" charset="0"/>
                <a:cs typeface="Open Sans Semibold" charset="0"/>
              </a:defRPr>
            </a:lvl4pPr>
            <a:lvl5pPr>
              <a:defRPr b="1" i="0">
                <a:latin typeface="Open Sans Semibold" charset="0"/>
                <a:ea typeface="Open Sans Semibold" charset="0"/>
                <a:cs typeface="Open Sans Semibold"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721424" y="1025037"/>
            <a:ext cx="2643187" cy="815975"/>
          </a:xfrm>
        </p:spPr>
        <p:txBody>
          <a:bodyPr/>
          <a:lstStyle>
            <a:lvl1pPr marL="0" indent="0">
              <a:buNone/>
              <a:defRPr baseline="0"/>
            </a:lvl1pPr>
          </a:lstStyle>
          <a:p>
            <a:r>
              <a:rPr lang="en-US" dirty="0"/>
              <a:t>Click to add logo</a:t>
            </a:r>
          </a:p>
        </p:txBody>
      </p:sp>
    </p:spTree>
    <p:extLst>
      <p:ext uri="{BB962C8B-B14F-4D97-AF65-F5344CB8AC3E}">
        <p14:creationId xmlns:p14="http://schemas.microsoft.com/office/powerpoint/2010/main" val="2526870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2116316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5296959"/>
            <a:ext cx="2057400" cy="304271"/>
          </a:xfrm>
          <a:prstGeom prst="rect">
            <a:avLst/>
          </a:prstGeom>
        </p:spPr>
        <p:txBody>
          <a:bodyPr/>
          <a:lstStyle/>
          <a:p>
            <a:fld id="{3D063D97-74F8-2F4F-AB2D-093207374BB4}" type="datetimeFigureOut">
              <a:rPr lang="en-US" smtClean="0"/>
              <a:t>9/29/2017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377568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Use Case">
    <p:spTree>
      <p:nvGrpSpPr>
        <p:cNvPr id="1" name=""/>
        <p:cNvGrpSpPr/>
        <p:nvPr/>
      </p:nvGrpSpPr>
      <p:grpSpPr>
        <a:xfrm>
          <a:off x="0" y="0"/>
          <a:ext cx="0" cy="0"/>
          <a:chOff x="0" y="0"/>
          <a:chExt cx="0" cy="0"/>
        </a:xfrm>
      </p:grpSpPr>
      <p:sp>
        <p:nvSpPr>
          <p:cNvPr id="2" name="Title 1"/>
          <p:cNvSpPr>
            <a:spLocks noGrp="1"/>
          </p:cNvSpPr>
          <p:nvPr>
            <p:ph type="title"/>
          </p:nvPr>
        </p:nvSpPr>
        <p:spPr>
          <a:xfrm>
            <a:off x="623888" y="1975104"/>
            <a:ext cx="7886700" cy="914401"/>
          </a:xfrm>
        </p:spPr>
        <p:txBody>
          <a:bodyPr anchor="b">
            <a:normAutofit/>
          </a:bodyPr>
          <a:lstStyle>
            <a:lvl1pPr>
              <a:lnSpc>
                <a:spcPct val="125000"/>
              </a:lnSpc>
              <a:defRPr sz="2000" b="0" i="0">
                <a:solidFill>
                  <a:schemeClr val="bg2">
                    <a:lumMod val="50000"/>
                  </a:schemeClr>
                </a:solidFill>
                <a:latin typeface="Raleway" charset="0"/>
                <a:ea typeface="Raleway" charset="0"/>
                <a:cs typeface="Raleway" charset="0"/>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66B4F-1E11-5347-A7C3-20918AED855E}" type="slidenum">
              <a:rPr lang="en-US" smtClean="0"/>
              <a:t>‹#›</a:t>
            </a:fld>
            <a:endParaRPr lang="en-US"/>
          </a:p>
        </p:txBody>
      </p:sp>
      <p:sp>
        <p:nvSpPr>
          <p:cNvPr id="8" name="Content Placeholder 7"/>
          <p:cNvSpPr>
            <a:spLocks noGrp="1"/>
          </p:cNvSpPr>
          <p:nvPr>
            <p:ph sz="quarter" idx="13"/>
          </p:nvPr>
        </p:nvSpPr>
        <p:spPr>
          <a:xfrm>
            <a:off x="623888" y="2962658"/>
            <a:ext cx="7886700" cy="1743456"/>
          </a:xfrm>
        </p:spPr>
        <p:txBody>
          <a:bodyPr/>
          <a:lstStyle>
            <a:lvl1pPr>
              <a:defRPr b="1" i="0">
                <a:latin typeface="Open Sans Semibold" charset="0"/>
                <a:ea typeface="Open Sans Semibold" charset="0"/>
                <a:cs typeface="Open Sans Semibold" charset="0"/>
              </a:defRPr>
            </a:lvl1pPr>
            <a:lvl2pPr>
              <a:defRPr b="1" i="0">
                <a:latin typeface="Open Sans Semibold" charset="0"/>
                <a:ea typeface="Open Sans Semibold" charset="0"/>
                <a:cs typeface="Open Sans Semibold" charset="0"/>
              </a:defRPr>
            </a:lvl2pPr>
            <a:lvl3pPr>
              <a:defRPr b="1" i="0">
                <a:latin typeface="Open Sans Semibold" charset="0"/>
                <a:ea typeface="Open Sans Semibold" charset="0"/>
                <a:cs typeface="Open Sans Semibold" charset="0"/>
              </a:defRPr>
            </a:lvl3pPr>
            <a:lvl4pPr>
              <a:defRPr b="1" i="0">
                <a:latin typeface="Open Sans Semibold" charset="0"/>
                <a:ea typeface="Open Sans Semibold" charset="0"/>
                <a:cs typeface="Open Sans Semibold" charset="0"/>
              </a:defRPr>
            </a:lvl4pPr>
            <a:lvl5pPr>
              <a:defRPr b="1" i="0">
                <a:latin typeface="Open Sans Semibold" charset="0"/>
                <a:ea typeface="Open Sans Semibold" charset="0"/>
                <a:cs typeface="Open Sans Semibol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4" hasCustomPrompt="1"/>
          </p:nvPr>
        </p:nvSpPr>
        <p:spPr>
          <a:xfrm>
            <a:off x="721427" y="1025038"/>
            <a:ext cx="2643187" cy="815976"/>
          </a:xfrm>
        </p:spPr>
        <p:txBody>
          <a:bodyPr/>
          <a:lstStyle>
            <a:lvl1pPr marL="0" indent="0">
              <a:buNone/>
              <a:defRPr baseline="0"/>
            </a:lvl1pPr>
          </a:lstStyle>
          <a:p>
            <a:r>
              <a:rPr lang="en-US" dirty="0"/>
              <a:t>Click to add logo</a:t>
            </a:r>
          </a:p>
        </p:txBody>
      </p:sp>
    </p:spTree>
    <p:extLst>
      <p:ext uri="{BB962C8B-B14F-4D97-AF65-F5344CB8AC3E}">
        <p14:creationId xmlns:p14="http://schemas.microsoft.com/office/powerpoint/2010/main" val="155042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9842" y="1400969"/>
            <a:ext cx="3868340" cy="375708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i="0">
                <a:latin typeface="Raleway SemiBold" charset="0"/>
                <a:ea typeface="Raleway SemiBold" charset="0"/>
                <a:cs typeface="Raleway SemiBold"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087563"/>
            <a:ext cx="3887391" cy="3070490"/>
          </a:xfrm>
        </p:spPr>
        <p:txBody>
          <a:bodyPr>
            <a:normAutofit/>
          </a:bodyPr>
          <a:lstStyle>
            <a:lvl1pPr>
              <a:defRPr sz="1800"/>
            </a:lvl1pPr>
            <a:lvl2pPr>
              <a:defRPr sz="16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A35569-E4B4-BF41-9D80-7D43F31F321B}" type="slidenum">
              <a:rPr lang="en-US" smtClean="0"/>
              <a:t>‹#›</a:t>
            </a:fld>
            <a:endParaRPr lang="en-US" dirty="0"/>
          </a:p>
        </p:txBody>
      </p:sp>
      <p:sp>
        <p:nvSpPr>
          <p:cNvPr id="10" name="Title 9"/>
          <p:cNvSpPr>
            <a:spLocks noGrp="1"/>
          </p:cNvSpPr>
          <p:nvPr>
            <p:ph type="title"/>
          </p:nvPr>
        </p:nvSpPr>
        <p:spPr>
          <a:xfrm>
            <a:off x="628650" y="304271"/>
            <a:ext cx="7886700" cy="1104636"/>
          </a:xfrm>
        </p:spPr>
        <p:txBody>
          <a:bodyPr>
            <a:normAutofit/>
          </a:bodyPr>
          <a:lstStyle>
            <a:lvl1pPr algn="ctr">
              <a:defRPr sz="1100"/>
            </a:lvl1pPr>
          </a:lstStyle>
          <a:p>
            <a:endParaRPr lang="en-US" dirty="0"/>
          </a:p>
        </p:txBody>
      </p:sp>
    </p:spTree>
    <p:extLst>
      <p:ext uri="{BB962C8B-B14F-4D97-AF65-F5344CB8AC3E}">
        <p14:creationId xmlns:p14="http://schemas.microsoft.com/office/powerpoint/2010/main" val="2040062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3224584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0" y="919649"/>
            <a:ext cx="661240" cy="377851"/>
          </a:xfrm>
          <a:prstGeom prst="rect">
            <a:avLst/>
          </a:prstGeom>
        </p:spPr>
      </p:pic>
      <p:sp>
        <p:nvSpPr>
          <p:cNvPr id="11" name="Title 10"/>
          <p:cNvSpPr>
            <a:spLocks noGrp="1"/>
          </p:cNvSpPr>
          <p:nvPr>
            <p:ph type="title"/>
          </p:nvPr>
        </p:nvSpPr>
        <p:spPr>
          <a:xfrm>
            <a:off x="1051941" y="1424676"/>
            <a:ext cx="7040118" cy="2865649"/>
          </a:xfrm>
        </p:spPr>
        <p:txBody>
          <a:bodyPr anchor="ctr">
            <a:normAutofit/>
          </a:bodyPr>
          <a:lstStyle>
            <a:lvl1pPr algn="ctr">
              <a:lnSpc>
                <a:spcPct val="125000"/>
              </a:lnSpc>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114431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Break: Orang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0" y="919649"/>
            <a:ext cx="661240" cy="377851"/>
          </a:xfrm>
          <a:prstGeom prst="rect">
            <a:avLst/>
          </a:prstGeom>
        </p:spPr>
      </p:pic>
      <p:sp>
        <p:nvSpPr>
          <p:cNvPr id="11" name="Title 10"/>
          <p:cNvSpPr>
            <a:spLocks noGrp="1"/>
          </p:cNvSpPr>
          <p:nvPr>
            <p:ph type="title"/>
          </p:nvPr>
        </p:nvSpPr>
        <p:spPr>
          <a:xfrm>
            <a:off x="1051941" y="1424676"/>
            <a:ext cx="7040118" cy="2865649"/>
          </a:xfrm>
        </p:spPr>
        <p:txBody>
          <a:bodyPr anchor="ctr">
            <a:normAutofit/>
          </a:bodyPr>
          <a:lstStyle>
            <a:lvl1pPr algn="ctr">
              <a:lnSpc>
                <a:spcPct val="125000"/>
              </a:lnSpc>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3228256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393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wo Content - Blue">
    <p:spTree>
      <p:nvGrpSpPr>
        <p:cNvPr id="1" name=""/>
        <p:cNvGrpSpPr/>
        <p:nvPr/>
      </p:nvGrpSpPr>
      <p:grpSpPr>
        <a:xfrm>
          <a:off x="0" y="0"/>
          <a:ext cx="0" cy="0"/>
          <a:chOff x="0" y="0"/>
          <a:chExt cx="0" cy="0"/>
        </a:xfrm>
      </p:grpSpPr>
      <p:sp>
        <p:nvSpPr>
          <p:cNvPr id="16" name="Shape 16"/>
          <p:cNvSpPr/>
          <p:nvPr/>
        </p:nvSpPr>
        <p:spPr>
          <a:xfrm>
            <a:off x="125733" y="5354798"/>
            <a:ext cx="8914538" cy="1"/>
          </a:xfrm>
          <a:prstGeom prst="line">
            <a:avLst/>
          </a:prstGeom>
          <a:ln w="12700">
            <a:solidFill>
              <a:srgbClr val="000000">
                <a:alpha val="10000"/>
              </a:srgbClr>
            </a:solidFill>
          </a:ln>
        </p:spPr>
        <p:txBody>
          <a:bodyPr lIns="0" tIns="0" rIns="0" bIns="0"/>
          <a:lstStyle/>
          <a:p>
            <a:pPr lvl="0" algn="l" defTabSz="344879">
              <a:defRPr sz="1200">
                <a:latin typeface="+mj-lt"/>
                <a:ea typeface="+mj-ea"/>
                <a:cs typeface="+mj-cs"/>
                <a:sym typeface="Helvetica"/>
              </a:defRPr>
            </a:pPr>
            <a:endParaRPr sz="1000"/>
          </a:p>
        </p:txBody>
      </p:sp>
      <p:sp>
        <p:nvSpPr>
          <p:cNvPr id="17" name="Shape 17"/>
          <p:cNvSpPr/>
          <p:nvPr/>
        </p:nvSpPr>
        <p:spPr>
          <a:xfrm>
            <a:off x="125731" y="5444177"/>
            <a:ext cx="3687936" cy="164928"/>
          </a:xfrm>
          <a:prstGeom prst="rect">
            <a:avLst/>
          </a:prstGeom>
          <a:ln w="12700">
            <a:miter lim="400000"/>
          </a:ln>
          <a:extLst>
            <a:ext uri="{C572A759-6A51-4108-AA02-DFA0A04FC94B}">
              <ma14:wrappingTextBoxFlag xmlns="" xmlns:ma14="http://schemas.microsoft.com/office/mac/drawingml/2011/main" val="1"/>
            </a:ext>
          </a:extLst>
        </p:spPr>
        <p:txBody>
          <a:bodyPr lIns="34486" tIns="34486" rIns="34486" bIns="34486">
            <a:spAutoFit/>
          </a:bodyPr>
          <a:lstStyle>
            <a:lvl1pPr algn="l">
              <a:lnSpc>
                <a:spcPct val="93000"/>
              </a:lnSpc>
              <a:defRPr sz="900">
                <a:solidFill>
                  <a:srgbClr val="A7A7A7"/>
                </a:solidFill>
                <a:latin typeface="+mj-lt"/>
                <a:ea typeface="+mj-ea"/>
                <a:cs typeface="+mj-cs"/>
                <a:sym typeface="Helvetica"/>
              </a:defRPr>
            </a:lvl1pPr>
          </a:lstStyle>
          <a:p>
            <a:pPr lvl="0">
              <a:defRPr sz="1800">
                <a:solidFill>
                  <a:srgbClr val="000000"/>
                </a:solidFill>
              </a:defRPr>
            </a:pPr>
            <a:r>
              <a:rPr sz="666" dirty="0">
                <a:solidFill>
                  <a:srgbClr val="A7A7A7"/>
                </a:solidFill>
              </a:rPr>
              <a:t>Cloudamize, Inc. Confidential &amp; Proprietary Information </a:t>
            </a:r>
          </a:p>
        </p:txBody>
      </p:sp>
      <p:sp>
        <p:nvSpPr>
          <p:cNvPr id="18" name="Shape 18"/>
          <p:cNvSpPr/>
          <p:nvPr/>
        </p:nvSpPr>
        <p:spPr>
          <a:xfrm rot="10800000">
            <a:off x="125734" y="3"/>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lvl="0">
              <a:defRPr sz="4600">
                <a:solidFill>
                  <a:srgbClr val="FFFFFF"/>
                </a:solidFill>
                <a:latin typeface="Calibri"/>
                <a:ea typeface="Calibri"/>
                <a:cs typeface="Calibri"/>
                <a:sym typeface="Calibri"/>
              </a:defRPr>
            </a:pPr>
            <a:endParaRPr sz="3831"/>
          </a:p>
        </p:txBody>
      </p:sp>
      <p:pic>
        <p:nvPicPr>
          <p:cNvPr id="19" name="image1.png"/>
          <p:cNvPicPr/>
          <p:nvPr/>
        </p:nvPicPr>
        <p:blipFill>
          <a:blip r:embed="rId2">
            <a:extLst/>
          </a:blip>
          <a:stretch>
            <a:fillRect/>
          </a:stretch>
        </p:blipFill>
        <p:spPr>
          <a:xfrm>
            <a:off x="272807" y="562739"/>
            <a:ext cx="811859" cy="351529"/>
          </a:xfrm>
          <a:prstGeom prst="rect">
            <a:avLst/>
          </a:prstGeom>
          <a:ln w="12700">
            <a:miter lim="400000"/>
          </a:ln>
        </p:spPr>
      </p:pic>
      <p:sp>
        <p:nvSpPr>
          <p:cNvPr id="3" name="Title 2"/>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210070434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9/29/2017</a:t>
            </a:fld>
            <a:endParaRPr lang="en-US"/>
          </a:p>
        </p:txBody>
      </p:sp>
      <p:sp>
        <p:nvSpPr>
          <p:cNvPr id="4" name="Holder 4"/>
          <p:cNvSpPr>
            <a:spLocks noGrp="1"/>
          </p:cNvSpPr>
          <p:nvPr>
            <p:ph type="sldNum" sz="quarter" idx="7"/>
          </p:nvPr>
        </p:nvSpPr>
        <p:spPr/>
        <p:txBody>
          <a:bodyPr lIns="0" tIns="0" rIns="0" bIns="0"/>
          <a:lstStyle>
            <a:lvl1pPr>
              <a:defRPr sz="882" b="0" i="0">
                <a:solidFill>
                  <a:srgbClr val="545453"/>
                </a:solidFill>
                <a:latin typeface="Proxima Nova"/>
                <a:cs typeface="Proxima Nova"/>
              </a:defRPr>
            </a:lvl1pPr>
          </a:lstStyle>
          <a:p>
            <a:pPr marL="18677">
              <a:lnSpc>
                <a:spcPts val="930"/>
              </a:lnSpc>
            </a:pPr>
            <a:fld id="{81D60167-4931-47E6-BA6A-407CBD079E47}" type="slidenum">
              <a:rPr lang="en-US" smtClean="0"/>
              <a:pPr marL="18677">
                <a:lnSpc>
                  <a:spcPts val="930"/>
                </a:lnSpc>
              </a:pPr>
              <a:t>‹#›</a:t>
            </a:fld>
            <a:endParaRPr lang="en-US" dirty="0"/>
          </a:p>
        </p:txBody>
      </p:sp>
    </p:spTree>
    <p:extLst>
      <p:ext uri="{BB962C8B-B14F-4D97-AF65-F5344CB8AC3E}">
        <p14:creationId xmlns:p14="http://schemas.microsoft.com/office/powerpoint/2010/main" val="3451287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9" name="Shape 9"/>
          <p:cNvSpPr/>
          <p:nvPr/>
        </p:nvSpPr>
        <p:spPr>
          <a:xfrm rot="10800000">
            <a:off x="125735" y="1"/>
            <a:ext cx="1106006" cy="99446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499FF"/>
          </a:solidFill>
          <a:ln w="12700">
            <a:miter lim="400000"/>
          </a:ln>
        </p:spPr>
        <p:txBody>
          <a:bodyPr lIns="0" tIns="0" rIns="0" bIns="0" anchor="ctr"/>
          <a:lstStyle/>
          <a:p>
            <a:pPr lvl="0">
              <a:defRPr sz="4600">
                <a:solidFill>
                  <a:srgbClr val="FFFFFF"/>
                </a:solidFill>
              </a:defRPr>
            </a:pPr>
            <a:endParaRPr sz="3479"/>
          </a:p>
        </p:txBody>
      </p:sp>
      <p:pic>
        <p:nvPicPr>
          <p:cNvPr id="10" name="image1.png" descr="Cloudamize logo 2013.png"/>
          <p:cNvPicPr/>
          <p:nvPr/>
        </p:nvPicPr>
        <p:blipFill>
          <a:blip r:embed="rId2">
            <a:extLst/>
          </a:blip>
          <a:srcRect r="75470"/>
          <a:stretch>
            <a:fillRect/>
          </a:stretch>
        </p:blipFill>
        <p:spPr>
          <a:xfrm>
            <a:off x="261534" y="492020"/>
            <a:ext cx="834406" cy="352432"/>
          </a:xfrm>
          <a:prstGeom prst="rect">
            <a:avLst/>
          </a:prstGeom>
          <a:ln w="12700">
            <a:miter lim="400000"/>
          </a:ln>
        </p:spPr>
      </p:pic>
      <p:sp>
        <p:nvSpPr>
          <p:cNvPr id="11" name="Shape 11"/>
          <p:cNvSpPr>
            <a:spLocks noGrp="1"/>
          </p:cNvSpPr>
          <p:nvPr>
            <p:ph type="title"/>
          </p:nvPr>
        </p:nvSpPr>
        <p:spPr>
          <a:xfrm>
            <a:off x="731924" y="2489158"/>
            <a:ext cx="7772400" cy="749342"/>
          </a:xfrm>
          <a:prstGeom prst="rect">
            <a:avLst/>
          </a:prstGeom>
        </p:spPr>
        <p:txBody>
          <a:bodyPr/>
          <a:lstStyle>
            <a:lvl1pPr algn="ctr">
              <a:defRPr sz="3630"/>
            </a:lvl1pPr>
          </a:lstStyle>
          <a:p>
            <a:pPr lvl="0">
              <a:defRPr sz="1800" b="0">
                <a:solidFill>
                  <a:srgbClr val="000000"/>
                </a:solidFill>
              </a:defRPr>
            </a:pPr>
            <a:r>
              <a:rPr sz="3630" b="1">
                <a:solidFill>
                  <a:srgbClr val="535353"/>
                </a:solidFill>
              </a:rPr>
              <a:t>Title Text</a:t>
            </a:r>
          </a:p>
        </p:txBody>
      </p:sp>
      <p:sp>
        <p:nvSpPr>
          <p:cNvPr id="12" name="Shape 12"/>
          <p:cNvSpPr>
            <a:spLocks noGrp="1"/>
          </p:cNvSpPr>
          <p:nvPr>
            <p:ph type="body" idx="1"/>
          </p:nvPr>
        </p:nvSpPr>
        <p:spPr>
          <a:xfrm>
            <a:off x="1417723" y="3238500"/>
            <a:ext cx="6400801" cy="1460501"/>
          </a:xfrm>
          <a:prstGeom prst="rect">
            <a:avLst/>
          </a:prstGeom>
        </p:spPr>
        <p:txBody>
          <a:bodyPr/>
          <a:lstStyle>
            <a:lvl1pPr marL="0" indent="0" algn="ctr">
              <a:buClrTx/>
              <a:buSzTx/>
              <a:buFontTx/>
              <a:buNone/>
              <a:defRPr sz="2647"/>
            </a:lvl1pPr>
            <a:lvl2pPr marL="0" indent="380842" algn="ctr">
              <a:buClrTx/>
              <a:buSzTx/>
              <a:buFontTx/>
              <a:buNone/>
              <a:defRPr sz="2647"/>
            </a:lvl2pPr>
            <a:lvl3pPr marL="0" indent="761685" algn="ctr">
              <a:buClrTx/>
              <a:buSzTx/>
              <a:buFontTx/>
              <a:buNone/>
              <a:defRPr sz="2647"/>
            </a:lvl3pPr>
            <a:lvl4pPr marL="0" indent="1142527" algn="ctr">
              <a:buClrTx/>
              <a:buSzTx/>
              <a:buFontTx/>
              <a:buNone/>
              <a:defRPr sz="2647"/>
            </a:lvl4pPr>
            <a:lvl5pPr marL="0" indent="1523370" algn="ctr">
              <a:buClrTx/>
              <a:buSzTx/>
              <a:buFontTx/>
              <a:buNone/>
              <a:defRPr sz="2647"/>
            </a:lvl5pPr>
          </a:lstStyle>
          <a:p>
            <a:pPr lvl="0">
              <a:defRPr sz="1800">
                <a:solidFill>
                  <a:srgbClr val="000000"/>
                </a:solidFill>
              </a:defRPr>
            </a:pPr>
            <a:r>
              <a:rPr sz="2647">
                <a:solidFill>
                  <a:srgbClr val="535353"/>
                </a:solidFill>
              </a:rPr>
              <a:t>Body Level One</a:t>
            </a:r>
          </a:p>
          <a:p>
            <a:pPr lvl="1">
              <a:defRPr sz="1800">
                <a:solidFill>
                  <a:srgbClr val="000000"/>
                </a:solidFill>
              </a:defRPr>
            </a:pPr>
            <a:r>
              <a:rPr sz="2647">
                <a:solidFill>
                  <a:srgbClr val="535353"/>
                </a:solidFill>
              </a:rPr>
              <a:t>Body Level Two</a:t>
            </a:r>
          </a:p>
          <a:p>
            <a:pPr lvl="2">
              <a:defRPr sz="1800">
                <a:solidFill>
                  <a:srgbClr val="000000"/>
                </a:solidFill>
              </a:defRPr>
            </a:pPr>
            <a:r>
              <a:rPr sz="2647">
                <a:solidFill>
                  <a:srgbClr val="535353"/>
                </a:solidFill>
              </a:rPr>
              <a:t>Body Level Three</a:t>
            </a:r>
          </a:p>
          <a:p>
            <a:pPr lvl="3">
              <a:defRPr sz="1800">
                <a:solidFill>
                  <a:srgbClr val="000000"/>
                </a:solidFill>
              </a:defRPr>
            </a:pPr>
            <a:r>
              <a:rPr sz="2647">
                <a:solidFill>
                  <a:srgbClr val="535353"/>
                </a:solidFill>
              </a:rPr>
              <a:t>Body Level Four</a:t>
            </a:r>
          </a:p>
          <a:p>
            <a:pPr lvl="4">
              <a:defRPr sz="1800">
                <a:solidFill>
                  <a:srgbClr val="000000"/>
                </a:solidFill>
              </a:defRPr>
            </a:pPr>
            <a:r>
              <a:rPr sz="2647">
                <a:solidFill>
                  <a:srgbClr val="535353"/>
                </a:solidFill>
              </a:rPr>
              <a:t>Body Level Five</a:t>
            </a:r>
          </a:p>
        </p:txBody>
      </p:sp>
      <p:sp>
        <p:nvSpPr>
          <p:cNvPr id="13" name="Shape 13"/>
          <p:cNvSpPr/>
          <p:nvPr/>
        </p:nvSpPr>
        <p:spPr>
          <a:xfrm>
            <a:off x="123957" y="0"/>
            <a:ext cx="8883467" cy="2190118"/>
          </a:xfrm>
          <a:prstGeom prst="rect">
            <a:avLst/>
          </a:prstGeom>
          <a:solidFill>
            <a:srgbClr val="0499FF"/>
          </a:solidFill>
          <a:ln w="12700">
            <a:miter lim="400000"/>
          </a:ln>
        </p:spPr>
        <p:txBody>
          <a:bodyPr lIns="0" tIns="0" rIns="0" bIns="0" anchor="ctr"/>
          <a:lstStyle/>
          <a:p>
            <a:pPr lvl="0">
              <a:defRPr sz="4600">
                <a:solidFill>
                  <a:srgbClr val="FFFFFF"/>
                </a:solidFill>
              </a:defRPr>
            </a:pPr>
            <a:endParaRPr sz="3479"/>
          </a:p>
        </p:txBody>
      </p:sp>
      <p:sp>
        <p:nvSpPr>
          <p:cNvPr id="14" name="Shape 14"/>
          <p:cNvSpPr/>
          <p:nvPr/>
        </p:nvSpPr>
        <p:spPr>
          <a:xfrm rot="10800000">
            <a:off x="123959" y="1494697"/>
            <a:ext cx="8883466" cy="994461"/>
          </a:xfrm>
          <a:custGeom>
            <a:avLst/>
            <a:gdLst/>
            <a:ahLst/>
            <a:cxnLst>
              <a:cxn ang="0">
                <a:pos x="wd2" y="hd2"/>
              </a:cxn>
              <a:cxn ang="5400000">
                <a:pos x="wd2" y="hd2"/>
              </a:cxn>
              <a:cxn ang="10800000">
                <a:pos x="wd2" y="hd2"/>
              </a:cxn>
              <a:cxn ang="16200000">
                <a:pos x="wd2" y="hd2"/>
              </a:cxn>
            </a:cxnLst>
            <a:rect l="0" t="0" r="r" b="b"/>
            <a:pathLst>
              <a:path w="21600" h="21600" extrusionOk="0">
                <a:moveTo>
                  <a:pt x="484" y="0"/>
                </a:moveTo>
                <a:lnTo>
                  <a:pt x="21116" y="0"/>
                </a:lnTo>
                <a:cubicBezTo>
                  <a:pt x="21383" y="0"/>
                  <a:pt x="21600" y="1612"/>
                  <a:pt x="21600" y="3600"/>
                </a:cubicBezTo>
                <a:lnTo>
                  <a:pt x="21600" y="21600"/>
                </a:lnTo>
                <a:lnTo>
                  <a:pt x="0" y="21600"/>
                </a:lnTo>
                <a:lnTo>
                  <a:pt x="0" y="3600"/>
                </a:lnTo>
                <a:cubicBezTo>
                  <a:pt x="0" y="1612"/>
                  <a:pt x="217" y="0"/>
                  <a:pt x="484" y="0"/>
                </a:cubicBezTo>
                <a:close/>
              </a:path>
            </a:pathLst>
          </a:custGeom>
          <a:solidFill>
            <a:srgbClr val="0499FF"/>
          </a:solidFill>
          <a:ln w="12700">
            <a:miter lim="400000"/>
          </a:ln>
        </p:spPr>
        <p:txBody>
          <a:bodyPr lIns="0" tIns="0" rIns="0" bIns="0" anchor="ctr"/>
          <a:lstStyle/>
          <a:p>
            <a:pPr lvl="0">
              <a:defRPr sz="4600">
                <a:solidFill>
                  <a:srgbClr val="FFFFFF"/>
                </a:solidFill>
              </a:defRPr>
            </a:pPr>
            <a:endParaRPr sz="3479"/>
          </a:p>
        </p:txBody>
      </p:sp>
      <p:sp>
        <p:nvSpPr>
          <p:cNvPr id="15" name="Shape 15"/>
          <p:cNvSpPr/>
          <p:nvPr/>
        </p:nvSpPr>
        <p:spPr>
          <a:xfrm>
            <a:off x="125733" y="5354785"/>
            <a:ext cx="8914538" cy="1"/>
          </a:xfrm>
          <a:prstGeom prst="line">
            <a:avLst/>
          </a:prstGeom>
          <a:ln w="12700">
            <a:solidFill>
              <a:srgbClr val="000000">
                <a:alpha val="10000"/>
              </a:srgbClr>
            </a:solidFill>
          </a:ln>
        </p:spPr>
        <p:txBody>
          <a:bodyPr lIns="0" tIns="0" rIns="0" bIns="0"/>
          <a:lstStyle/>
          <a:p>
            <a:pPr lvl="0" algn="l" defTabSz="345780">
              <a:defRPr sz="1200">
                <a:latin typeface="+mn-lt"/>
                <a:ea typeface="+mn-ea"/>
                <a:cs typeface="+mn-cs"/>
                <a:sym typeface="Helvetica"/>
              </a:defRPr>
            </a:pPr>
            <a:endParaRPr sz="908"/>
          </a:p>
        </p:txBody>
      </p:sp>
      <p:sp>
        <p:nvSpPr>
          <p:cNvPr id="16" name="Shape 16"/>
          <p:cNvSpPr/>
          <p:nvPr/>
        </p:nvSpPr>
        <p:spPr>
          <a:xfrm>
            <a:off x="125731" y="5444176"/>
            <a:ext cx="3687936" cy="97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93000"/>
              </a:lnSpc>
              <a:defRPr sz="900">
                <a:solidFill>
                  <a:srgbClr val="A7A7A7"/>
                </a:solidFill>
                <a:latin typeface="+mn-lt"/>
                <a:ea typeface="+mn-ea"/>
                <a:cs typeface="+mn-cs"/>
                <a:sym typeface="Helvetica"/>
              </a:defRPr>
            </a:lvl1pPr>
          </a:lstStyle>
          <a:p>
            <a:pPr lvl="0">
              <a:defRPr sz="1800">
                <a:solidFill>
                  <a:srgbClr val="000000"/>
                </a:solidFill>
              </a:defRPr>
            </a:pPr>
            <a:r>
              <a:rPr sz="681" dirty="0">
                <a:solidFill>
                  <a:srgbClr val="A7A7A7"/>
                </a:solidFill>
              </a:rPr>
              <a:t>Cloudamize, Inc. Confidential &amp; Proprietary Information </a:t>
            </a:r>
          </a:p>
        </p:txBody>
      </p:sp>
      <p:pic>
        <p:nvPicPr>
          <p:cNvPr id="17" name="image1.png"/>
          <p:cNvPicPr/>
          <p:nvPr/>
        </p:nvPicPr>
        <p:blipFill>
          <a:blip r:embed="rId3">
            <a:extLst/>
          </a:blip>
          <a:stretch>
            <a:fillRect/>
          </a:stretch>
        </p:blipFill>
        <p:spPr>
          <a:xfrm>
            <a:off x="327106" y="1740161"/>
            <a:ext cx="1347408" cy="583416"/>
          </a:xfrm>
          <a:prstGeom prst="rect">
            <a:avLst/>
          </a:prstGeom>
          <a:ln w="12700">
            <a:miter lim="400000"/>
          </a:ln>
        </p:spPr>
      </p:pic>
      <p:sp>
        <p:nvSpPr>
          <p:cNvPr id="19" name="Slide Number Placeholder 7"/>
          <p:cNvSpPr>
            <a:spLocks noGrp="1"/>
          </p:cNvSpPr>
          <p:nvPr>
            <p:ph type="sldNum" sz="quarter" idx="4"/>
          </p:nvPr>
        </p:nvSpPr>
        <p:spPr>
          <a:xfrm>
            <a:off x="6457301" y="5297181"/>
            <a:ext cx="2058265" cy="303760"/>
          </a:xfrm>
          <a:prstGeom prst="rect">
            <a:avLst/>
          </a:prstGeom>
        </p:spPr>
        <p:txBody>
          <a:bodyPr vert="horz" lIns="91440" tIns="45720" rIns="91440" bIns="45720" rtlCol="0" anchor="ctr"/>
          <a:lstStyle>
            <a:lvl1pPr algn="r">
              <a:defRPr sz="908">
                <a:solidFill>
                  <a:schemeClr val="tx1">
                    <a:tint val="75000"/>
                  </a:schemeClr>
                </a:solidFill>
              </a:defRPr>
            </a:lvl1pPr>
          </a:lstStyle>
          <a:p>
            <a:fld id="{13EA54D5-0EF0-4D4A-B16D-8D5D47552249}" type="slidenum">
              <a:rPr lang="en-US" smtClean="0"/>
              <a:t>‹#›</a:t>
            </a:fld>
            <a:endParaRPr lang="en-US"/>
          </a:p>
        </p:txBody>
      </p:sp>
    </p:spTree>
    <p:extLst>
      <p:ext uri="{BB962C8B-B14F-4D97-AF65-F5344CB8AC3E}">
        <p14:creationId xmlns:p14="http://schemas.microsoft.com/office/powerpoint/2010/main" val="150172418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Shape 9"/>
          <p:cNvSpPr/>
          <p:nvPr/>
        </p:nvSpPr>
        <p:spPr>
          <a:xfrm rot="10800000">
            <a:off x="125735" y="1"/>
            <a:ext cx="1106006" cy="99446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499FF"/>
          </a:solidFill>
          <a:ln w="12700">
            <a:miter lim="400000"/>
          </a:ln>
        </p:spPr>
        <p:txBody>
          <a:bodyPr lIns="0" tIns="0" rIns="0" bIns="0" anchor="ctr"/>
          <a:lstStyle/>
          <a:p>
            <a:pPr lvl="0">
              <a:defRPr sz="4600">
                <a:solidFill>
                  <a:srgbClr val="FFFFFF"/>
                </a:solidFill>
              </a:defRPr>
            </a:pPr>
            <a:endParaRPr sz="3479"/>
          </a:p>
        </p:txBody>
      </p:sp>
      <p:pic>
        <p:nvPicPr>
          <p:cNvPr id="10" name="image1.png" descr="Cloudamize logo 2013.png"/>
          <p:cNvPicPr/>
          <p:nvPr/>
        </p:nvPicPr>
        <p:blipFill>
          <a:blip r:embed="rId2">
            <a:extLst/>
          </a:blip>
          <a:srcRect r="75470"/>
          <a:stretch>
            <a:fillRect/>
          </a:stretch>
        </p:blipFill>
        <p:spPr>
          <a:xfrm>
            <a:off x="261534" y="492020"/>
            <a:ext cx="834406" cy="352432"/>
          </a:xfrm>
          <a:prstGeom prst="rect">
            <a:avLst/>
          </a:prstGeom>
          <a:ln w="12700">
            <a:miter lim="400000"/>
          </a:ln>
        </p:spPr>
      </p:pic>
      <p:sp>
        <p:nvSpPr>
          <p:cNvPr id="11" name="Shape 11"/>
          <p:cNvSpPr>
            <a:spLocks noGrp="1"/>
          </p:cNvSpPr>
          <p:nvPr>
            <p:ph type="title" hasCustomPrompt="1"/>
          </p:nvPr>
        </p:nvSpPr>
        <p:spPr>
          <a:xfrm>
            <a:off x="731924" y="2489158"/>
            <a:ext cx="7772400" cy="749342"/>
          </a:xfrm>
          <a:prstGeom prst="rect">
            <a:avLst/>
          </a:prstGeom>
        </p:spPr>
        <p:txBody>
          <a:bodyPr/>
          <a:lstStyle>
            <a:lvl1pPr algn="ctr">
              <a:defRPr sz="3630"/>
            </a:lvl1pPr>
          </a:lstStyle>
          <a:p>
            <a:pPr lvl="0">
              <a:defRPr sz="1800" b="0">
                <a:solidFill>
                  <a:srgbClr val="000000"/>
                </a:solidFill>
              </a:defRPr>
            </a:pPr>
            <a:r>
              <a:rPr lang="en-US" sz="3630" b="1" dirty="0" err="1">
                <a:solidFill>
                  <a:srgbClr val="535353"/>
                </a:solidFill>
              </a:rPr>
              <a:t>Cloudamize</a:t>
            </a:r>
            <a:endParaRPr sz="3630" b="1" dirty="0">
              <a:solidFill>
                <a:srgbClr val="535353"/>
              </a:solidFill>
            </a:endParaRPr>
          </a:p>
        </p:txBody>
      </p:sp>
      <p:sp>
        <p:nvSpPr>
          <p:cNvPr id="13" name="Shape 13"/>
          <p:cNvSpPr/>
          <p:nvPr/>
        </p:nvSpPr>
        <p:spPr>
          <a:xfrm>
            <a:off x="123957" y="0"/>
            <a:ext cx="8883467" cy="2190118"/>
          </a:xfrm>
          <a:prstGeom prst="rect">
            <a:avLst/>
          </a:prstGeom>
          <a:solidFill>
            <a:srgbClr val="0499FF"/>
          </a:solidFill>
          <a:ln w="12700">
            <a:miter lim="400000"/>
          </a:ln>
        </p:spPr>
        <p:txBody>
          <a:bodyPr lIns="0" tIns="0" rIns="0" bIns="0" anchor="ctr"/>
          <a:lstStyle/>
          <a:p>
            <a:pPr lvl="0">
              <a:defRPr sz="4600">
                <a:solidFill>
                  <a:srgbClr val="FFFFFF"/>
                </a:solidFill>
              </a:defRPr>
            </a:pPr>
            <a:endParaRPr sz="3479"/>
          </a:p>
        </p:txBody>
      </p:sp>
      <p:sp>
        <p:nvSpPr>
          <p:cNvPr id="14" name="Shape 14"/>
          <p:cNvSpPr/>
          <p:nvPr/>
        </p:nvSpPr>
        <p:spPr>
          <a:xfrm rot="10800000">
            <a:off x="123959" y="1494697"/>
            <a:ext cx="8883466" cy="994461"/>
          </a:xfrm>
          <a:custGeom>
            <a:avLst/>
            <a:gdLst/>
            <a:ahLst/>
            <a:cxnLst>
              <a:cxn ang="0">
                <a:pos x="wd2" y="hd2"/>
              </a:cxn>
              <a:cxn ang="5400000">
                <a:pos x="wd2" y="hd2"/>
              </a:cxn>
              <a:cxn ang="10800000">
                <a:pos x="wd2" y="hd2"/>
              </a:cxn>
              <a:cxn ang="16200000">
                <a:pos x="wd2" y="hd2"/>
              </a:cxn>
            </a:cxnLst>
            <a:rect l="0" t="0" r="r" b="b"/>
            <a:pathLst>
              <a:path w="21600" h="21600" extrusionOk="0">
                <a:moveTo>
                  <a:pt x="484" y="0"/>
                </a:moveTo>
                <a:lnTo>
                  <a:pt x="21116" y="0"/>
                </a:lnTo>
                <a:cubicBezTo>
                  <a:pt x="21383" y="0"/>
                  <a:pt x="21600" y="1612"/>
                  <a:pt x="21600" y="3600"/>
                </a:cubicBezTo>
                <a:lnTo>
                  <a:pt x="21600" y="21600"/>
                </a:lnTo>
                <a:lnTo>
                  <a:pt x="0" y="21600"/>
                </a:lnTo>
                <a:lnTo>
                  <a:pt x="0" y="3600"/>
                </a:lnTo>
                <a:cubicBezTo>
                  <a:pt x="0" y="1612"/>
                  <a:pt x="217" y="0"/>
                  <a:pt x="484" y="0"/>
                </a:cubicBezTo>
                <a:close/>
              </a:path>
            </a:pathLst>
          </a:custGeom>
          <a:solidFill>
            <a:srgbClr val="0499FF"/>
          </a:solidFill>
          <a:ln w="12700">
            <a:miter lim="400000"/>
          </a:ln>
        </p:spPr>
        <p:txBody>
          <a:bodyPr lIns="0" tIns="0" rIns="0" bIns="0" anchor="ctr"/>
          <a:lstStyle/>
          <a:p>
            <a:pPr lvl="0">
              <a:defRPr sz="4600">
                <a:solidFill>
                  <a:srgbClr val="FFFFFF"/>
                </a:solidFill>
              </a:defRPr>
            </a:pPr>
            <a:endParaRPr sz="3479"/>
          </a:p>
        </p:txBody>
      </p:sp>
      <p:sp>
        <p:nvSpPr>
          <p:cNvPr id="15" name="Shape 15"/>
          <p:cNvSpPr/>
          <p:nvPr/>
        </p:nvSpPr>
        <p:spPr>
          <a:xfrm>
            <a:off x="125733" y="5354785"/>
            <a:ext cx="8914538" cy="1"/>
          </a:xfrm>
          <a:prstGeom prst="line">
            <a:avLst/>
          </a:prstGeom>
          <a:ln w="12700">
            <a:solidFill>
              <a:srgbClr val="000000">
                <a:alpha val="10000"/>
              </a:srgbClr>
            </a:solidFill>
          </a:ln>
        </p:spPr>
        <p:txBody>
          <a:bodyPr lIns="0" tIns="0" rIns="0" bIns="0"/>
          <a:lstStyle/>
          <a:p>
            <a:pPr lvl="0" algn="l" defTabSz="345780">
              <a:defRPr sz="1200">
                <a:latin typeface="+mn-lt"/>
                <a:ea typeface="+mn-ea"/>
                <a:cs typeface="+mn-cs"/>
                <a:sym typeface="Helvetica"/>
              </a:defRPr>
            </a:pPr>
            <a:endParaRPr sz="908"/>
          </a:p>
        </p:txBody>
      </p:sp>
      <p:sp>
        <p:nvSpPr>
          <p:cNvPr id="16" name="Shape 16"/>
          <p:cNvSpPr/>
          <p:nvPr/>
        </p:nvSpPr>
        <p:spPr>
          <a:xfrm>
            <a:off x="125731" y="5444176"/>
            <a:ext cx="3687936" cy="97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93000"/>
              </a:lnSpc>
              <a:defRPr sz="900">
                <a:solidFill>
                  <a:srgbClr val="A7A7A7"/>
                </a:solidFill>
                <a:latin typeface="+mn-lt"/>
                <a:ea typeface="+mn-ea"/>
                <a:cs typeface="+mn-cs"/>
                <a:sym typeface="Helvetica"/>
              </a:defRPr>
            </a:lvl1pPr>
          </a:lstStyle>
          <a:p>
            <a:pPr lvl="0">
              <a:defRPr sz="1800">
                <a:solidFill>
                  <a:srgbClr val="000000"/>
                </a:solidFill>
              </a:defRPr>
            </a:pPr>
            <a:r>
              <a:rPr sz="681" dirty="0">
                <a:solidFill>
                  <a:srgbClr val="A7A7A7"/>
                </a:solidFill>
              </a:rPr>
              <a:t>Cloudamize, Inc. Confidential &amp; Proprietary Information </a:t>
            </a:r>
          </a:p>
        </p:txBody>
      </p:sp>
      <p:pic>
        <p:nvPicPr>
          <p:cNvPr id="17" name="image1.png"/>
          <p:cNvPicPr/>
          <p:nvPr/>
        </p:nvPicPr>
        <p:blipFill>
          <a:blip r:embed="rId3">
            <a:extLst/>
          </a:blip>
          <a:stretch>
            <a:fillRect/>
          </a:stretch>
        </p:blipFill>
        <p:spPr>
          <a:xfrm>
            <a:off x="327106" y="1740161"/>
            <a:ext cx="1347408" cy="583416"/>
          </a:xfrm>
          <a:prstGeom prst="rect">
            <a:avLst/>
          </a:prstGeom>
          <a:ln w="12700">
            <a:miter lim="400000"/>
          </a:ln>
        </p:spPr>
      </p:pic>
      <p:sp>
        <p:nvSpPr>
          <p:cNvPr id="18" name="Shape 121"/>
          <p:cNvSpPr/>
          <p:nvPr userDrawn="1"/>
        </p:nvSpPr>
        <p:spPr>
          <a:xfrm>
            <a:off x="3319149" y="3864342"/>
            <a:ext cx="1387696" cy="741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l" defTabSz="503560">
              <a:defRPr sz="1800" b="1">
                <a:solidFill>
                  <a:srgbClr val="535353"/>
                </a:solidFill>
                <a:latin typeface="Arial"/>
                <a:ea typeface="Arial"/>
                <a:cs typeface="Arial"/>
                <a:sym typeface="Arial"/>
              </a:defRPr>
            </a:lvl1pPr>
          </a:lstStyle>
          <a:p>
            <a:pPr lvl="0">
              <a:defRPr b="0">
                <a:solidFill>
                  <a:srgbClr val="000000"/>
                </a:solidFill>
              </a:defRPr>
            </a:pPr>
            <a:r>
              <a:rPr sz="1361" b="1" dirty="0">
                <a:solidFill>
                  <a:srgbClr val="535353"/>
                </a:solidFill>
              </a:rPr>
              <a:t>Prepared for</a:t>
            </a:r>
          </a:p>
        </p:txBody>
      </p:sp>
      <p:sp>
        <p:nvSpPr>
          <p:cNvPr id="3" name="Content Placeholder 2"/>
          <p:cNvSpPr>
            <a:spLocks noGrp="1"/>
          </p:cNvSpPr>
          <p:nvPr>
            <p:ph sz="quarter" idx="10" hasCustomPrompt="1"/>
          </p:nvPr>
        </p:nvSpPr>
        <p:spPr>
          <a:xfrm>
            <a:off x="4706845" y="3982390"/>
            <a:ext cx="1838694" cy="665149"/>
          </a:xfrm>
        </p:spPr>
        <p:txBody>
          <a:bodyPr>
            <a:noAutofit/>
          </a:bodyPr>
          <a:lstStyle>
            <a:lvl1pPr marL="0" indent="0">
              <a:buNone/>
              <a:defRPr sz="1210" baseline="0"/>
            </a:lvl1pPr>
            <a:lvl2pPr>
              <a:defRPr sz="1210"/>
            </a:lvl2pPr>
            <a:lvl3pPr>
              <a:defRPr sz="1210"/>
            </a:lvl3pPr>
            <a:lvl4pPr>
              <a:defRPr sz="1210"/>
            </a:lvl4pPr>
            <a:lvl5pPr>
              <a:defRPr sz="1210"/>
            </a:lvl5pPr>
          </a:lstStyle>
          <a:p>
            <a:pPr lvl="0"/>
            <a:r>
              <a:rPr lang="en-US" dirty="0"/>
              <a:t>Insert Partner Logo</a:t>
            </a:r>
          </a:p>
        </p:txBody>
      </p:sp>
      <p:sp>
        <p:nvSpPr>
          <p:cNvPr id="12" name="Slide Number Placeholder 7"/>
          <p:cNvSpPr>
            <a:spLocks noGrp="1"/>
          </p:cNvSpPr>
          <p:nvPr>
            <p:ph type="sldNum" sz="quarter" idx="4"/>
          </p:nvPr>
        </p:nvSpPr>
        <p:spPr>
          <a:xfrm>
            <a:off x="6457301" y="5297181"/>
            <a:ext cx="2058265" cy="303760"/>
          </a:xfrm>
          <a:prstGeom prst="rect">
            <a:avLst/>
          </a:prstGeom>
        </p:spPr>
        <p:txBody>
          <a:bodyPr vert="horz" lIns="91440" tIns="45720" rIns="91440" bIns="45720" rtlCol="0" anchor="ctr"/>
          <a:lstStyle>
            <a:lvl1pPr algn="r">
              <a:defRPr sz="908">
                <a:solidFill>
                  <a:schemeClr val="tx1">
                    <a:tint val="75000"/>
                  </a:schemeClr>
                </a:solidFill>
              </a:defRPr>
            </a:lvl1pPr>
          </a:lstStyle>
          <a:p>
            <a:fld id="{13EA54D5-0EF0-4D4A-B16D-8D5D47552249}" type="slidenum">
              <a:rPr lang="en-US" smtClean="0"/>
              <a:t>‹#›</a:t>
            </a:fld>
            <a:endParaRPr lang="en-US"/>
          </a:p>
        </p:txBody>
      </p:sp>
    </p:spTree>
    <p:extLst>
      <p:ext uri="{BB962C8B-B14F-4D97-AF65-F5344CB8AC3E}">
        <p14:creationId xmlns:p14="http://schemas.microsoft.com/office/powerpoint/2010/main" val="238562896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reserve="1">
  <p:cSld name="Section Header">
    <p:spTree>
      <p:nvGrpSpPr>
        <p:cNvPr id="1" name=""/>
        <p:cNvGrpSpPr/>
        <p:nvPr/>
      </p:nvGrpSpPr>
      <p:grpSpPr>
        <a:xfrm>
          <a:off x="0" y="0"/>
          <a:ext cx="0" cy="0"/>
          <a:chOff x="0" y="0"/>
          <a:chExt cx="0" cy="0"/>
        </a:xfrm>
      </p:grpSpPr>
      <p:sp>
        <p:nvSpPr>
          <p:cNvPr id="22" name="Shape 22"/>
          <p:cNvSpPr>
            <a:spLocks noGrp="1"/>
          </p:cNvSpPr>
          <p:nvPr>
            <p:ph type="title"/>
          </p:nvPr>
        </p:nvSpPr>
        <p:spPr>
          <a:xfrm>
            <a:off x="722314" y="3672416"/>
            <a:ext cx="7772400" cy="1135063"/>
          </a:xfrm>
          <a:prstGeom prst="rect">
            <a:avLst/>
          </a:prstGeom>
        </p:spPr>
        <p:txBody>
          <a:bodyPr anchor="t"/>
          <a:lstStyle>
            <a:lvl1pPr>
              <a:defRPr sz="3328" cap="all"/>
            </a:lvl1pPr>
          </a:lstStyle>
          <a:p>
            <a:pPr lvl="0">
              <a:defRPr sz="1800" b="0" cap="none">
                <a:solidFill>
                  <a:srgbClr val="000000"/>
                </a:solidFill>
              </a:defRPr>
            </a:pPr>
            <a:r>
              <a:rPr sz="3328" b="1" cap="all">
                <a:solidFill>
                  <a:srgbClr val="535353"/>
                </a:solidFill>
              </a:rPr>
              <a:t>Title Text</a:t>
            </a:r>
          </a:p>
        </p:txBody>
      </p:sp>
      <p:sp>
        <p:nvSpPr>
          <p:cNvPr id="23" name="Shape 23"/>
          <p:cNvSpPr>
            <a:spLocks noGrp="1"/>
          </p:cNvSpPr>
          <p:nvPr>
            <p:ph type="body" idx="1"/>
          </p:nvPr>
        </p:nvSpPr>
        <p:spPr>
          <a:xfrm>
            <a:off x="722314" y="2422262"/>
            <a:ext cx="7772400" cy="1250157"/>
          </a:xfrm>
          <a:prstGeom prst="rect">
            <a:avLst/>
          </a:prstGeom>
        </p:spPr>
        <p:txBody>
          <a:bodyPr anchor="b"/>
          <a:lstStyle>
            <a:lvl1pPr marL="0" indent="0">
              <a:spcBef>
                <a:spcPts val="529"/>
              </a:spcBef>
              <a:buClrTx/>
              <a:buSzTx/>
              <a:buFontTx/>
              <a:buNone/>
              <a:defRPr sz="2496"/>
            </a:lvl1pPr>
            <a:lvl2pPr marL="0" indent="380842">
              <a:spcBef>
                <a:spcPts val="529"/>
              </a:spcBef>
              <a:buClrTx/>
              <a:buSzTx/>
              <a:buFontTx/>
              <a:buNone/>
              <a:defRPr sz="2496"/>
            </a:lvl2pPr>
            <a:lvl3pPr marL="0" indent="761685">
              <a:spcBef>
                <a:spcPts val="529"/>
              </a:spcBef>
              <a:buClrTx/>
              <a:buSzTx/>
              <a:buFontTx/>
              <a:buNone/>
              <a:defRPr sz="2496"/>
            </a:lvl3pPr>
            <a:lvl4pPr marL="0" indent="1142527">
              <a:spcBef>
                <a:spcPts val="529"/>
              </a:spcBef>
              <a:buClrTx/>
              <a:buSzTx/>
              <a:buFontTx/>
              <a:buNone/>
              <a:defRPr sz="2496"/>
            </a:lvl4pPr>
            <a:lvl5pPr marL="0" indent="1523370">
              <a:spcBef>
                <a:spcPts val="529"/>
              </a:spcBef>
              <a:buClrTx/>
              <a:buSzTx/>
              <a:buFontTx/>
              <a:buNone/>
              <a:defRPr sz="2496"/>
            </a:lvl5pPr>
          </a:lstStyle>
          <a:p>
            <a:pPr lvl="0">
              <a:defRPr sz="1800">
                <a:solidFill>
                  <a:srgbClr val="000000"/>
                </a:solidFill>
              </a:defRPr>
            </a:pPr>
            <a:r>
              <a:rPr sz="2496">
                <a:solidFill>
                  <a:srgbClr val="535353"/>
                </a:solidFill>
              </a:rPr>
              <a:t>Body Level One</a:t>
            </a:r>
          </a:p>
          <a:p>
            <a:pPr lvl="1">
              <a:defRPr sz="1800">
                <a:solidFill>
                  <a:srgbClr val="000000"/>
                </a:solidFill>
              </a:defRPr>
            </a:pPr>
            <a:r>
              <a:rPr sz="2496">
                <a:solidFill>
                  <a:srgbClr val="535353"/>
                </a:solidFill>
              </a:rPr>
              <a:t>Body Level Two</a:t>
            </a:r>
          </a:p>
          <a:p>
            <a:pPr lvl="2">
              <a:defRPr sz="1800">
                <a:solidFill>
                  <a:srgbClr val="000000"/>
                </a:solidFill>
              </a:defRPr>
            </a:pPr>
            <a:r>
              <a:rPr sz="2496">
                <a:solidFill>
                  <a:srgbClr val="535353"/>
                </a:solidFill>
              </a:rPr>
              <a:t>Body Level Three</a:t>
            </a:r>
          </a:p>
          <a:p>
            <a:pPr lvl="3">
              <a:defRPr sz="1800">
                <a:solidFill>
                  <a:srgbClr val="000000"/>
                </a:solidFill>
              </a:defRPr>
            </a:pPr>
            <a:r>
              <a:rPr sz="2496">
                <a:solidFill>
                  <a:srgbClr val="535353"/>
                </a:solidFill>
              </a:rPr>
              <a:t>Body Level Four</a:t>
            </a:r>
          </a:p>
          <a:p>
            <a:pPr lvl="4">
              <a:defRPr sz="1800">
                <a:solidFill>
                  <a:srgbClr val="000000"/>
                </a:solidFill>
              </a:defRPr>
            </a:pPr>
            <a:r>
              <a:rPr sz="2496">
                <a:solidFill>
                  <a:srgbClr val="535353"/>
                </a:solidFill>
              </a:rPr>
              <a:t>Body Level Five</a:t>
            </a:r>
          </a:p>
        </p:txBody>
      </p:sp>
      <p:sp>
        <p:nvSpPr>
          <p:cNvPr id="24" name="Shape 24"/>
          <p:cNvSpPr/>
          <p:nvPr/>
        </p:nvSpPr>
        <p:spPr>
          <a:xfrm rot="10800000">
            <a:off x="125734" y="-1"/>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lvl="0">
              <a:defRPr sz="4600">
                <a:solidFill>
                  <a:srgbClr val="FFFFFF"/>
                </a:solidFill>
              </a:defRPr>
            </a:pPr>
            <a:endParaRPr sz="3479"/>
          </a:p>
        </p:txBody>
      </p:sp>
      <p:pic>
        <p:nvPicPr>
          <p:cNvPr id="25" name="image1.png"/>
          <p:cNvPicPr/>
          <p:nvPr/>
        </p:nvPicPr>
        <p:blipFill>
          <a:blip r:embed="rId2">
            <a:extLst/>
          </a:blip>
          <a:stretch>
            <a:fillRect/>
          </a:stretch>
        </p:blipFill>
        <p:spPr>
          <a:xfrm>
            <a:off x="272807" y="562735"/>
            <a:ext cx="811859" cy="351529"/>
          </a:xfrm>
          <a:prstGeom prst="rect">
            <a:avLst/>
          </a:prstGeom>
          <a:ln w="12700">
            <a:miter lim="400000"/>
          </a:ln>
        </p:spPr>
      </p:pic>
      <p:sp>
        <p:nvSpPr>
          <p:cNvPr id="26" name="Shape 26"/>
          <p:cNvSpPr/>
          <p:nvPr/>
        </p:nvSpPr>
        <p:spPr>
          <a:xfrm>
            <a:off x="125733" y="5354785"/>
            <a:ext cx="8914538" cy="1"/>
          </a:xfrm>
          <a:prstGeom prst="line">
            <a:avLst/>
          </a:prstGeom>
          <a:ln w="12700">
            <a:solidFill>
              <a:srgbClr val="000000">
                <a:alpha val="10000"/>
              </a:srgbClr>
            </a:solidFill>
          </a:ln>
        </p:spPr>
        <p:txBody>
          <a:bodyPr lIns="0" tIns="0" rIns="0" bIns="0"/>
          <a:lstStyle/>
          <a:p>
            <a:pPr lvl="0" algn="l" defTabSz="345780">
              <a:defRPr sz="1200">
                <a:latin typeface="+mn-lt"/>
                <a:ea typeface="+mn-ea"/>
                <a:cs typeface="+mn-cs"/>
                <a:sym typeface="Helvetica"/>
              </a:defRPr>
            </a:pPr>
            <a:endParaRPr sz="908"/>
          </a:p>
        </p:txBody>
      </p:sp>
      <p:sp>
        <p:nvSpPr>
          <p:cNvPr id="27" name="Shape 27"/>
          <p:cNvSpPr/>
          <p:nvPr/>
        </p:nvSpPr>
        <p:spPr>
          <a:xfrm>
            <a:off x="125731" y="5444176"/>
            <a:ext cx="3687936" cy="97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93000"/>
              </a:lnSpc>
              <a:defRPr sz="900">
                <a:solidFill>
                  <a:srgbClr val="A7A7A7"/>
                </a:solidFill>
                <a:latin typeface="+mn-lt"/>
                <a:ea typeface="+mn-ea"/>
                <a:cs typeface="+mn-cs"/>
                <a:sym typeface="Helvetica"/>
              </a:defRPr>
            </a:lvl1pPr>
          </a:lstStyle>
          <a:p>
            <a:pPr lvl="0">
              <a:defRPr sz="1800">
                <a:solidFill>
                  <a:srgbClr val="000000"/>
                </a:solidFill>
              </a:defRPr>
            </a:pPr>
            <a:r>
              <a:rPr sz="681" dirty="0">
                <a:solidFill>
                  <a:srgbClr val="A7A7A7"/>
                </a:solidFill>
              </a:rPr>
              <a:t>Cloudamize, Inc. Confidential &amp; Proprietary Information </a:t>
            </a:r>
          </a:p>
        </p:txBody>
      </p:sp>
      <p:sp>
        <p:nvSpPr>
          <p:cNvPr id="8" name="Slide Number Placeholder 7"/>
          <p:cNvSpPr>
            <a:spLocks noGrp="1"/>
          </p:cNvSpPr>
          <p:nvPr>
            <p:ph type="sldNum" sz="quarter" idx="4"/>
          </p:nvPr>
        </p:nvSpPr>
        <p:spPr>
          <a:xfrm>
            <a:off x="6457301" y="5297181"/>
            <a:ext cx="2058265" cy="303760"/>
          </a:xfrm>
          <a:prstGeom prst="rect">
            <a:avLst/>
          </a:prstGeom>
        </p:spPr>
        <p:txBody>
          <a:bodyPr vert="horz" lIns="91440" tIns="45720" rIns="91440" bIns="45720" rtlCol="0" anchor="ctr"/>
          <a:lstStyle>
            <a:lvl1pPr algn="r">
              <a:defRPr sz="908">
                <a:solidFill>
                  <a:schemeClr val="tx1">
                    <a:tint val="75000"/>
                  </a:schemeClr>
                </a:solidFill>
              </a:defRPr>
            </a:lvl1pPr>
          </a:lstStyle>
          <a:p>
            <a:fld id="{13EA54D5-0EF0-4D4A-B16D-8D5D47552249}" type="slidenum">
              <a:rPr lang="en-US" smtClean="0"/>
              <a:t>‹#›</a:t>
            </a:fld>
            <a:endParaRPr lang="en-US"/>
          </a:p>
        </p:txBody>
      </p:sp>
    </p:spTree>
    <p:extLst>
      <p:ext uri="{BB962C8B-B14F-4D97-AF65-F5344CB8AC3E}">
        <p14:creationId xmlns:p14="http://schemas.microsoft.com/office/powerpoint/2010/main" val="179402945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66B4F-1E11-5347-A7C3-20918AED855E}" type="slidenum">
              <a:rPr lang="en-US" smtClean="0"/>
              <a:t>‹#›</a:t>
            </a:fld>
            <a:endParaRPr lang="en-US"/>
          </a:p>
        </p:txBody>
      </p:sp>
    </p:spTree>
    <p:extLst>
      <p:ext uri="{BB962C8B-B14F-4D97-AF65-F5344CB8AC3E}">
        <p14:creationId xmlns:p14="http://schemas.microsoft.com/office/powerpoint/2010/main" val="392267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reserve="1">
  <p:cSld name="Two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b="0">
                <a:solidFill>
                  <a:srgbClr val="000000"/>
                </a:solidFill>
              </a:defRPr>
            </a:pPr>
            <a:r>
              <a:rPr sz="3479" b="1">
                <a:solidFill>
                  <a:srgbClr val="535353"/>
                </a:solidFill>
              </a:rPr>
              <a:t>Title Text</a:t>
            </a:r>
          </a:p>
        </p:txBody>
      </p:sp>
      <p:sp>
        <p:nvSpPr>
          <p:cNvPr id="30" name="Shape 30"/>
          <p:cNvSpPr>
            <a:spLocks noGrp="1"/>
          </p:cNvSpPr>
          <p:nvPr>
            <p:ph type="body" idx="1"/>
          </p:nvPr>
        </p:nvSpPr>
        <p:spPr>
          <a:xfrm>
            <a:off x="445669" y="1323895"/>
            <a:ext cx="4038601" cy="3691850"/>
          </a:xfrm>
          <a:prstGeom prst="rect">
            <a:avLst/>
          </a:prstGeom>
        </p:spPr>
        <p:txBody>
          <a:bodyPr/>
          <a:lstStyle>
            <a:lvl1pPr>
              <a:spcBef>
                <a:spcPts val="529"/>
              </a:spcBef>
            </a:lvl1pPr>
            <a:lvl2pPr marL="655488" indent="-274646">
              <a:spcBef>
                <a:spcPts val="529"/>
              </a:spcBef>
            </a:lvl2pPr>
            <a:lvl3pPr marL="1021350" indent="-259665">
              <a:spcBef>
                <a:spcPts val="529"/>
              </a:spcBef>
            </a:lvl3pPr>
            <a:lvl4pPr marL="1443192" indent="-300665">
              <a:spcBef>
                <a:spcPts val="529"/>
              </a:spcBef>
            </a:lvl4pPr>
            <a:lvl5pPr marL="1824035" indent="-300665">
              <a:spcBef>
                <a:spcPts val="529"/>
              </a:spcBef>
            </a:lvl5pPr>
          </a:lstStyle>
          <a:p>
            <a:pPr lvl="0">
              <a:defRPr sz="1800">
                <a:solidFill>
                  <a:srgbClr val="000000"/>
                </a:solidFill>
              </a:defRPr>
            </a:pPr>
            <a:r>
              <a:rPr sz="2269">
                <a:solidFill>
                  <a:srgbClr val="535353"/>
                </a:solidFill>
              </a:rPr>
              <a:t>Body Level One</a:t>
            </a:r>
          </a:p>
          <a:p>
            <a:pPr lvl="1">
              <a:defRPr sz="1800">
                <a:solidFill>
                  <a:srgbClr val="000000"/>
                </a:solidFill>
              </a:defRPr>
            </a:pPr>
            <a:r>
              <a:rPr sz="2269">
                <a:solidFill>
                  <a:srgbClr val="535353"/>
                </a:solidFill>
              </a:rPr>
              <a:t>Body Level Two</a:t>
            </a:r>
          </a:p>
          <a:p>
            <a:pPr lvl="2">
              <a:defRPr sz="1800">
                <a:solidFill>
                  <a:srgbClr val="000000"/>
                </a:solidFill>
              </a:defRPr>
            </a:pPr>
            <a:r>
              <a:rPr sz="2269">
                <a:solidFill>
                  <a:srgbClr val="535353"/>
                </a:solidFill>
              </a:rPr>
              <a:t>Body Level Three</a:t>
            </a:r>
          </a:p>
          <a:p>
            <a:pPr lvl="3">
              <a:defRPr sz="1800">
                <a:solidFill>
                  <a:srgbClr val="000000"/>
                </a:solidFill>
              </a:defRPr>
            </a:pPr>
            <a:r>
              <a:rPr sz="2269">
                <a:solidFill>
                  <a:srgbClr val="535353"/>
                </a:solidFill>
              </a:rPr>
              <a:t>Body Level Four</a:t>
            </a:r>
          </a:p>
          <a:p>
            <a:pPr lvl="4">
              <a:defRPr sz="1800">
                <a:solidFill>
                  <a:srgbClr val="000000"/>
                </a:solidFill>
              </a:defRPr>
            </a:pPr>
            <a:r>
              <a:rPr sz="2269">
                <a:solidFill>
                  <a:srgbClr val="535353"/>
                </a:solidFill>
              </a:rPr>
              <a:t>Body Level Five</a:t>
            </a:r>
          </a:p>
        </p:txBody>
      </p:sp>
      <p:sp>
        <p:nvSpPr>
          <p:cNvPr id="31" name="Shape 31"/>
          <p:cNvSpPr/>
          <p:nvPr/>
        </p:nvSpPr>
        <p:spPr>
          <a:xfrm rot="10800000">
            <a:off x="125734" y="-1"/>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lvl="0">
              <a:defRPr sz="4600">
                <a:solidFill>
                  <a:srgbClr val="FFFFFF"/>
                </a:solidFill>
              </a:defRPr>
            </a:pPr>
            <a:endParaRPr sz="3479"/>
          </a:p>
        </p:txBody>
      </p:sp>
      <p:pic>
        <p:nvPicPr>
          <p:cNvPr id="32" name="image1.png"/>
          <p:cNvPicPr/>
          <p:nvPr/>
        </p:nvPicPr>
        <p:blipFill>
          <a:blip r:embed="rId2">
            <a:extLst/>
          </a:blip>
          <a:stretch>
            <a:fillRect/>
          </a:stretch>
        </p:blipFill>
        <p:spPr>
          <a:xfrm>
            <a:off x="272807" y="562735"/>
            <a:ext cx="811859" cy="351529"/>
          </a:xfrm>
          <a:prstGeom prst="rect">
            <a:avLst/>
          </a:prstGeom>
          <a:ln w="12700">
            <a:miter lim="400000"/>
          </a:ln>
        </p:spPr>
      </p:pic>
    </p:spTree>
    <p:extLst>
      <p:ext uri="{BB962C8B-B14F-4D97-AF65-F5344CB8AC3E}">
        <p14:creationId xmlns:p14="http://schemas.microsoft.com/office/powerpoint/2010/main" val="14473072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Comparison">
    <p:spTree>
      <p:nvGrpSpPr>
        <p:cNvPr id="1" name=""/>
        <p:cNvGrpSpPr/>
        <p:nvPr/>
      </p:nvGrpSpPr>
      <p:grpSpPr>
        <a:xfrm>
          <a:off x="0" y="0"/>
          <a:ext cx="0" cy="0"/>
          <a:chOff x="0" y="0"/>
          <a:chExt cx="0" cy="0"/>
        </a:xfrm>
      </p:grpSpPr>
      <p:sp>
        <p:nvSpPr>
          <p:cNvPr id="36" name="Shape 36"/>
          <p:cNvSpPr>
            <a:spLocks noGrp="1"/>
          </p:cNvSpPr>
          <p:nvPr>
            <p:ph type="title"/>
          </p:nvPr>
        </p:nvSpPr>
        <p:spPr>
          <a:xfrm>
            <a:off x="1231739" y="127785"/>
            <a:ext cx="7455062" cy="989541"/>
          </a:xfrm>
          <a:prstGeom prst="rect">
            <a:avLst/>
          </a:prstGeom>
        </p:spPr>
        <p:txBody>
          <a:bodyPr/>
          <a:lstStyle/>
          <a:p>
            <a:pPr lvl="0">
              <a:defRPr sz="1800" b="0">
                <a:solidFill>
                  <a:srgbClr val="000000"/>
                </a:solidFill>
              </a:defRPr>
            </a:pPr>
            <a:r>
              <a:rPr sz="3479" b="1">
                <a:solidFill>
                  <a:srgbClr val="535353"/>
                </a:solidFill>
              </a:rPr>
              <a:t>Title Text</a:t>
            </a:r>
          </a:p>
        </p:txBody>
      </p:sp>
      <p:sp>
        <p:nvSpPr>
          <p:cNvPr id="37" name="Shape 37"/>
          <p:cNvSpPr>
            <a:spLocks noGrp="1"/>
          </p:cNvSpPr>
          <p:nvPr>
            <p:ph type="body" idx="1" hasCustomPrompt="1"/>
          </p:nvPr>
        </p:nvSpPr>
        <p:spPr>
          <a:xfrm>
            <a:off x="668159" y="3112654"/>
            <a:ext cx="4660249" cy="695071"/>
          </a:xfrm>
          <a:prstGeom prst="rect">
            <a:avLst/>
          </a:prstGeom>
        </p:spPr>
        <p:txBody>
          <a:bodyPr anchor="b"/>
          <a:lstStyle>
            <a:lvl1pPr marL="0" indent="0">
              <a:spcBef>
                <a:spcPts val="454"/>
              </a:spcBef>
              <a:buClrTx/>
              <a:buSzTx/>
              <a:buFontTx/>
              <a:buNone/>
            </a:lvl1pPr>
            <a:lvl2pPr marL="0" indent="380842">
              <a:spcBef>
                <a:spcPts val="454"/>
              </a:spcBef>
              <a:buClrTx/>
              <a:buSzTx/>
              <a:buFontTx/>
              <a:buNone/>
            </a:lvl2pPr>
            <a:lvl3pPr marL="0" indent="761685">
              <a:spcBef>
                <a:spcPts val="454"/>
              </a:spcBef>
              <a:buClrTx/>
              <a:buSzTx/>
              <a:buFontTx/>
              <a:buNone/>
            </a:lvl3pPr>
            <a:lvl4pPr marL="0" indent="1142527">
              <a:spcBef>
                <a:spcPts val="454"/>
              </a:spcBef>
              <a:buClrTx/>
              <a:buSzTx/>
              <a:buFontTx/>
              <a:buNone/>
            </a:lvl4pPr>
            <a:lvl5pPr marL="0" indent="1523370">
              <a:spcBef>
                <a:spcPts val="454"/>
              </a:spcBef>
              <a:buClrTx/>
              <a:buSzTx/>
              <a:buFontTx/>
              <a:buNone/>
              <a:defRPr/>
            </a:lvl5pPr>
          </a:lstStyle>
          <a:p>
            <a:pPr lvl="0">
              <a:defRPr sz="1800">
                <a:solidFill>
                  <a:srgbClr val="000000"/>
                </a:solidFill>
              </a:defRPr>
            </a:pPr>
            <a:r>
              <a:rPr sz="2269" dirty="0">
                <a:solidFill>
                  <a:srgbClr val="535353"/>
                </a:solidFill>
              </a:rPr>
              <a:t>Body Level One</a:t>
            </a:r>
          </a:p>
          <a:p>
            <a:pPr lvl="1">
              <a:defRPr sz="1800">
                <a:solidFill>
                  <a:srgbClr val="000000"/>
                </a:solidFill>
              </a:defRPr>
            </a:pPr>
            <a:r>
              <a:rPr sz="2269" dirty="0">
                <a:solidFill>
                  <a:srgbClr val="535353"/>
                </a:solidFill>
              </a:rPr>
              <a:t>Body Level Two</a:t>
            </a:r>
          </a:p>
          <a:p>
            <a:pPr lvl="2">
              <a:defRPr sz="1800">
                <a:solidFill>
                  <a:srgbClr val="000000"/>
                </a:solidFill>
              </a:defRPr>
            </a:pPr>
            <a:r>
              <a:rPr sz="2269" dirty="0">
                <a:solidFill>
                  <a:srgbClr val="535353"/>
                </a:solidFill>
              </a:rPr>
              <a:t>Body Level Three</a:t>
            </a:r>
          </a:p>
          <a:p>
            <a:pPr lvl="3">
              <a:defRPr sz="1800">
                <a:solidFill>
                  <a:srgbClr val="000000"/>
                </a:solidFill>
              </a:defRPr>
            </a:pPr>
            <a:r>
              <a:rPr sz="2269" dirty="0">
                <a:solidFill>
                  <a:srgbClr val="535353"/>
                </a:solidFill>
              </a:rPr>
              <a:t>Body Level Four</a:t>
            </a:r>
          </a:p>
          <a:p>
            <a:pPr lvl="4">
              <a:defRPr sz="1800">
                <a:solidFill>
                  <a:srgbClr val="000000"/>
                </a:solidFill>
              </a:defRPr>
            </a:pPr>
            <a:r>
              <a:rPr sz="2269" dirty="0">
                <a:solidFill>
                  <a:srgbClr val="535353"/>
                </a:solidFill>
              </a:rPr>
              <a:t>Body Level </a:t>
            </a:r>
            <a:r>
              <a:rPr lang="en-US" sz="2269" dirty="0">
                <a:solidFill>
                  <a:srgbClr val="535353"/>
                </a:solidFill>
              </a:rPr>
              <a:t>Five</a:t>
            </a:r>
            <a:endParaRPr sz="2269" dirty="0">
              <a:solidFill>
                <a:srgbClr val="535353"/>
              </a:solidFill>
            </a:endParaRPr>
          </a:p>
        </p:txBody>
      </p:sp>
    </p:spTree>
    <p:extLst>
      <p:ext uri="{BB962C8B-B14F-4D97-AF65-F5344CB8AC3E}">
        <p14:creationId xmlns:p14="http://schemas.microsoft.com/office/powerpoint/2010/main" val="22932906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Only">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b="0">
                <a:solidFill>
                  <a:srgbClr val="000000"/>
                </a:solidFill>
              </a:defRPr>
            </a:pPr>
            <a:r>
              <a:rPr sz="3479" b="1">
                <a:solidFill>
                  <a:srgbClr val="535353"/>
                </a:solidFill>
              </a:rPr>
              <a:t>Title Text</a:t>
            </a:r>
          </a:p>
        </p:txBody>
      </p:sp>
    </p:spTree>
    <p:extLst>
      <p:ext uri="{BB962C8B-B14F-4D97-AF65-F5344CB8AC3E}">
        <p14:creationId xmlns:p14="http://schemas.microsoft.com/office/powerpoint/2010/main" val="394119197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24047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reserve="1">
  <p:cSld name="Content with Caption">
    <p:spTree>
      <p:nvGrpSpPr>
        <p:cNvPr id="1" name=""/>
        <p:cNvGrpSpPr/>
        <p:nvPr/>
      </p:nvGrpSpPr>
      <p:grpSpPr>
        <a:xfrm>
          <a:off x="0" y="0"/>
          <a:ext cx="0" cy="0"/>
          <a:chOff x="0" y="0"/>
          <a:chExt cx="0" cy="0"/>
        </a:xfrm>
      </p:grpSpPr>
      <p:sp>
        <p:nvSpPr>
          <p:cNvPr id="42" name="Shape 42"/>
          <p:cNvSpPr>
            <a:spLocks noGrp="1"/>
          </p:cNvSpPr>
          <p:nvPr>
            <p:ph type="title"/>
          </p:nvPr>
        </p:nvSpPr>
        <p:spPr>
          <a:xfrm>
            <a:off x="457201" y="1171815"/>
            <a:ext cx="3008313" cy="604757"/>
          </a:xfrm>
          <a:prstGeom prst="rect">
            <a:avLst/>
          </a:prstGeom>
        </p:spPr>
        <p:txBody>
          <a:bodyPr anchor="b"/>
          <a:lstStyle>
            <a:lvl1pPr>
              <a:defRPr sz="1664" b="0"/>
            </a:lvl1pPr>
          </a:lstStyle>
          <a:p>
            <a:pPr lvl="0">
              <a:defRPr sz="1800">
                <a:solidFill>
                  <a:srgbClr val="000000"/>
                </a:solidFill>
              </a:defRPr>
            </a:pPr>
            <a:r>
              <a:rPr sz="1664">
                <a:solidFill>
                  <a:srgbClr val="535353"/>
                </a:solidFill>
              </a:rPr>
              <a:t>Title Text</a:t>
            </a:r>
          </a:p>
        </p:txBody>
      </p:sp>
      <p:sp>
        <p:nvSpPr>
          <p:cNvPr id="43" name="Shape 43"/>
          <p:cNvSpPr>
            <a:spLocks noGrp="1"/>
          </p:cNvSpPr>
          <p:nvPr>
            <p:ph type="body" idx="1"/>
          </p:nvPr>
        </p:nvSpPr>
        <p:spPr>
          <a:xfrm>
            <a:off x="3575050" y="1264623"/>
            <a:ext cx="5111751" cy="3510771"/>
          </a:xfrm>
          <a:prstGeom prst="rect">
            <a:avLst/>
          </a:prstGeom>
        </p:spPr>
        <p:txBody>
          <a:bodyPr/>
          <a:lstStyle>
            <a:lvl2pPr marL="658540" indent="-277697"/>
            <a:lvl3pPr marL="1018021" indent="-256336"/>
            <a:lvl4pPr marL="1445470" indent="-302943"/>
            <a:lvl5pPr marL="1826312" indent="-302943"/>
          </a:lstStyle>
          <a:p>
            <a:pPr lvl="0">
              <a:defRPr sz="1800">
                <a:solidFill>
                  <a:srgbClr val="000000"/>
                </a:solidFill>
              </a:defRPr>
            </a:pPr>
            <a:r>
              <a:rPr sz="2269">
                <a:solidFill>
                  <a:srgbClr val="535353"/>
                </a:solidFill>
              </a:rPr>
              <a:t>Body Level One</a:t>
            </a:r>
          </a:p>
          <a:p>
            <a:pPr lvl="1">
              <a:defRPr sz="1800">
                <a:solidFill>
                  <a:srgbClr val="000000"/>
                </a:solidFill>
              </a:defRPr>
            </a:pPr>
            <a:r>
              <a:rPr sz="2269">
                <a:solidFill>
                  <a:srgbClr val="535353"/>
                </a:solidFill>
              </a:rPr>
              <a:t>Body Level Two</a:t>
            </a:r>
          </a:p>
          <a:p>
            <a:pPr lvl="2">
              <a:defRPr sz="1800">
                <a:solidFill>
                  <a:srgbClr val="000000"/>
                </a:solidFill>
              </a:defRPr>
            </a:pPr>
            <a:r>
              <a:rPr sz="2269">
                <a:solidFill>
                  <a:srgbClr val="535353"/>
                </a:solidFill>
              </a:rPr>
              <a:t>Body Level Three</a:t>
            </a:r>
          </a:p>
          <a:p>
            <a:pPr lvl="3">
              <a:defRPr sz="1800">
                <a:solidFill>
                  <a:srgbClr val="000000"/>
                </a:solidFill>
              </a:defRPr>
            </a:pPr>
            <a:r>
              <a:rPr sz="2269">
                <a:solidFill>
                  <a:srgbClr val="535353"/>
                </a:solidFill>
              </a:rPr>
              <a:t>Body Level Four</a:t>
            </a:r>
          </a:p>
          <a:p>
            <a:pPr lvl="4">
              <a:defRPr sz="1800">
                <a:solidFill>
                  <a:srgbClr val="000000"/>
                </a:solidFill>
              </a:defRPr>
            </a:pPr>
            <a:r>
              <a:rPr sz="2269">
                <a:solidFill>
                  <a:srgbClr val="535353"/>
                </a:solidFill>
              </a:rPr>
              <a:t>Body Level Five</a:t>
            </a:r>
          </a:p>
        </p:txBody>
      </p:sp>
    </p:spTree>
    <p:extLst>
      <p:ext uri="{BB962C8B-B14F-4D97-AF65-F5344CB8AC3E}">
        <p14:creationId xmlns:p14="http://schemas.microsoft.com/office/powerpoint/2010/main" val="52802250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Picture with Caption">
    <p:spTree>
      <p:nvGrpSpPr>
        <p:cNvPr id="1" name=""/>
        <p:cNvGrpSpPr/>
        <p:nvPr/>
      </p:nvGrpSpPr>
      <p:grpSpPr>
        <a:xfrm>
          <a:off x="0" y="0"/>
          <a:ext cx="0" cy="0"/>
          <a:chOff x="0" y="0"/>
          <a:chExt cx="0" cy="0"/>
        </a:xfrm>
      </p:grpSpPr>
      <p:sp>
        <p:nvSpPr>
          <p:cNvPr id="45" name="Shape 45"/>
          <p:cNvSpPr>
            <a:spLocks noGrp="1"/>
          </p:cNvSpPr>
          <p:nvPr>
            <p:ph type="title"/>
          </p:nvPr>
        </p:nvSpPr>
        <p:spPr>
          <a:xfrm>
            <a:off x="1792288" y="2571750"/>
            <a:ext cx="5486400" cy="1901032"/>
          </a:xfrm>
          <a:prstGeom prst="rect">
            <a:avLst/>
          </a:prstGeom>
        </p:spPr>
        <p:txBody>
          <a:bodyPr anchor="b"/>
          <a:lstStyle>
            <a:lvl1pPr>
              <a:defRPr sz="1664"/>
            </a:lvl1pPr>
          </a:lstStyle>
          <a:p>
            <a:pPr lvl="0">
              <a:defRPr sz="1800" b="0">
                <a:solidFill>
                  <a:srgbClr val="000000"/>
                </a:solidFill>
              </a:defRPr>
            </a:pPr>
            <a:r>
              <a:rPr sz="1664" b="1">
                <a:solidFill>
                  <a:srgbClr val="535353"/>
                </a:solidFill>
              </a:rPr>
              <a:t>Title Text</a:t>
            </a:r>
          </a:p>
        </p:txBody>
      </p:sp>
      <p:sp>
        <p:nvSpPr>
          <p:cNvPr id="46" name="Shape 46"/>
          <p:cNvSpPr>
            <a:spLocks noGrp="1"/>
          </p:cNvSpPr>
          <p:nvPr>
            <p:ph type="body" idx="1" hasCustomPrompt="1"/>
          </p:nvPr>
        </p:nvSpPr>
        <p:spPr>
          <a:xfrm>
            <a:off x="1792288" y="4472781"/>
            <a:ext cx="5486400" cy="544278"/>
          </a:xfrm>
          <a:prstGeom prst="rect">
            <a:avLst/>
          </a:prstGeom>
        </p:spPr>
        <p:txBody>
          <a:bodyPr/>
          <a:lstStyle>
            <a:lvl1pPr marL="0" indent="0">
              <a:spcBef>
                <a:spcPts val="227"/>
              </a:spcBef>
              <a:buClrTx/>
              <a:buSzTx/>
              <a:buFontTx/>
              <a:buNone/>
              <a:defRPr sz="1134"/>
            </a:lvl1pPr>
            <a:lvl2pPr marL="0" indent="380842">
              <a:spcBef>
                <a:spcPts val="227"/>
              </a:spcBef>
              <a:buClrTx/>
              <a:buSzTx/>
              <a:buFontTx/>
              <a:buNone/>
              <a:defRPr sz="1134"/>
            </a:lvl2pPr>
            <a:lvl3pPr marL="0" indent="761685">
              <a:spcBef>
                <a:spcPts val="227"/>
              </a:spcBef>
              <a:buClrTx/>
              <a:buSzTx/>
              <a:buFontTx/>
              <a:buNone/>
              <a:defRPr sz="1134"/>
            </a:lvl3pPr>
            <a:lvl4pPr marL="0" indent="1142527">
              <a:spcBef>
                <a:spcPts val="227"/>
              </a:spcBef>
              <a:buClrTx/>
              <a:buSzTx/>
              <a:buFontTx/>
              <a:buNone/>
              <a:defRPr sz="1134"/>
            </a:lvl4pPr>
            <a:lvl5pPr marL="0" indent="1523370">
              <a:spcBef>
                <a:spcPts val="227"/>
              </a:spcBef>
              <a:buClrTx/>
              <a:buSzTx/>
              <a:buFontTx/>
              <a:buNone/>
              <a:defRPr sz="1134"/>
            </a:lvl5pPr>
          </a:lstStyle>
          <a:p>
            <a:pPr lvl="0">
              <a:defRPr sz="1800">
                <a:solidFill>
                  <a:srgbClr val="000000"/>
                </a:solidFill>
              </a:defRPr>
            </a:pPr>
            <a:r>
              <a:rPr sz="1134" dirty="0">
                <a:solidFill>
                  <a:srgbClr val="535353"/>
                </a:solidFill>
              </a:rPr>
              <a:t>Body Level One</a:t>
            </a:r>
          </a:p>
          <a:p>
            <a:pPr lvl="1">
              <a:defRPr sz="1800">
                <a:solidFill>
                  <a:srgbClr val="000000"/>
                </a:solidFill>
              </a:defRPr>
            </a:pPr>
            <a:r>
              <a:rPr sz="1134" dirty="0">
                <a:solidFill>
                  <a:srgbClr val="535353"/>
                </a:solidFill>
              </a:rPr>
              <a:t>Body Level Two</a:t>
            </a:r>
          </a:p>
          <a:p>
            <a:pPr lvl="2">
              <a:defRPr sz="1800">
                <a:solidFill>
                  <a:srgbClr val="000000"/>
                </a:solidFill>
              </a:defRPr>
            </a:pPr>
            <a:r>
              <a:rPr sz="1134" dirty="0">
                <a:solidFill>
                  <a:srgbClr val="535353"/>
                </a:solidFill>
              </a:rPr>
              <a:t>Body Level Three</a:t>
            </a:r>
          </a:p>
          <a:p>
            <a:pPr lvl="3">
              <a:defRPr sz="1800">
                <a:solidFill>
                  <a:srgbClr val="000000"/>
                </a:solidFill>
              </a:defRPr>
            </a:pPr>
            <a:r>
              <a:rPr sz="1134" dirty="0">
                <a:solidFill>
                  <a:srgbClr val="535353"/>
                </a:solidFill>
              </a:rPr>
              <a:t>Body Level Four</a:t>
            </a:r>
          </a:p>
          <a:p>
            <a:pPr lvl="4">
              <a:defRPr sz="1800">
                <a:solidFill>
                  <a:srgbClr val="000000"/>
                </a:solidFill>
              </a:defRPr>
            </a:pPr>
            <a:r>
              <a:rPr sz="1134" dirty="0" err="1">
                <a:solidFill>
                  <a:srgbClr val="535353"/>
                </a:solidFill>
              </a:rPr>
              <a:t>ody</a:t>
            </a:r>
            <a:r>
              <a:rPr sz="1134" dirty="0">
                <a:solidFill>
                  <a:srgbClr val="535353"/>
                </a:solidFill>
              </a:rPr>
              <a:t> Level Five</a:t>
            </a:r>
          </a:p>
        </p:txBody>
      </p:sp>
    </p:spTree>
    <p:extLst>
      <p:ext uri="{BB962C8B-B14F-4D97-AF65-F5344CB8AC3E}">
        <p14:creationId xmlns:p14="http://schemas.microsoft.com/office/powerpoint/2010/main" val="110798988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Title and Vertical Text">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pPr lvl="0">
              <a:defRPr sz="1800" b="0">
                <a:solidFill>
                  <a:srgbClr val="000000"/>
                </a:solidFill>
              </a:defRPr>
            </a:pPr>
            <a:r>
              <a:rPr sz="3479" b="1">
                <a:solidFill>
                  <a:srgbClr val="535353"/>
                </a:solidFill>
              </a:rPr>
              <a:t>Title Text</a:t>
            </a:r>
          </a:p>
        </p:txBody>
      </p:sp>
      <p:sp>
        <p:nvSpPr>
          <p:cNvPr id="49" name="Shape 49"/>
          <p:cNvSpPr>
            <a:spLocks noGrp="1"/>
          </p:cNvSpPr>
          <p:nvPr>
            <p:ph type="body" idx="1"/>
          </p:nvPr>
        </p:nvSpPr>
        <p:spPr>
          <a:xfrm>
            <a:off x="457200" y="1333501"/>
            <a:ext cx="8229601" cy="3323031"/>
          </a:xfrm>
          <a:prstGeom prst="rect">
            <a:avLst/>
          </a:prstGeom>
        </p:spPr>
        <p:txBody>
          <a:bodyPr/>
          <a:lstStyle>
            <a:lvl2pPr marL="658540" indent="-277697"/>
            <a:lvl3pPr marL="1018021" indent="-256336"/>
            <a:lvl4pPr marL="1445470" indent="-302943"/>
            <a:lvl5pPr marL="1826312" indent="-302943"/>
          </a:lstStyle>
          <a:p>
            <a:pPr lvl="0">
              <a:defRPr sz="1800">
                <a:solidFill>
                  <a:srgbClr val="000000"/>
                </a:solidFill>
              </a:defRPr>
            </a:pPr>
            <a:r>
              <a:rPr sz="2269">
                <a:solidFill>
                  <a:srgbClr val="535353"/>
                </a:solidFill>
              </a:rPr>
              <a:t>Body Level One</a:t>
            </a:r>
          </a:p>
          <a:p>
            <a:pPr lvl="1">
              <a:defRPr sz="1800">
                <a:solidFill>
                  <a:srgbClr val="000000"/>
                </a:solidFill>
              </a:defRPr>
            </a:pPr>
            <a:r>
              <a:rPr sz="2269">
                <a:solidFill>
                  <a:srgbClr val="535353"/>
                </a:solidFill>
              </a:rPr>
              <a:t>Body Level Two</a:t>
            </a:r>
          </a:p>
          <a:p>
            <a:pPr lvl="2">
              <a:defRPr sz="1800">
                <a:solidFill>
                  <a:srgbClr val="000000"/>
                </a:solidFill>
              </a:defRPr>
            </a:pPr>
            <a:r>
              <a:rPr sz="2269">
                <a:solidFill>
                  <a:srgbClr val="535353"/>
                </a:solidFill>
              </a:rPr>
              <a:t>Body Level Three</a:t>
            </a:r>
          </a:p>
          <a:p>
            <a:pPr lvl="3">
              <a:defRPr sz="1800">
                <a:solidFill>
                  <a:srgbClr val="000000"/>
                </a:solidFill>
              </a:defRPr>
            </a:pPr>
            <a:r>
              <a:rPr sz="2269">
                <a:solidFill>
                  <a:srgbClr val="535353"/>
                </a:solidFill>
              </a:rPr>
              <a:t>Body Level Four</a:t>
            </a:r>
          </a:p>
          <a:p>
            <a:pPr lvl="4">
              <a:defRPr sz="1800">
                <a:solidFill>
                  <a:srgbClr val="000000"/>
                </a:solidFill>
              </a:defRPr>
            </a:pPr>
            <a:r>
              <a:rPr sz="2269">
                <a:solidFill>
                  <a:srgbClr val="535353"/>
                </a:solidFill>
              </a:rPr>
              <a:t>Body Level Five</a:t>
            </a:r>
          </a:p>
        </p:txBody>
      </p:sp>
    </p:spTree>
    <p:extLst>
      <p:ext uri="{BB962C8B-B14F-4D97-AF65-F5344CB8AC3E}">
        <p14:creationId xmlns:p14="http://schemas.microsoft.com/office/powerpoint/2010/main" val="124011268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Vertical Title and Text">
    <p:spTree>
      <p:nvGrpSpPr>
        <p:cNvPr id="1" name=""/>
        <p:cNvGrpSpPr/>
        <p:nvPr/>
      </p:nvGrpSpPr>
      <p:grpSpPr>
        <a:xfrm>
          <a:off x="0" y="0"/>
          <a:ext cx="0" cy="0"/>
          <a:chOff x="0" y="0"/>
          <a:chExt cx="0" cy="0"/>
        </a:xfrm>
      </p:grpSpPr>
      <p:sp>
        <p:nvSpPr>
          <p:cNvPr id="51" name="Shape 51"/>
          <p:cNvSpPr>
            <a:spLocks noGrp="1"/>
          </p:cNvSpPr>
          <p:nvPr>
            <p:ph type="title"/>
          </p:nvPr>
        </p:nvSpPr>
        <p:spPr>
          <a:xfrm>
            <a:off x="6629400" y="1079050"/>
            <a:ext cx="2057401" cy="2754892"/>
          </a:xfrm>
          <a:prstGeom prst="rect">
            <a:avLst/>
          </a:prstGeom>
        </p:spPr>
        <p:txBody>
          <a:bodyPr/>
          <a:lstStyle/>
          <a:p>
            <a:pPr lvl="0">
              <a:defRPr sz="1800" b="0">
                <a:solidFill>
                  <a:srgbClr val="000000"/>
                </a:solidFill>
              </a:defRPr>
            </a:pPr>
            <a:r>
              <a:rPr sz="3479" b="1">
                <a:solidFill>
                  <a:srgbClr val="535353"/>
                </a:solidFill>
              </a:rPr>
              <a:t>Title Text</a:t>
            </a:r>
          </a:p>
        </p:txBody>
      </p:sp>
      <p:sp>
        <p:nvSpPr>
          <p:cNvPr id="52" name="Shape 52"/>
          <p:cNvSpPr>
            <a:spLocks noGrp="1"/>
          </p:cNvSpPr>
          <p:nvPr>
            <p:ph type="body" idx="1"/>
          </p:nvPr>
        </p:nvSpPr>
        <p:spPr>
          <a:xfrm>
            <a:off x="434138" y="1201741"/>
            <a:ext cx="6019801" cy="3936158"/>
          </a:xfrm>
          <a:prstGeom prst="rect">
            <a:avLst/>
          </a:prstGeom>
        </p:spPr>
        <p:txBody>
          <a:bodyPr/>
          <a:lstStyle>
            <a:lvl2pPr marL="658540" indent="-277697"/>
            <a:lvl3pPr marL="1018021" indent="-256336"/>
            <a:lvl4pPr marL="1445470" indent="-302943"/>
            <a:lvl5pPr marL="1826312" indent="-302943"/>
          </a:lstStyle>
          <a:p>
            <a:pPr lvl="0">
              <a:defRPr sz="1800">
                <a:solidFill>
                  <a:srgbClr val="000000"/>
                </a:solidFill>
              </a:defRPr>
            </a:pPr>
            <a:r>
              <a:rPr sz="2269">
                <a:solidFill>
                  <a:srgbClr val="535353"/>
                </a:solidFill>
              </a:rPr>
              <a:t>Body Level One</a:t>
            </a:r>
          </a:p>
          <a:p>
            <a:pPr lvl="1">
              <a:defRPr sz="1800">
                <a:solidFill>
                  <a:srgbClr val="000000"/>
                </a:solidFill>
              </a:defRPr>
            </a:pPr>
            <a:r>
              <a:rPr sz="2269">
                <a:solidFill>
                  <a:srgbClr val="535353"/>
                </a:solidFill>
              </a:rPr>
              <a:t>Body Level Two</a:t>
            </a:r>
          </a:p>
          <a:p>
            <a:pPr lvl="2">
              <a:defRPr sz="1800">
                <a:solidFill>
                  <a:srgbClr val="000000"/>
                </a:solidFill>
              </a:defRPr>
            </a:pPr>
            <a:r>
              <a:rPr sz="2269">
                <a:solidFill>
                  <a:srgbClr val="535353"/>
                </a:solidFill>
              </a:rPr>
              <a:t>Body Level Three</a:t>
            </a:r>
          </a:p>
          <a:p>
            <a:pPr lvl="3">
              <a:defRPr sz="1800">
                <a:solidFill>
                  <a:srgbClr val="000000"/>
                </a:solidFill>
              </a:defRPr>
            </a:pPr>
            <a:r>
              <a:rPr sz="2269">
                <a:solidFill>
                  <a:srgbClr val="535353"/>
                </a:solidFill>
              </a:rPr>
              <a:t>Body Level Four</a:t>
            </a:r>
          </a:p>
          <a:p>
            <a:pPr lvl="4">
              <a:defRPr sz="1800">
                <a:solidFill>
                  <a:srgbClr val="000000"/>
                </a:solidFill>
              </a:defRPr>
            </a:pPr>
            <a:r>
              <a:rPr sz="2269">
                <a:solidFill>
                  <a:srgbClr val="535353"/>
                </a:solidFill>
              </a:rPr>
              <a:t>Body Level Five</a:t>
            </a:r>
          </a:p>
        </p:txBody>
      </p:sp>
    </p:spTree>
    <p:extLst>
      <p:ext uri="{BB962C8B-B14F-4D97-AF65-F5344CB8AC3E}">
        <p14:creationId xmlns:p14="http://schemas.microsoft.com/office/powerpoint/2010/main" val="3758326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wo Content - Blue">
    <p:spTree>
      <p:nvGrpSpPr>
        <p:cNvPr id="1" name=""/>
        <p:cNvGrpSpPr/>
        <p:nvPr/>
      </p:nvGrpSpPr>
      <p:grpSpPr>
        <a:xfrm>
          <a:off x="0" y="0"/>
          <a:ext cx="0" cy="0"/>
          <a:chOff x="0" y="0"/>
          <a:chExt cx="0" cy="0"/>
        </a:xfrm>
      </p:grpSpPr>
      <p:sp>
        <p:nvSpPr>
          <p:cNvPr id="18" name="Shape 18"/>
          <p:cNvSpPr/>
          <p:nvPr/>
        </p:nvSpPr>
        <p:spPr>
          <a:xfrm rot="10800000">
            <a:off x="125734" y="3"/>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marL="0" marR="0" lvl="0" indent="0" algn="l" defTabSz="713232" rtl="0" eaLnBrk="1" fontAlgn="auto" latinLnBrk="0" hangingPunct="1">
              <a:lnSpc>
                <a:spcPct val="100000"/>
              </a:lnSpc>
              <a:spcBef>
                <a:spcPts val="0"/>
              </a:spcBef>
              <a:spcAft>
                <a:spcPts val="0"/>
              </a:spcAft>
              <a:buClrTx/>
              <a:buSzTx/>
              <a:buFontTx/>
              <a:buNone/>
              <a:tabLst/>
              <a:defRPr sz="4600">
                <a:solidFill>
                  <a:srgbClr val="FFFFFF"/>
                </a:solidFill>
                <a:latin typeface="Calibri"/>
                <a:ea typeface="Calibri"/>
                <a:cs typeface="Calibri"/>
                <a:sym typeface="Calibri"/>
              </a:defRPr>
            </a:pPr>
            <a:endParaRPr kumimoji="0" sz="3831" b="0" i="0" u="none" strike="noStrike" kern="1200" cap="none" spc="0" normalizeH="0" baseline="0" noProof="0">
              <a:ln>
                <a:noFill/>
              </a:ln>
              <a:solidFill>
                <a:srgbClr val="FFFFFF"/>
              </a:solidFill>
              <a:effectLst/>
              <a:uLnTx/>
              <a:uFillTx/>
              <a:latin typeface="Calibri"/>
              <a:cs typeface="Calibri"/>
              <a:sym typeface="Calibri"/>
            </a:endParaRPr>
          </a:p>
        </p:txBody>
      </p:sp>
      <p:pic>
        <p:nvPicPr>
          <p:cNvPr id="19" name="image1.png"/>
          <p:cNvPicPr/>
          <p:nvPr/>
        </p:nvPicPr>
        <p:blipFill>
          <a:blip r:embed="rId2">
            <a:extLst/>
          </a:blip>
          <a:stretch>
            <a:fillRect/>
          </a:stretch>
        </p:blipFill>
        <p:spPr>
          <a:xfrm>
            <a:off x="272807" y="562739"/>
            <a:ext cx="811859" cy="351529"/>
          </a:xfrm>
          <a:prstGeom prst="rect">
            <a:avLst/>
          </a:prstGeom>
          <a:ln w="12700">
            <a:miter lim="400000"/>
          </a:ln>
        </p:spPr>
      </p:pic>
      <p:sp>
        <p:nvSpPr>
          <p:cNvPr id="3" name="Title 2"/>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136843282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2158736"/>
            <a:ext cx="7886700" cy="766234"/>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628650" y="3001699"/>
            <a:ext cx="7886700" cy="782686"/>
          </a:xfrm>
        </p:spPr>
        <p:txBody>
          <a:bodyPr>
            <a:norm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56" y="1794717"/>
            <a:ext cx="637032" cy="364019"/>
          </a:xfrm>
          <a:prstGeom prst="rect">
            <a:avLst/>
          </a:prstGeom>
        </p:spPr>
      </p:pic>
      <p:sp>
        <p:nvSpPr>
          <p:cNvPr id="9" name="Rectangle 8"/>
          <p:cNvSpPr/>
          <p:nvPr/>
        </p:nvSpPr>
        <p:spPr>
          <a:xfrm>
            <a:off x="7717536" y="499872"/>
            <a:ext cx="963168"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89788" y="5157216"/>
            <a:ext cx="1714500" cy="384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856" y="1794717"/>
            <a:ext cx="637032" cy="364018"/>
          </a:xfrm>
          <a:prstGeom prst="rect">
            <a:avLst/>
          </a:prstGeom>
        </p:spPr>
      </p:pic>
      <p:sp>
        <p:nvSpPr>
          <p:cNvPr id="11" name="Rectangle 10"/>
          <p:cNvSpPr/>
          <p:nvPr userDrawn="1"/>
        </p:nvSpPr>
        <p:spPr>
          <a:xfrm>
            <a:off x="7717536" y="499872"/>
            <a:ext cx="963168"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89788" y="5157216"/>
            <a:ext cx="17145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236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4"/>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3" y="2087564"/>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5296960"/>
            <a:ext cx="2057400" cy="304271"/>
          </a:xfrm>
          <a:prstGeom prst="rect">
            <a:avLst/>
          </a:prstGeom>
        </p:spPr>
        <p:txBody>
          <a:bodyPr/>
          <a:lstStyle/>
          <a:p>
            <a:fld id="{B14662F0-3D17-C54A-B340-90CA580068C9}" type="datetimeFigureOut">
              <a:rPr lang="en-US" smtClean="0"/>
              <a:t>9/29/2017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66B4F-1E11-5347-A7C3-20918AED855E}" type="slidenum">
              <a:rPr lang="en-US" smtClean="0"/>
              <a:t>‹#›</a:t>
            </a:fld>
            <a:endParaRPr lang="en-US"/>
          </a:p>
        </p:txBody>
      </p:sp>
    </p:spTree>
    <p:extLst>
      <p:ext uri="{BB962C8B-B14F-4D97-AF65-F5344CB8AC3E}">
        <p14:creationId xmlns:p14="http://schemas.microsoft.com/office/powerpoint/2010/main" val="61462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25000"/>
              </a:lnSpc>
              <a:defRPr sz="2000"/>
            </a:lvl1pPr>
            <a:lvl2pPr>
              <a:lnSpc>
                <a:spcPct val="125000"/>
              </a:lnSpc>
              <a:defRPr sz="1800"/>
            </a:lvl2pPr>
            <a:lvl3pPr>
              <a:lnSpc>
                <a:spcPct val="125000"/>
              </a:lnSpc>
              <a:defRPr sz="1400"/>
            </a:lvl3pPr>
            <a:lvl4pPr>
              <a:lnSpc>
                <a:spcPct val="125000"/>
              </a:lnSpc>
              <a:defRPr sz="1200"/>
            </a:lvl4pPr>
            <a:lvl5pPr>
              <a:lnSpc>
                <a:spcPct val="12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5236000"/>
            <a:ext cx="3086100" cy="304271"/>
          </a:xfrm>
        </p:spPr>
        <p:txBody>
          <a:bodyPr/>
          <a:lstStyle/>
          <a:p>
            <a:endParaRPr lang="en-US" dirty="0"/>
          </a:p>
        </p:txBody>
      </p:sp>
      <p:sp>
        <p:nvSpPr>
          <p:cNvPr id="6" name="Slide Number Placeholder 5"/>
          <p:cNvSpPr>
            <a:spLocks noGrp="1"/>
          </p:cNvSpPr>
          <p:nvPr>
            <p:ph type="sldNum" sz="quarter" idx="12"/>
          </p:nvPr>
        </p:nvSpPr>
        <p:spPr>
          <a:xfrm>
            <a:off x="6457950" y="5236000"/>
            <a:ext cx="2057400" cy="304271"/>
          </a:xfrm>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3418554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Use Case">
    <p:spTree>
      <p:nvGrpSpPr>
        <p:cNvPr id="1" name=""/>
        <p:cNvGrpSpPr/>
        <p:nvPr/>
      </p:nvGrpSpPr>
      <p:grpSpPr>
        <a:xfrm>
          <a:off x="0" y="0"/>
          <a:ext cx="0" cy="0"/>
          <a:chOff x="0" y="0"/>
          <a:chExt cx="0" cy="0"/>
        </a:xfrm>
      </p:grpSpPr>
      <p:sp>
        <p:nvSpPr>
          <p:cNvPr id="2" name="Title 1"/>
          <p:cNvSpPr>
            <a:spLocks noGrp="1"/>
          </p:cNvSpPr>
          <p:nvPr>
            <p:ph type="title"/>
          </p:nvPr>
        </p:nvSpPr>
        <p:spPr>
          <a:xfrm>
            <a:off x="623888" y="1975104"/>
            <a:ext cx="7886700" cy="914401"/>
          </a:xfrm>
        </p:spPr>
        <p:txBody>
          <a:bodyPr anchor="b">
            <a:normAutofit/>
          </a:bodyPr>
          <a:lstStyle>
            <a:lvl1pPr>
              <a:lnSpc>
                <a:spcPct val="125000"/>
              </a:lnSpc>
              <a:defRPr sz="2000" b="0" i="0">
                <a:solidFill>
                  <a:schemeClr val="bg2">
                    <a:lumMod val="50000"/>
                  </a:schemeClr>
                </a:solidFill>
                <a:latin typeface="Raleway" charset="0"/>
                <a:ea typeface="Raleway" charset="0"/>
                <a:cs typeface="Raleway" charset="0"/>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A35569-E4B4-BF41-9D80-7D43F31F321B}" type="slidenum">
              <a:rPr lang="en-US" smtClean="0"/>
              <a:t>‹#›</a:t>
            </a:fld>
            <a:endParaRPr lang="en-US" dirty="0"/>
          </a:p>
        </p:txBody>
      </p:sp>
      <p:sp>
        <p:nvSpPr>
          <p:cNvPr id="8" name="Content Placeholder 7"/>
          <p:cNvSpPr>
            <a:spLocks noGrp="1"/>
          </p:cNvSpPr>
          <p:nvPr>
            <p:ph sz="quarter" idx="13"/>
          </p:nvPr>
        </p:nvSpPr>
        <p:spPr>
          <a:xfrm>
            <a:off x="623888" y="2962658"/>
            <a:ext cx="7886700" cy="1743456"/>
          </a:xfrm>
        </p:spPr>
        <p:txBody>
          <a:bodyPr/>
          <a:lstStyle>
            <a:lvl1pPr>
              <a:defRPr b="1" i="0">
                <a:latin typeface="Open Sans Semibold" charset="0"/>
                <a:ea typeface="Open Sans Semibold" charset="0"/>
                <a:cs typeface="Open Sans Semibold" charset="0"/>
              </a:defRPr>
            </a:lvl1pPr>
            <a:lvl2pPr>
              <a:defRPr b="1" i="0">
                <a:latin typeface="Open Sans Semibold" charset="0"/>
                <a:ea typeface="Open Sans Semibold" charset="0"/>
                <a:cs typeface="Open Sans Semibold" charset="0"/>
              </a:defRPr>
            </a:lvl2pPr>
            <a:lvl3pPr>
              <a:defRPr b="1" i="0">
                <a:latin typeface="Open Sans Semibold" charset="0"/>
                <a:ea typeface="Open Sans Semibold" charset="0"/>
                <a:cs typeface="Open Sans Semibold" charset="0"/>
              </a:defRPr>
            </a:lvl3pPr>
            <a:lvl4pPr>
              <a:defRPr b="1" i="0">
                <a:latin typeface="Open Sans Semibold" charset="0"/>
                <a:ea typeface="Open Sans Semibold" charset="0"/>
                <a:cs typeface="Open Sans Semibold" charset="0"/>
              </a:defRPr>
            </a:lvl4pPr>
            <a:lvl5pPr>
              <a:defRPr b="1" i="0">
                <a:latin typeface="Open Sans Semibold" charset="0"/>
                <a:ea typeface="Open Sans Semibold" charset="0"/>
                <a:cs typeface="Open Sans Semibol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4" hasCustomPrompt="1"/>
          </p:nvPr>
        </p:nvSpPr>
        <p:spPr>
          <a:xfrm>
            <a:off x="721427" y="1025038"/>
            <a:ext cx="2643187" cy="815976"/>
          </a:xfrm>
        </p:spPr>
        <p:txBody>
          <a:bodyPr/>
          <a:lstStyle>
            <a:lvl1pPr marL="0" indent="0">
              <a:buNone/>
              <a:defRPr baseline="0"/>
            </a:lvl1pPr>
          </a:lstStyle>
          <a:p>
            <a:r>
              <a:rPr lang="en-US" dirty="0"/>
              <a:t>Click to add logo</a:t>
            </a:r>
          </a:p>
        </p:txBody>
      </p:sp>
    </p:spTree>
    <p:extLst>
      <p:ext uri="{BB962C8B-B14F-4D97-AF65-F5344CB8AC3E}">
        <p14:creationId xmlns:p14="http://schemas.microsoft.com/office/powerpoint/2010/main" val="3958296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2229400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4"/>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3" y="2087564"/>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5296960"/>
            <a:ext cx="2057400" cy="304271"/>
          </a:xfrm>
          <a:prstGeom prst="rect">
            <a:avLst/>
          </a:prstGeom>
        </p:spPr>
        <p:txBody>
          <a:bodyPr/>
          <a:lstStyle/>
          <a:p>
            <a:fld id="{3D063D97-74F8-2F4F-AB2D-093207374BB4}" type="datetimeFigureOut">
              <a:rPr lang="en-US" smtClean="0"/>
              <a:t>9/29/2017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108804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9842" y="1400970"/>
            <a:ext cx="3868340" cy="3757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400969"/>
            <a:ext cx="3887391" cy="686593"/>
          </a:xfrm>
        </p:spPr>
        <p:txBody>
          <a:bodyPr anchor="b"/>
          <a:lstStyle>
            <a:lvl1pPr marL="0" indent="0">
              <a:buNone/>
              <a:defRPr sz="1800" b="1" i="0">
                <a:latin typeface="Raleway SemiBold" charset="0"/>
                <a:ea typeface="Raleway SemiBold" charset="0"/>
                <a:cs typeface="Raleway SemiBold"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3" y="2087564"/>
            <a:ext cx="3887391" cy="3070490"/>
          </a:xfrm>
        </p:spPr>
        <p:txBody>
          <a:bodyPr>
            <a:normAutofit/>
          </a:bodyPr>
          <a:lstStyle>
            <a:lvl1pPr>
              <a:defRPr sz="18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A35569-E4B4-BF41-9D80-7D43F31F321B}" type="slidenum">
              <a:rPr lang="en-US" smtClean="0"/>
              <a:t>‹#›</a:t>
            </a:fld>
            <a:endParaRPr lang="en-US" dirty="0"/>
          </a:p>
        </p:txBody>
      </p:sp>
      <p:sp>
        <p:nvSpPr>
          <p:cNvPr id="10" name="Title 9"/>
          <p:cNvSpPr>
            <a:spLocks noGrp="1"/>
          </p:cNvSpPr>
          <p:nvPr>
            <p:ph type="title"/>
          </p:nvPr>
        </p:nvSpPr>
        <p:spPr>
          <a:xfrm>
            <a:off x="628650" y="304271"/>
            <a:ext cx="7886700" cy="1104636"/>
          </a:xfrm>
        </p:spPr>
        <p:txBody>
          <a:bodyPr>
            <a:normAutofit/>
          </a:bodyPr>
          <a:lstStyle>
            <a:lvl1pPr algn="ctr">
              <a:defRPr sz="1100"/>
            </a:lvl1pPr>
          </a:lstStyle>
          <a:p>
            <a:r>
              <a:rPr lang="en-US"/>
              <a:t>Click to edit Master title style</a:t>
            </a:r>
            <a:endParaRPr lang="en-US" dirty="0"/>
          </a:p>
        </p:txBody>
      </p:sp>
    </p:spTree>
    <p:extLst>
      <p:ext uri="{BB962C8B-B14F-4D97-AF65-F5344CB8AC3E}">
        <p14:creationId xmlns:p14="http://schemas.microsoft.com/office/powerpoint/2010/main" val="1632838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A35569-E4B4-BF41-9D80-7D43F31F321B}" type="slidenum">
              <a:rPr lang="en-US" smtClean="0"/>
              <a:t>‹#›</a:t>
            </a:fld>
            <a:endParaRPr lang="en-US" dirty="0"/>
          </a:p>
        </p:txBody>
      </p:sp>
    </p:spTree>
    <p:extLst>
      <p:ext uri="{BB962C8B-B14F-4D97-AF65-F5344CB8AC3E}">
        <p14:creationId xmlns:p14="http://schemas.microsoft.com/office/powerpoint/2010/main" val="3807958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Break: Blu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380" y="919650"/>
            <a:ext cx="661240" cy="377851"/>
          </a:xfrm>
          <a:prstGeom prst="rect">
            <a:avLst/>
          </a:prstGeom>
        </p:spPr>
      </p:pic>
      <p:sp>
        <p:nvSpPr>
          <p:cNvPr id="11" name="Title 10"/>
          <p:cNvSpPr>
            <a:spLocks noGrp="1"/>
          </p:cNvSpPr>
          <p:nvPr>
            <p:ph type="title"/>
          </p:nvPr>
        </p:nvSpPr>
        <p:spPr>
          <a:xfrm>
            <a:off x="1051941" y="1424678"/>
            <a:ext cx="7040118" cy="2865649"/>
          </a:xfrm>
        </p:spPr>
        <p:txBody>
          <a:bodyPr anchor="ctr">
            <a:normAutofit/>
          </a:bodyPr>
          <a:lstStyle>
            <a:lvl1pPr algn="ctr">
              <a:lnSpc>
                <a:spcPct val="125000"/>
              </a:lnSpc>
              <a:defRPr sz="24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0" y="919649"/>
            <a:ext cx="661240" cy="377851"/>
          </a:xfrm>
          <a:prstGeom prst="rect">
            <a:avLst/>
          </a:prstGeom>
        </p:spPr>
      </p:pic>
    </p:spTree>
    <p:extLst>
      <p:ext uri="{BB962C8B-B14F-4D97-AF65-F5344CB8AC3E}">
        <p14:creationId xmlns:p14="http://schemas.microsoft.com/office/powerpoint/2010/main" val="811142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Break: Orang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380" y="919650"/>
            <a:ext cx="661240" cy="377851"/>
          </a:xfrm>
          <a:prstGeom prst="rect">
            <a:avLst/>
          </a:prstGeom>
        </p:spPr>
      </p:pic>
      <p:sp>
        <p:nvSpPr>
          <p:cNvPr id="11" name="Title 10"/>
          <p:cNvSpPr>
            <a:spLocks noGrp="1"/>
          </p:cNvSpPr>
          <p:nvPr>
            <p:ph type="title"/>
          </p:nvPr>
        </p:nvSpPr>
        <p:spPr>
          <a:xfrm>
            <a:off x="1051941" y="1424678"/>
            <a:ext cx="7040118" cy="2865649"/>
          </a:xfrm>
        </p:spPr>
        <p:txBody>
          <a:bodyPr anchor="ctr">
            <a:normAutofit/>
          </a:bodyPr>
          <a:lstStyle>
            <a:lvl1pPr algn="ctr">
              <a:lnSpc>
                <a:spcPct val="125000"/>
              </a:lnSpc>
              <a:defRPr sz="24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0" y="919649"/>
            <a:ext cx="661240" cy="377851"/>
          </a:xfrm>
          <a:prstGeom prst="rect">
            <a:avLst/>
          </a:prstGeom>
        </p:spPr>
      </p:pic>
    </p:spTree>
    <p:extLst>
      <p:ext uri="{BB962C8B-B14F-4D97-AF65-F5344CB8AC3E}">
        <p14:creationId xmlns:p14="http://schemas.microsoft.com/office/powerpoint/2010/main" val="26566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542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Two Content - Blue">
    <p:spTree>
      <p:nvGrpSpPr>
        <p:cNvPr id="1" name=""/>
        <p:cNvGrpSpPr/>
        <p:nvPr/>
      </p:nvGrpSpPr>
      <p:grpSpPr>
        <a:xfrm>
          <a:off x="0" y="0"/>
          <a:ext cx="0" cy="0"/>
          <a:chOff x="0" y="0"/>
          <a:chExt cx="0" cy="0"/>
        </a:xfrm>
      </p:grpSpPr>
      <p:sp>
        <p:nvSpPr>
          <p:cNvPr id="16" name="Shape 16"/>
          <p:cNvSpPr/>
          <p:nvPr/>
        </p:nvSpPr>
        <p:spPr>
          <a:xfrm>
            <a:off x="125733" y="5354800"/>
            <a:ext cx="8914538" cy="1"/>
          </a:xfrm>
          <a:prstGeom prst="line">
            <a:avLst/>
          </a:prstGeom>
          <a:ln w="12700">
            <a:solidFill>
              <a:srgbClr val="000000">
                <a:alpha val="10000"/>
              </a:srgbClr>
            </a:solidFill>
          </a:ln>
        </p:spPr>
        <p:txBody>
          <a:bodyPr lIns="0" tIns="0" rIns="0" bIns="0"/>
          <a:lstStyle/>
          <a:p>
            <a:pPr lvl="0" algn="l" defTabSz="344879">
              <a:defRPr sz="1200">
                <a:latin typeface="+mj-lt"/>
                <a:ea typeface="+mj-ea"/>
                <a:cs typeface="+mj-cs"/>
                <a:sym typeface="Helvetica"/>
              </a:defRPr>
            </a:pPr>
            <a:endParaRPr sz="1000" dirty="0"/>
          </a:p>
        </p:txBody>
      </p:sp>
      <p:sp>
        <p:nvSpPr>
          <p:cNvPr id="17" name="Shape 17"/>
          <p:cNvSpPr/>
          <p:nvPr/>
        </p:nvSpPr>
        <p:spPr>
          <a:xfrm>
            <a:off x="125731" y="5444177"/>
            <a:ext cx="3687936" cy="166156"/>
          </a:xfrm>
          <a:prstGeom prst="rect">
            <a:avLst/>
          </a:prstGeom>
          <a:ln w="12700">
            <a:miter lim="400000"/>
          </a:ln>
          <a:extLst>
            <a:ext uri="{C572A759-6A51-4108-AA02-DFA0A04FC94B}">
              <ma14:wrappingTextBoxFlag xmlns:ma14="http://schemas.microsoft.com/office/mac/drawingml/2011/main" xmlns="" val="1"/>
            </a:ext>
          </a:extLst>
        </p:spPr>
        <p:txBody>
          <a:bodyPr lIns="34486" tIns="34486" rIns="34486" bIns="34486">
            <a:spAutoFit/>
          </a:bodyPr>
          <a:lstStyle>
            <a:lvl1pPr algn="l">
              <a:lnSpc>
                <a:spcPct val="93000"/>
              </a:lnSpc>
              <a:defRPr sz="900">
                <a:solidFill>
                  <a:srgbClr val="A7A7A7"/>
                </a:solidFill>
                <a:latin typeface="+mj-lt"/>
                <a:ea typeface="+mj-ea"/>
                <a:cs typeface="+mj-cs"/>
                <a:sym typeface="Helvetica"/>
              </a:defRPr>
            </a:lvl1pPr>
          </a:lstStyle>
          <a:p>
            <a:pPr lvl="0">
              <a:defRPr sz="1800">
                <a:solidFill>
                  <a:srgbClr val="000000"/>
                </a:solidFill>
              </a:defRPr>
            </a:pPr>
            <a:r>
              <a:rPr sz="666" dirty="0">
                <a:solidFill>
                  <a:srgbClr val="A7A7A7"/>
                </a:solidFill>
              </a:rPr>
              <a:t>Cloudamize, Inc. Confidential &amp; Proprietary Information </a:t>
            </a:r>
          </a:p>
        </p:txBody>
      </p:sp>
      <p:sp>
        <p:nvSpPr>
          <p:cNvPr id="18" name="Shape 18"/>
          <p:cNvSpPr/>
          <p:nvPr/>
        </p:nvSpPr>
        <p:spPr>
          <a:xfrm rot="10800000">
            <a:off x="125735" y="3"/>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lvl="0">
              <a:defRPr sz="4600">
                <a:solidFill>
                  <a:srgbClr val="FFFFFF"/>
                </a:solidFill>
                <a:latin typeface="Calibri"/>
                <a:ea typeface="Calibri"/>
                <a:cs typeface="Calibri"/>
                <a:sym typeface="Calibri"/>
              </a:defRPr>
            </a:pPr>
            <a:endParaRPr sz="3831" dirty="0"/>
          </a:p>
        </p:txBody>
      </p:sp>
      <p:pic>
        <p:nvPicPr>
          <p:cNvPr id="19" name="image1.png"/>
          <p:cNvPicPr/>
          <p:nvPr/>
        </p:nvPicPr>
        <p:blipFill>
          <a:blip r:embed="rId2">
            <a:extLst/>
          </a:blip>
          <a:stretch>
            <a:fillRect/>
          </a:stretch>
        </p:blipFill>
        <p:spPr>
          <a:xfrm>
            <a:off x="272809" y="562740"/>
            <a:ext cx="811859" cy="351529"/>
          </a:xfrm>
          <a:prstGeom prst="rect">
            <a:avLst/>
          </a:prstGeom>
          <a:ln w="12700">
            <a:miter lim="400000"/>
          </a:ln>
        </p:spPr>
      </p:pic>
      <p:sp>
        <p:nvSpPr>
          <p:cNvPr id="3" name="Title 2"/>
          <p:cNvSpPr>
            <a:spLocks noGrp="1"/>
          </p:cNvSpPr>
          <p:nvPr>
            <p:ph type="title"/>
          </p:nvPr>
        </p:nvSpPr>
        <p:spPr>
          <a:xfrm>
            <a:off x="1621396" y="304271"/>
            <a:ext cx="6047372" cy="1104636"/>
          </a:xfrm>
        </p:spPr>
        <p:txBody>
          <a:bodyPr vert="horz"/>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026373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9842" y="1400970"/>
            <a:ext cx="3868340" cy="3757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400969"/>
            <a:ext cx="3887391" cy="686593"/>
          </a:xfrm>
        </p:spPr>
        <p:txBody>
          <a:bodyPr anchor="b"/>
          <a:lstStyle>
            <a:lvl1pPr marL="0" indent="0">
              <a:buNone/>
              <a:defRPr sz="1800" b="1" i="0">
                <a:latin typeface="Raleway SemiBold" charset="0"/>
                <a:ea typeface="Raleway SemiBold" charset="0"/>
                <a:cs typeface="Raleway SemiBold"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3" y="2087564"/>
            <a:ext cx="3887391" cy="3070490"/>
          </a:xfrm>
        </p:spPr>
        <p:txBody>
          <a:bodyPr>
            <a:normAutofit/>
          </a:bodyPr>
          <a:lstStyle>
            <a:lvl1pPr>
              <a:defRPr sz="1800"/>
            </a:lvl1pPr>
            <a:lvl2pPr>
              <a:defRPr sz="16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66B4F-1E11-5347-A7C3-20918AED855E}" type="slidenum">
              <a:rPr lang="en-US" smtClean="0"/>
              <a:t>‹#›</a:t>
            </a:fld>
            <a:endParaRPr lang="en-US"/>
          </a:p>
        </p:txBody>
      </p:sp>
      <p:sp>
        <p:nvSpPr>
          <p:cNvPr id="10" name="Title 9"/>
          <p:cNvSpPr>
            <a:spLocks noGrp="1"/>
          </p:cNvSpPr>
          <p:nvPr>
            <p:ph type="title"/>
          </p:nvPr>
        </p:nvSpPr>
        <p:spPr>
          <a:xfrm>
            <a:off x="628650" y="304271"/>
            <a:ext cx="7886700" cy="1104636"/>
          </a:xfrm>
        </p:spPr>
        <p:txBody>
          <a:bodyPr>
            <a:normAutofit/>
          </a:bodyPr>
          <a:lstStyle>
            <a:lvl1pPr algn="ctr">
              <a:defRPr sz="1100"/>
            </a:lvl1pPr>
          </a:lstStyle>
          <a:p>
            <a:r>
              <a:rPr lang="en-US" dirty="0"/>
              <a:t>Click to edit Master title style</a:t>
            </a:r>
          </a:p>
        </p:txBody>
      </p:sp>
    </p:spTree>
    <p:extLst>
      <p:ext uri="{BB962C8B-B14F-4D97-AF65-F5344CB8AC3E}">
        <p14:creationId xmlns:p14="http://schemas.microsoft.com/office/powerpoint/2010/main" val="1100416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0A35569-E4B4-BF41-9D80-7D43F31F321B}" type="slidenum">
              <a:rPr lang="en-US" smtClean="0"/>
              <a:t>‹#›</a:t>
            </a:fld>
            <a:endParaRPr lang="en-US" dirty="0"/>
          </a:p>
        </p:txBody>
      </p:sp>
      <p:sp>
        <p:nvSpPr>
          <p:cNvPr id="5" name="Title 1"/>
          <p:cNvSpPr txBox="1">
            <a:spLocks/>
          </p:cNvSpPr>
          <p:nvPr/>
        </p:nvSpPr>
        <p:spPr>
          <a:xfrm>
            <a:off x="628650" y="304271"/>
            <a:ext cx="7040118"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kern="1200">
                <a:solidFill>
                  <a:srgbClr val="595959"/>
                </a:solidFill>
                <a:latin typeface="Raleway" charset="0"/>
                <a:ea typeface="Raleway" charset="0"/>
                <a:cs typeface="Raleway" charset="0"/>
              </a:defRPr>
            </a:lvl1pPr>
          </a:lstStyle>
          <a:p>
            <a:r>
              <a:rPr lang="en-US"/>
              <a:t>Thank you.</a:t>
            </a:r>
            <a:endParaRPr lang="en-US" dirty="0"/>
          </a:p>
        </p:txBody>
      </p:sp>
      <p:sp>
        <p:nvSpPr>
          <p:cNvPr id="7" name="Rectangle 6"/>
          <p:cNvSpPr/>
          <p:nvPr/>
        </p:nvSpPr>
        <p:spPr>
          <a:xfrm>
            <a:off x="4572001" y="1"/>
            <a:ext cx="4572000" cy="5714999"/>
          </a:xfrm>
          <a:prstGeom prst="rect">
            <a:avLst/>
          </a:prstGeom>
          <a:solidFill>
            <a:srgbClr val="00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576" y="2280686"/>
            <a:ext cx="2018850" cy="1153630"/>
          </a:xfrm>
          <a:prstGeom prst="rect">
            <a:avLst/>
          </a:prstGeom>
        </p:spPr>
      </p:pic>
      <p:sp>
        <p:nvSpPr>
          <p:cNvPr id="11" name="Content Placeholder 2"/>
          <p:cNvSpPr>
            <a:spLocks noGrp="1"/>
          </p:cNvSpPr>
          <p:nvPr>
            <p:ph sz="half" idx="1"/>
          </p:nvPr>
        </p:nvSpPr>
        <p:spPr>
          <a:xfrm>
            <a:off x="628650" y="1521354"/>
            <a:ext cx="3481499" cy="3626115"/>
          </a:xfrm>
        </p:spPr>
        <p:txBody>
          <a:bodyPr/>
          <a:lstStyle/>
          <a:p>
            <a:pPr marL="0" lvl="0" indent="0">
              <a:buNone/>
            </a:pPr>
            <a:r>
              <a:rPr lang="en-US"/>
              <a:t>Click to edit Master text styles</a:t>
            </a:r>
          </a:p>
          <a:p>
            <a:pPr marL="0" lvl="1" indent="0">
              <a:buNone/>
            </a:pPr>
            <a:r>
              <a:rPr lang="en-US"/>
              <a:t>Second level</a:t>
            </a:r>
          </a:p>
          <a:p>
            <a:pPr marL="0" lvl="2" indent="0">
              <a:buNone/>
            </a:pPr>
            <a:r>
              <a:rPr lang="en-US"/>
              <a:t>Third level</a:t>
            </a:r>
          </a:p>
          <a:p>
            <a:pPr marL="0" lvl="3" indent="0">
              <a:buNone/>
            </a:pPr>
            <a:r>
              <a:rPr lang="en-US"/>
              <a:t>Fourth level</a:t>
            </a:r>
          </a:p>
          <a:p>
            <a:pPr marL="0" lvl="4" indent="0">
              <a:buNone/>
            </a:pPr>
            <a:r>
              <a:rPr lang="en-US"/>
              <a:t>Fifth level</a:t>
            </a:r>
            <a:endParaRPr lang="en-US" dirty="0"/>
          </a:p>
        </p:txBody>
      </p:sp>
    </p:spTree>
    <p:extLst>
      <p:ext uri="{BB962C8B-B14F-4D97-AF65-F5344CB8AC3E}">
        <p14:creationId xmlns:p14="http://schemas.microsoft.com/office/powerpoint/2010/main" val="3375411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2158736"/>
            <a:ext cx="7886700" cy="766234"/>
          </a:xfrm>
        </p:spPr>
        <p:txBody>
          <a:bodyPr anchor="b">
            <a:normAutofit/>
          </a:bodyPr>
          <a:lstStyle>
            <a:lvl1pPr algn="l">
              <a:defRPr sz="3240"/>
            </a:lvl1pPr>
          </a:lstStyle>
          <a:p>
            <a:r>
              <a:rPr lang="en-US"/>
              <a:t>Click to edit Master title style</a:t>
            </a:r>
            <a:endParaRPr lang="en-US" dirty="0"/>
          </a:p>
        </p:txBody>
      </p:sp>
      <p:sp>
        <p:nvSpPr>
          <p:cNvPr id="3" name="Subtitle 2"/>
          <p:cNvSpPr>
            <a:spLocks noGrp="1"/>
          </p:cNvSpPr>
          <p:nvPr>
            <p:ph type="subTitle" idx="1"/>
          </p:nvPr>
        </p:nvSpPr>
        <p:spPr>
          <a:xfrm>
            <a:off x="628650" y="3001699"/>
            <a:ext cx="7886700" cy="782686"/>
          </a:xfrm>
        </p:spPr>
        <p:txBody>
          <a:bodyPr>
            <a:normAutofit/>
          </a:bodyPr>
          <a:lstStyle>
            <a:lvl1pPr marL="0" indent="0" algn="l">
              <a:buNone/>
              <a:defRPr sz="180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856" y="1794717"/>
            <a:ext cx="637032" cy="364018"/>
          </a:xfrm>
          <a:prstGeom prst="rect">
            <a:avLst/>
          </a:prstGeom>
        </p:spPr>
      </p:pic>
      <p:sp>
        <p:nvSpPr>
          <p:cNvPr id="9" name="Rectangle 8"/>
          <p:cNvSpPr/>
          <p:nvPr userDrawn="1"/>
        </p:nvSpPr>
        <p:spPr>
          <a:xfrm>
            <a:off x="7717536" y="499872"/>
            <a:ext cx="963168"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en-US" sz="126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p:cNvSpPr/>
          <p:nvPr userDrawn="1"/>
        </p:nvSpPr>
        <p:spPr>
          <a:xfrm>
            <a:off x="589788" y="5157216"/>
            <a:ext cx="17145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en-US" sz="126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935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25000"/>
              </a:lnSpc>
              <a:defRPr sz="1800"/>
            </a:lvl1pPr>
            <a:lvl2pPr>
              <a:lnSpc>
                <a:spcPct val="125000"/>
              </a:lnSpc>
              <a:defRPr sz="1620"/>
            </a:lvl2pPr>
            <a:lvl3pPr>
              <a:lnSpc>
                <a:spcPct val="125000"/>
              </a:lnSpc>
              <a:defRPr sz="1260"/>
            </a:lvl3pPr>
            <a:lvl4pPr>
              <a:lnSpc>
                <a:spcPct val="125000"/>
              </a:lnSpc>
              <a:defRPr sz="1080"/>
            </a:lvl4pPr>
            <a:lvl5pPr>
              <a:lnSpc>
                <a:spcPct val="125000"/>
              </a:lnSpc>
              <a:defRPr sz="108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5236000"/>
            <a:ext cx="3086100" cy="304271"/>
          </a:xfrm>
        </p:spPr>
        <p:txBody>
          <a:bodyPr/>
          <a:lstStyle/>
          <a:p>
            <a:pPr defTabSz="641909">
              <a:defRPr/>
            </a:pPr>
            <a:endParaRPr lang="en-US" dirty="0">
              <a:solidFill>
                <a:srgbClr val="000000">
                  <a:tint val="75000"/>
                </a:srgbClr>
              </a:solidFill>
            </a:endParaRPr>
          </a:p>
        </p:txBody>
      </p:sp>
      <p:sp>
        <p:nvSpPr>
          <p:cNvPr id="6" name="Slide Number Placeholder 5"/>
          <p:cNvSpPr>
            <a:spLocks noGrp="1"/>
          </p:cNvSpPr>
          <p:nvPr>
            <p:ph type="sldNum" sz="quarter" idx="12"/>
          </p:nvPr>
        </p:nvSpPr>
        <p:spPr>
          <a:xfrm>
            <a:off x="6457950" y="5236000"/>
            <a:ext cx="2057400" cy="304271"/>
          </a:xfrm>
        </p:spPr>
        <p:txBody>
          <a:bodyPr/>
          <a:lstStyle/>
          <a:p>
            <a:pPr defTabSz="641909">
              <a:defRPr/>
            </a:pPr>
            <a:fld id="{50A35569-E4B4-BF41-9D80-7D43F31F321B}" type="slidenum">
              <a:rPr lang="en-US" smtClean="0">
                <a:solidFill>
                  <a:srgbClr val="000000">
                    <a:tint val="75000"/>
                  </a:srgbClr>
                </a:solidFill>
              </a:rPr>
              <a:pPr defTabSz="641909">
                <a:defRPr/>
              </a:pPr>
              <a:t>‹#›</a:t>
            </a:fld>
            <a:endParaRPr lang="en-US" dirty="0">
              <a:solidFill>
                <a:srgbClr val="000000">
                  <a:tint val="75000"/>
                </a:srgbClr>
              </a:solidFill>
            </a:endParaRPr>
          </a:p>
        </p:txBody>
      </p:sp>
    </p:spTree>
    <p:extLst>
      <p:ext uri="{BB962C8B-B14F-4D97-AF65-F5344CB8AC3E}">
        <p14:creationId xmlns:p14="http://schemas.microsoft.com/office/powerpoint/2010/main" val="324730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2" name="Title 1"/>
          <p:cNvSpPr>
            <a:spLocks noGrp="1"/>
          </p:cNvSpPr>
          <p:nvPr>
            <p:ph type="title"/>
          </p:nvPr>
        </p:nvSpPr>
        <p:spPr>
          <a:xfrm>
            <a:off x="623888" y="1975104"/>
            <a:ext cx="7886700" cy="914401"/>
          </a:xfrm>
        </p:spPr>
        <p:txBody>
          <a:bodyPr anchor="b">
            <a:normAutofit/>
          </a:bodyPr>
          <a:lstStyle>
            <a:lvl1pPr>
              <a:lnSpc>
                <a:spcPct val="125000"/>
              </a:lnSpc>
              <a:defRPr sz="1800" b="0" i="0">
                <a:solidFill>
                  <a:schemeClr val="bg2">
                    <a:lumMod val="50000"/>
                  </a:schemeClr>
                </a:solidFill>
                <a:latin typeface="Raleway" charset="0"/>
                <a:ea typeface="Raleway" charset="0"/>
                <a:cs typeface="Raleway" charset="0"/>
              </a:defRPr>
            </a:lvl1pPr>
          </a:lstStyle>
          <a:p>
            <a:r>
              <a:rPr lang="en-US" dirty="0"/>
              <a:t>Click to edit Master title style</a:t>
            </a:r>
          </a:p>
        </p:txBody>
      </p:sp>
      <p:sp>
        <p:nvSpPr>
          <p:cNvPr id="5" name="Footer Placeholder 4"/>
          <p:cNvSpPr>
            <a:spLocks noGrp="1"/>
          </p:cNvSpPr>
          <p:nvPr>
            <p:ph type="ftr" sz="quarter" idx="11"/>
          </p:nvPr>
        </p:nvSpPr>
        <p:spPr/>
        <p:txBody>
          <a:bodyPr/>
          <a:lstStyle/>
          <a:p>
            <a:pPr defTabSz="641909">
              <a:defRPr/>
            </a:pPr>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641909">
              <a:defRPr/>
            </a:pPr>
            <a:fld id="{50A35569-E4B4-BF41-9D80-7D43F31F321B}" type="slidenum">
              <a:rPr lang="en-US" smtClean="0">
                <a:solidFill>
                  <a:srgbClr val="000000">
                    <a:tint val="75000"/>
                  </a:srgbClr>
                </a:solidFill>
              </a:rPr>
              <a:pPr defTabSz="641909">
                <a:defRPr/>
              </a:pPr>
              <a:t>‹#›</a:t>
            </a:fld>
            <a:endParaRPr lang="en-US" dirty="0">
              <a:solidFill>
                <a:srgbClr val="000000">
                  <a:tint val="75000"/>
                </a:srgbClr>
              </a:solidFill>
            </a:endParaRPr>
          </a:p>
        </p:txBody>
      </p:sp>
      <p:sp>
        <p:nvSpPr>
          <p:cNvPr id="8" name="Content Placeholder 7"/>
          <p:cNvSpPr>
            <a:spLocks noGrp="1"/>
          </p:cNvSpPr>
          <p:nvPr>
            <p:ph sz="quarter" idx="13"/>
          </p:nvPr>
        </p:nvSpPr>
        <p:spPr>
          <a:xfrm>
            <a:off x="623888" y="2962658"/>
            <a:ext cx="7886700" cy="1743456"/>
          </a:xfrm>
        </p:spPr>
        <p:txBody>
          <a:bodyPr/>
          <a:lstStyle>
            <a:lvl1pPr>
              <a:defRPr b="1" i="0">
                <a:latin typeface="Open Sans Semibold" charset="0"/>
                <a:ea typeface="Open Sans Semibold" charset="0"/>
                <a:cs typeface="Open Sans Semibold" charset="0"/>
              </a:defRPr>
            </a:lvl1pPr>
            <a:lvl2pPr>
              <a:defRPr b="1" i="0">
                <a:latin typeface="Open Sans Semibold" charset="0"/>
                <a:ea typeface="Open Sans Semibold" charset="0"/>
                <a:cs typeface="Open Sans Semibold" charset="0"/>
              </a:defRPr>
            </a:lvl2pPr>
            <a:lvl3pPr>
              <a:defRPr b="1" i="0">
                <a:latin typeface="Open Sans Semibold" charset="0"/>
                <a:ea typeface="Open Sans Semibold" charset="0"/>
                <a:cs typeface="Open Sans Semibold" charset="0"/>
              </a:defRPr>
            </a:lvl3pPr>
            <a:lvl4pPr>
              <a:defRPr b="1" i="0">
                <a:latin typeface="Open Sans Semibold" charset="0"/>
                <a:ea typeface="Open Sans Semibold" charset="0"/>
                <a:cs typeface="Open Sans Semibold" charset="0"/>
              </a:defRPr>
            </a:lvl4pPr>
            <a:lvl5pPr>
              <a:defRPr b="1" i="0">
                <a:latin typeface="Open Sans Semibold" charset="0"/>
                <a:ea typeface="Open Sans Semibold" charset="0"/>
                <a:cs typeface="Open Sans Semibold"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721425" y="1025038"/>
            <a:ext cx="2643187" cy="815975"/>
          </a:xfrm>
        </p:spPr>
        <p:txBody>
          <a:bodyPr/>
          <a:lstStyle>
            <a:lvl1pPr marL="0" indent="0">
              <a:buNone/>
              <a:defRPr baseline="0"/>
            </a:lvl1pPr>
          </a:lstStyle>
          <a:p>
            <a:r>
              <a:rPr lang="en-US" dirty="0"/>
              <a:t>Click to add logo</a:t>
            </a:r>
          </a:p>
        </p:txBody>
      </p:sp>
    </p:spTree>
    <p:extLst>
      <p:ext uri="{BB962C8B-B14F-4D97-AF65-F5344CB8AC3E}">
        <p14:creationId xmlns:p14="http://schemas.microsoft.com/office/powerpoint/2010/main" val="3742699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defTabSz="641909">
              <a:defRPr/>
            </a:pPr>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41909">
              <a:defRPr/>
            </a:pPr>
            <a:fld id="{50A35569-E4B4-BF41-9D80-7D43F31F321B}" type="slidenum">
              <a:rPr lang="en-US" smtClean="0">
                <a:solidFill>
                  <a:srgbClr val="000000">
                    <a:tint val="75000"/>
                  </a:srgbClr>
                </a:solidFill>
              </a:rPr>
              <a:pPr defTabSz="641909">
                <a:defRPr/>
              </a:pPr>
              <a:t>‹#›</a:t>
            </a:fld>
            <a:endParaRPr lang="en-US" dirty="0">
              <a:solidFill>
                <a:srgbClr val="000000">
                  <a:tint val="75000"/>
                </a:srgbClr>
              </a:solidFill>
            </a:endParaRPr>
          </a:p>
        </p:txBody>
      </p:sp>
    </p:spTree>
    <p:extLst>
      <p:ext uri="{BB962C8B-B14F-4D97-AF65-F5344CB8AC3E}">
        <p14:creationId xmlns:p14="http://schemas.microsoft.com/office/powerpoint/2010/main" val="1625189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5296960"/>
            <a:ext cx="2057400" cy="304271"/>
          </a:xfrm>
          <a:prstGeom prst="rect">
            <a:avLst/>
          </a:prstGeom>
        </p:spPr>
        <p:txBody>
          <a:bodyPr/>
          <a:lstStyle/>
          <a:p>
            <a:pPr defTabSz="641909">
              <a:defRPr/>
            </a:pPr>
            <a:fld id="{3D063D97-74F8-2F4F-AB2D-093207374BB4}" type="datetimeFigureOut">
              <a:rPr lang="en-US" sz="1264" smtClean="0">
                <a:solidFill>
                  <a:srgbClr val="000000"/>
                </a:solidFill>
              </a:rPr>
              <a:pPr defTabSz="641909">
                <a:defRPr/>
              </a:pPr>
              <a:t>9/29/2017</a:t>
            </a:fld>
            <a:endParaRPr lang="en-US" sz="1264" dirty="0">
              <a:solidFill>
                <a:srgbClr val="000000"/>
              </a:solidFill>
            </a:endParaRPr>
          </a:p>
        </p:txBody>
      </p:sp>
      <p:sp>
        <p:nvSpPr>
          <p:cNvPr id="8" name="Footer Placeholder 7"/>
          <p:cNvSpPr>
            <a:spLocks noGrp="1"/>
          </p:cNvSpPr>
          <p:nvPr>
            <p:ph type="ftr" sz="quarter" idx="11"/>
          </p:nvPr>
        </p:nvSpPr>
        <p:spPr/>
        <p:txBody>
          <a:bodyPr/>
          <a:lstStyle/>
          <a:p>
            <a:pPr defTabSz="641909">
              <a:defRPr/>
            </a:pPr>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defTabSz="641909">
              <a:defRPr/>
            </a:pPr>
            <a:fld id="{50A35569-E4B4-BF41-9D80-7D43F31F321B}" type="slidenum">
              <a:rPr lang="en-US" smtClean="0">
                <a:solidFill>
                  <a:srgbClr val="000000">
                    <a:tint val="75000"/>
                  </a:srgbClr>
                </a:solidFill>
              </a:rPr>
              <a:pPr defTabSz="641909">
                <a:defRPr/>
              </a:pPr>
              <a:t>‹#›</a:t>
            </a:fld>
            <a:endParaRPr lang="en-US" dirty="0">
              <a:solidFill>
                <a:srgbClr val="000000">
                  <a:tint val="75000"/>
                </a:srgbClr>
              </a:solidFill>
            </a:endParaRPr>
          </a:p>
        </p:txBody>
      </p:sp>
    </p:spTree>
    <p:extLst>
      <p:ext uri="{BB962C8B-B14F-4D97-AF65-F5344CB8AC3E}">
        <p14:creationId xmlns:p14="http://schemas.microsoft.com/office/powerpoint/2010/main" val="634159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9842" y="1400970"/>
            <a:ext cx="3868340" cy="375708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620" b="1" i="0">
                <a:latin typeface="Raleway SemiBold" charset="0"/>
                <a:ea typeface="Raleway SemiBold" charset="0"/>
                <a:cs typeface="Raleway SemiBold" charset="0"/>
              </a:defRPr>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dirty="0"/>
              <a:t>Click to edit Master text styles</a:t>
            </a:r>
          </a:p>
        </p:txBody>
      </p:sp>
      <p:sp>
        <p:nvSpPr>
          <p:cNvPr id="6" name="Content Placeholder 5"/>
          <p:cNvSpPr>
            <a:spLocks noGrp="1"/>
          </p:cNvSpPr>
          <p:nvPr>
            <p:ph sz="quarter" idx="4"/>
          </p:nvPr>
        </p:nvSpPr>
        <p:spPr>
          <a:xfrm>
            <a:off x="4629151" y="2087563"/>
            <a:ext cx="3887391" cy="3070490"/>
          </a:xfrm>
        </p:spPr>
        <p:txBody>
          <a:bodyPr>
            <a:normAutofit/>
          </a:bodyPr>
          <a:lstStyle>
            <a:lvl1pPr>
              <a:defRPr sz="1620"/>
            </a:lvl1pPr>
            <a:lvl2pPr>
              <a:defRPr sz="1440"/>
            </a:lvl2pPr>
            <a:lvl3pPr>
              <a:defRPr sz="1080"/>
            </a:lvl3pPr>
            <a:lvl4pPr>
              <a:defRPr sz="990"/>
            </a:lvl4pPr>
            <a:lvl5pPr>
              <a:defRPr sz="99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pPr defTabSz="641909">
              <a:defRPr/>
            </a:pPr>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defTabSz="641909">
              <a:defRPr/>
            </a:pPr>
            <a:fld id="{50A35569-E4B4-BF41-9D80-7D43F31F321B}" type="slidenum">
              <a:rPr lang="en-US" smtClean="0">
                <a:solidFill>
                  <a:srgbClr val="000000">
                    <a:tint val="75000"/>
                  </a:srgbClr>
                </a:solidFill>
              </a:rPr>
              <a:pPr defTabSz="641909">
                <a:defRPr/>
              </a:pPr>
              <a:t>‹#›</a:t>
            </a:fld>
            <a:endParaRPr lang="en-US" dirty="0">
              <a:solidFill>
                <a:srgbClr val="000000">
                  <a:tint val="75000"/>
                </a:srgbClr>
              </a:solidFill>
            </a:endParaRPr>
          </a:p>
        </p:txBody>
      </p:sp>
      <p:sp>
        <p:nvSpPr>
          <p:cNvPr id="10" name="Title 9"/>
          <p:cNvSpPr>
            <a:spLocks noGrp="1"/>
          </p:cNvSpPr>
          <p:nvPr>
            <p:ph type="title"/>
          </p:nvPr>
        </p:nvSpPr>
        <p:spPr>
          <a:xfrm>
            <a:off x="628650" y="304271"/>
            <a:ext cx="7886700" cy="1104636"/>
          </a:xfrm>
        </p:spPr>
        <p:txBody>
          <a:bodyPr>
            <a:normAutofit/>
          </a:bodyPr>
          <a:lstStyle>
            <a:lvl1pPr algn="ctr">
              <a:defRPr sz="990"/>
            </a:lvl1pPr>
          </a:lstStyle>
          <a:p>
            <a:endParaRPr lang="en-US" dirty="0"/>
          </a:p>
        </p:txBody>
      </p:sp>
    </p:spTree>
    <p:extLst>
      <p:ext uri="{BB962C8B-B14F-4D97-AF65-F5344CB8AC3E}">
        <p14:creationId xmlns:p14="http://schemas.microsoft.com/office/powerpoint/2010/main" val="3196881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pPr defTabSz="641909">
              <a:defRPr/>
            </a:pPr>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641909">
              <a:defRPr/>
            </a:pPr>
            <a:fld id="{50A35569-E4B4-BF41-9D80-7D43F31F321B}" type="slidenum">
              <a:rPr lang="en-US" smtClean="0">
                <a:solidFill>
                  <a:srgbClr val="000000">
                    <a:tint val="75000"/>
                  </a:srgbClr>
                </a:solidFill>
              </a:rPr>
              <a:pPr defTabSz="641909">
                <a:defRPr/>
              </a:pPr>
              <a:t>‹#›</a:t>
            </a:fld>
            <a:endParaRPr lang="en-US" dirty="0">
              <a:solidFill>
                <a:srgbClr val="000000">
                  <a:tint val="75000"/>
                </a:srgbClr>
              </a:solidFill>
            </a:endParaRPr>
          </a:p>
        </p:txBody>
      </p:sp>
    </p:spTree>
    <p:extLst>
      <p:ext uri="{BB962C8B-B14F-4D97-AF65-F5344CB8AC3E}">
        <p14:creationId xmlns:p14="http://schemas.microsoft.com/office/powerpoint/2010/main" val="276352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1" y="919650"/>
            <a:ext cx="661240" cy="377851"/>
          </a:xfrm>
          <a:prstGeom prst="rect">
            <a:avLst/>
          </a:prstGeom>
        </p:spPr>
      </p:pic>
      <p:sp>
        <p:nvSpPr>
          <p:cNvPr id="11" name="Title 10"/>
          <p:cNvSpPr>
            <a:spLocks noGrp="1"/>
          </p:cNvSpPr>
          <p:nvPr>
            <p:ph type="title"/>
          </p:nvPr>
        </p:nvSpPr>
        <p:spPr>
          <a:xfrm>
            <a:off x="1051941" y="1424677"/>
            <a:ext cx="7040118" cy="2865649"/>
          </a:xfrm>
        </p:spPr>
        <p:txBody>
          <a:bodyPr anchor="ctr">
            <a:normAutofit/>
          </a:bodyPr>
          <a:lstStyle>
            <a:lvl1pPr algn="ctr">
              <a:lnSpc>
                <a:spcPct val="125000"/>
              </a:lnSpc>
              <a:defRPr sz="2160">
                <a:solidFill>
                  <a:schemeClr val="bg1"/>
                </a:solidFill>
              </a:defRPr>
            </a:lvl1pPr>
          </a:lstStyle>
          <a:p>
            <a:r>
              <a:rPr lang="en-US"/>
              <a:t>Click to edit Master title style</a:t>
            </a:r>
          </a:p>
        </p:txBody>
      </p:sp>
    </p:spTree>
    <p:extLst>
      <p:ext uri="{BB962C8B-B14F-4D97-AF65-F5344CB8AC3E}">
        <p14:creationId xmlns:p14="http://schemas.microsoft.com/office/powerpoint/2010/main" val="2340033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Break: Orang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1" y="919650"/>
            <a:ext cx="661240" cy="377851"/>
          </a:xfrm>
          <a:prstGeom prst="rect">
            <a:avLst/>
          </a:prstGeom>
        </p:spPr>
      </p:pic>
      <p:sp>
        <p:nvSpPr>
          <p:cNvPr id="11" name="Title 10"/>
          <p:cNvSpPr>
            <a:spLocks noGrp="1"/>
          </p:cNvSpPr>
          <p:nvPr>
            <p:ph type="title"/>
          </p:nvPr>
        </p:nvSpPr>
        <p:spPr>
          <a:xfrm>
            <a:off x="1051941" y="1424677"/>
            <a:ext cx="7040118" cy="2865649"/>
          </a:xfrm>
        </p:spPr>
        <p:txBody>
          <a:bodyPr anchor="ctr">
            <a:normAutofit/>
          </a:bodyPr>
          <a:lstStyle>
            <a:lvl1pPr algn="ctr">
              <a:lnSpc>
                <a:spcPct val="125000"/>
              </a:lnSpc>
              <a:defRPr sz="2160">
                <a:solidFill>
                  <a:schemeClr val="bg1"/>
                </a:solidFill>
              </a:defRPr>
            </a:lvl1pPr>
          </a:lstStyle>
          <a:p>
            <a:r>
              <a:rPr lang="en-US"/>
              <a:t>Click to edit Master title style</a:t>
            </a:r>
          </a:p>
        </p:txBody>
      </p:sp>
    </p:spTree>
    <p:extLst>
      <p:ext uri="{BB962C8B-B14F-4D97-AF65-F5344CB8AC3E}">
        <p14:creationId xmlns:p14="http://schemas.microsoft.com/office/powerpoint/2010/main" val="71087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66B4F-1E11-5347-A7C3-20918AED855E}" type="slidenum">
              <a:rPr lang="en-US" smtClean="0"/>
              <a:t>‹#›</a:t>
            </a:fld>
            <a:endParaRPr lang="en-US"/>
          </a:p>
        </p:txBody>
      </p:sp>
    </p:spTree>
    <p:extLst>
      <p:ext uri="{BB962C8B-B14F-4D97-AF65-F5344CB8AC3E}">
        <p14:creationId xmlns:p14="http://schemas.microsoft.com/office/powerpoint/2010/main" val="640487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77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wo Content - Blue">
    <p:spTree>
      <p:nvGrpSpPr>
        <p:cNvPr id="1" name=""/>
        <p:cNvGrpSpPr/>
        <p:nvPr/>
      </p:nvGrpSpPr>
      <p:grpSpPr>
        <a:xfrm>
          <a:off x="0" y="0"/>
          <a:ext cx="0" cy="0"/>
          <a:chOff x="0" y="0"/>
          <a:chExt cx="0" cy="0"/>
        </a:xfrm>
      </p:grpSpPr>
      <p:sp>
        <p:nvSpPr>
          <p:cNvPr id="16" name="Shape 16"/>
          <p:cNvSpPr/>
          <p:nvPr/>
        </p:nvSpPr>
        <p:spPr>
          <a:xfrm>
            <a:off x="125734" y="5354799"/>
            <a:ext cx="8914538" cy="1"/>
          </a:xfrm>
          <a:prstGeom prst="line">
            <a:avLst/>
          </a:prstGeom>
          <a:ln w="12700">
            <a:solidFill>
              <a:srgbClr val="000000">
                <a:alpha val="10000"/>
              </a:srgbClr>
            </a:solidFill>
          </a:ln>
        </p:spPr>
        <p:txBody>
          <a:bodyPr lIns="0" tIns="0" rIns="0" bIns="0"/>
          <a:lstStyle/>
          <a:p>
            <a:pPr marL="0" marR="0" lvl="0" indent="0" algn="l" defTabSz="310391"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900" b="0" i="0" u="none" strike="noStrike" kern="1200" cap="none" spc="0" normalizeH="0" baseline="0" noProof="0">
              <a:ln>
                <a:noFill/>
              </a:ln>
              <a:solidFill>
                <a:srgbClr val="000000"/>
              </a:solidFill>
              <a:effectLst/>
              <a:uLnTx/>
              <a:uFillTx/>
              <a:latin typeface="Calibri Light" panose="020F0302020204030204"/>
              <a:ea typeface="+mn-ea"/>
              <a:cs typeface="+mn-cs"/>
              <a:sym typeface="Helvetica"/>
            </a:endParaRPr>
          </a:p>
        </p:txBody>
      </p:sp>
      <p:sp>
        <p:nvSpPr>
          <p:cNvPr id="17" name="Shape 17"/>
          <p:cNvSpPr/>
          <p:nvPr/>
        </p:nvSpPr>
        <p:spPr>
          <a:xfrm>
            <a:off x="125731" y="5444178"/>
            <a:ext cx="3687936" cy="148409"/>
          </a:xfrm>
          <a:prstGeom prst="rect">
            <a:avLst/>
          </a:prstGeom>
          <a:ln w="12700">
            <a:miter lim="400000"/>
          </a:ln>
          <a:extLst>
            <a:ext uri="{C572A759-6A51-4108-AA02-DFA0A04FC94B}">
              <ma14:wrappingTextBoxFlag xmlns="" xmlns:ma14="http://schemas.microsoft.com/office/mac/drawingml/2011/main" val="1"/>
            </a:ext>
          </a:extLst>
        </p:spPr>
        <p:txBody>
          <a:bodyPr lIns="31037" tIns="31037" rIns="31037" bIns="31037">
            <a:spAutoFit/>
          </a:bodyPr>
          <a:lstStyle>
            <a:lvl1pPr algn="l">
              <a:lnSpc>
                <a:spcPct val="93000"/>
              </a:lnSpc>
              <a:defRPr sz="900">
                <a:solidFill>
                  <a:srgbClr val="A7A7A7"/>
                </a:solidFill>
                <a:latin typeface="+mj-lt"/>
                <a:ea typeface="+mj-ea"/>
                <a:cs typeface="+mj-cs"/>
                <a:sym typeface="Helvetica"/>
              </a:defRPr>
            </a:lvl1pPr>
          </a:lstStyle>
          <a:p>
            <a:pPr marL="0" marR="0" lvl="0" indent="0" algn="l" defTabSz="641909" rtl="0" eaLnBrk="1" fontAlgn="auto" latinLnBrk="0" hangingPunct="1">
              <a:lnSpc>
                <a:spcPct val="93000"/>
              </a:lnSpc>
              <a:spcBef>
                <a:spcPts val="0"/>
              </a:spcBef>
              <a:spcAft>
                <a:spcPts val="0"/>
              </a:spcAft>
              <a:buClrTx/>
              <a:buSzTx/>
              <a:buFontTx/>
              <a:buNone/>
              <a:tabLst/>
              <a:defRPr sz="1800">
                <a:solidFill>
                  <a:srgbClr val="000000"/>
                </a:solidFill>
              </a:defRPr>
            </a:pPr>
            <a:r>
              <a:rPr kumimoji="0" sz="599" b="0" i="0" u="none" strike="noStrike" kern="1200" cap="none" spc="0" normalizeH="0" baseline="0" noProof="0" dirty="0">
                <a:ln>
                  <a:noFill/>
                </a:ln>
                <a:solidFill>
                  <a:srgbClr val="A7A7A7"/>
                </a:solidFill>
                <a:effectLst/>
                <a:uLnTx/>
                <a:uFillTx/>
                <a:latin typeface="Calibri Light" panose="020F0302020204030204"/>
                <a:ea typeface="+mj-ea"/>
                <a:cs typeface="+mj-cs"/>
                <a:sym typeface="Helvetica"/>
              </a:rPr>
              <a:t>Cloudamize, Inc. Confidential &amp; Proprietary Information </a:t>
            </a:r>
          </a:p>
        </p:txBody>
      </p:sp>
      <p:sp>
        <p:nvSpPr>
          <p:cNvPr id="18" name="Shape 18"/>
          <p:cNvSpPr/>
          <p:nvPr/>
        </p:nvSpPr>
        <p:spPr>
          <a:xfrm rot="10800000">
            <a:off x="125735" y="3"/>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marL="0" marR="0" lvl="0" indent="0" algn="l" defTabSz="641909" rtl="0" eaLnBrk="1" fontAlgn="auto" latinLnBrk="0" hangingPunct="1">
              <a:lnSpc>
                <a:spcPct val="100000"/>
              </a:lnSpc>
              <a:spcBef>
                <a:spcPts val="0"/>
              </a:spcBef>
              <a:spcAft>
                <a:spcPts val="0"/>
              </a:spcAft>
              <a:buClrTx/>
              <a:buSzTx/>
              <a:buFontTx/>
              <a:buNone/>
              <a:tabLst/>
              <a:defRPr sz="4600">
                <a:solidFill>
                  <a:srgbClr val="FFFFFF"/>
                </a:solidFill>
                <a:latin typeface="Calibri"/>
                <a:ea typeface="Calibri"/>
                <a:cs typeface="Calibri"/>
                <a:sym typeface="Calibri"/>
              </a:defRPr>
            </a:pPr>
            <a:endParaRPr kumimoji="0" sz="3448" b="0" i="0" u="none" strike="noStrike" kern="1200" cap="none" spc="0" normalizeH="0" baseline="0" noProof="0">
              <a:ln>
                <a:noFill/>
              </a:ln>
              <a:solidFill>
                <a:srgbClr val="FFFFFF"/>
              </a:solidFill>
              <a:effectLst/>
              <a:uLnTx/>
              <a:uFillTx/>
              <a:latin typeface="Calibri"/>
              <a:cs typeface="Calibri"/>
              <a:sym typeface="Calibri"/>
            </a:endParaRPr>
          </a:p>
        </p:txBody>
      </p:sp>
      <p:pic>
        <p:nvPicPr>
          <p:cNvPr id="19" name="image1.png"/>
          <p:cNvPicPr/>
          <p:nvPr/>
        </p:nvPicPr>
        <p:blipFill>
          <a:blip r:embed="rId2">
            <a:extLst/>
          </a:blip>
          <a:stretch>
            <a:fillRect/>
          </a:stretch>
        </p:blipFill>
        <p:spPr>
          <a:xfrm>
            <a:off x="272808" y="562740"/>
            <a:ext cx="811859" cy="351529"/>
          </a:xfrm>
          <a:prstGeom prst="rect">
            <a:avLst/>
          </a:prstGeom>
          <a:ln w="12700">
            <a:miter lim="400000"/>
          </a:ln>
        </p:spPr>
      </p:pic>
      <p:sp>
        <p:nvSpPr>
          <p:cNvPr id="3" name="Title 2"/>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108998186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41909">
              <a:defRPr/>
            </a:pPr>
            <a:endParaRPr lang="en-US">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41909">
              <a:defRPr/>
            </a:pPr>
            <a:fld id="{1D8BD707-D9CF-40AE-B4C6-C98DA3205C09}" type="datetimeFigureOut">
              <a:rPr lang="en-US" sz="1264" smtClean="0">
                <a:solidFill>
                  <a:srgbClr val="000000">
                    <a:tint val="75000"/>
                  </a:srgbClr>
                </a:solidFill>
              </a:rPr>
              <a:pPr defTabSz="641909">
                <a:defRPr/>
              </a:pPr>
              <a:t>9/29/2017</a:t>
            </a:fld>
            <a:endParaRPr lang="en-US" sz="1264" dirty="0">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94" b="0" i="0">
                <a:solidFill>
                  <a:srgbClr val="545453"/>
                </a:solidFill>
                <a:latin typeface="Proxima Nova"/>
                <a:cs typeface="Proxima Nova"/>
              </a:defRPr>
            </a:lvl1pPr>
          </a:lstStyle>
          <a:p>
            <a:pPr marL="16809" defTabSz="641909">
              <a:lnSpc>
                <a:spcPts val="837"/>
              </a:lnSpc>
              <a:defRPr/>
            </a:pPr>
            <a:fld id="{81D60167-4931-47E6-BA6A-407CBD079E47}" type="slidenum">
              <a:rPr lang="en-US" smtClean="0"/>
              <a:pPr marL="16809" defTabSz="641909">
                <a:lnSpc>
                  <a:spcPts val="837"/>
                </a:lnSpc>
                <a:defRPr/>
              </a:pPr>
              <a:t>‹#›</a:t>
            </a:fld>
            <a:endParaRPr lang="en-US" dirty="0"/>
          </a:p>
        </p:txBody>
      </p:sp>
    </p:spTree>
    <p:extLst>
      <p:ext uri="{BB962C8B-B14F-4D97-AF65-F5344CB8AC3E}">
        <p14:creationId xmlns:p14="http://schemas.microsoft.com/office/powerpoint/2010/main" val="2135180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reserve="1">
  <p:cSld name="Title and Vertical Text">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pPr lvl="0">
              <a:defRPr sz="1800" b="0">
                <a:solidFill>
                  <a:srgbClr val="000000"/>
                </a:solidFill>
              </a:defRPr>
            </a:pPr>
            <a:r>
              <a:rPr sz="3131" b="1">
                <a:solidFill>
                  <a:srgbClr val="535353"/>
                </a:solidFill>
              </a:rPr>
              <a:t>Title Text</a:t>
            </a:r>
          </a:p>
        </p:txBody>
      </p:sp>
      <p:sp>
        <p:nvSpPr>
          <p:cNvPr id="49" name="Shape 49"/>
          <p:cNvSpPr>
            <a:spLocks noGrp="1"/>
          </p:cNvSpPr>
          <p:nvPr>
            <p:ph type="body" idx="1"/>
          </p:nvPr>
        </p:nvSpPr>
        <p:spPr>
          <a:xfrm>
            <a:off x="457201" y="1333502"/>
            <a:ext cx="8229601" cy="3323031"/>
          </a:xfrm>
          <a:prstGeom prst="rect">
            <a:avLst/>
          </a:prstGeom>
        </p:spPr>
        <p:txBody>
          <a:bodyPr/>
          <a:lstStyle>
            <a:lvl2pPr marL="592686" indent="-249927"/>
            <a:lvl3pPr marL="916219" indent="-230702"/>
            <a:lvl4pPr marL="1300923" indent="-272649"/>
            <a:lvl5pPr marL="1643681" indent="-272649"/>
          </a:lstStyle>
          <a:p>
            <a:pPr lvl="0">
              <a:defRPr sz="1800">
                <a:solidFill>
                  <a:srgbClr val="000000"/>
                </a:solidFill>
              </a:defRPr>
            </a:pPr>
            <a:r>
              <a:rPr sz="2042">
                <a:solidFill>
                  <a:srgbClr val="535353"/>
                </a:solidFill>
              </a:rPr>
              <a:t>Body Level One</a:t>
            </a:r>
          </a:p>
          <a:p>
            <a:pPr lvl="1">
              <a:defRPr sz="1800">
                <a:solidFill>
                  <a:srgbClr val="000000"/>
                </a:solidFill>
              </a:defRPr>
            </a:pPr>
            <a:r>
              <a:rPr sz="2042">
                <a:solidFill>
                  <a:srgbClr val="535353"/>
                </a:solidFill>
              </a:rPr>
              <a:t>Body Level Two</a:t>
            </a:r>
          </a:p>
          <a:p>
            <a:pPr lvl="2">
              <a:defRPr sz="1800">
                <a:solidFill>
                  <a:srgbClr val="000000"/>
                </a:solidFill>
              </a:defRPr>
            </a:pPr>
            <a:r>
              <a:rPr sz="2042">
                <a:solidFill>
                  <a:srgbClr val="535353"/>
                </a:solidFill>
              </a:rPr>
              <a:t>Body Level Three</a:t>
            </a:r>
          </a:p>
          <a:p>
            <a:pPr lvl="3">
              <a:defRPr sz="1800">
                <a:solidFill>
                  <a:srgbClr val="000000"/>
                </a:solidFill>
              </a:defRPr>
            </a:pPr>
            <a:r>
              <a:rPr sz="2042">
                <a:solidFill>
                  <a:srgbClr val="535353"/>
                </a:solidFill>
              </a:rPr>
              <a:t>Body Level Four</a:t>
            </a:r>
          </a:p>
          <a:p>
            <a:pPr lvl="4">
              <a:defRPr sz="1800">
                <a:solidFill>
                  <a:srgbClr val="000000"/>
                </a:solidFill>
              </a:defRPr>
            </a:pPr>
            <a:r>
              <a:rPr sz="2042">
                <a:solidFill>
                  <a:srgbClr val="535353"/>
                </a:solidFill>
              </a:rPr>
              <a:t>Body Level Five</a:t>
            </a:r>
          </a:p>
        </p:txBody>
      </p:sp>
      <p:sp>
        <p:nvSpPr>
          <p:cNvPr id="4" name="Slide Number Placeholder 7"/>
          <p:cNvSpPr>
            <a:spLocks noGrp="1"/>
          </p:cNvSpPr>
          <p:nvPr>
            <p:ph type="sldNum" sz="quarter" idx="4"/>
          </p:nvPr>
        </p:nvSpPr>
        <p:spPr>
          <a:xfrm>
            <a:off x="6457302" y="5297181"/>
            <a:ext cx="2058265" cy="303760"/>
          </a:xfrm>
          <a:prstGeom prst="rect">
            <a:avLst/>
          </a:prstGeom>
        </p:spPr>
        <p:txBody>
          <a:bodyPr vert="horz" lIns="91440" tIns="45720" rIns="91440" bIns="45720" rtlCol="0" anchor="ctr"/>
          <a:lstStyle>
            <a:lvl1pPr algn="r">
              <a:defRPr sz="818">
                <a:solidFill>
                  <a:schemeClr val="tx1">
                    <a:tint val="75000"/>
                  </a:schemeClr>
                </a:solidFill>
              </a:defRPr>
            </a:lvl1pPr>
          </a:lstStyle>
          <a:p>
            <a:pPr defTabSz="641909"/>
            <a:fld id="{13EA54D5-0EF0-4D4A-B16D-8D5D47552249}" type="slidenum">
              <a:rPr lang="en-US" smtClean="0">
                <a:solidFill>
                  <a:srgbClr val="000000">
                    <a:tint val="75000"/>
                  </a:srgbClr>
                </a:solidFill>
              </a:rPr>
              <a:pPr defTabSz="641909"/>
              <a:t>‹#›</a:t>
            </a:fld>
            <a:endParaRPr lang="en-US" dirty="0">
              <a:solidFill>
                <a:srgbClr val="000000">
                  <a:tint val="75000"/>
                </a:srgbClr>
              </a:solidFill>
            </a:endParaRPr>
          </a:p>
        </p:txBody>
      </p:sp>
    </p:spTree>
    <p:extLst>
      <p:ext uri="{BB962C8B-B14F-4D97-AF65-F5344CB8AC3E}">
        <p14:creationId xmlns:p14="http://schemas.microsoft.com/office/powerpoint/2010/main" val="423928211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2158736"/>
            <a:ext cx="7886700" cy="766234"/>
          </a:xfrm>
        </p:spPr>
        <p:txBody>
          <a:bodyPr anchor="b">
            <a:normAutofit/>
          </a:bodyPr>
          <a:lstStyle>
            <a:lvl1pPr algn="l">
              <a:defRPr sz="3240"/>
            </a:lvl1pPr>
          </a:lstStyle>
          <a:p>
            <a:r>
              <a:rPr lang="en-US"/>
              <a:t>Click to edit Master title style</a:t>
            </a:r>
            <a:endParaRPr lang="en-US" dirty="0"/>
          </a:p>
        </p:txBody>
      </p:sp>
      <p:sp>
        <p:nvSpPr>
          <p:cNvPr id="3" name="Subtitle 2"/>
          <p:cNvSpPr>
            <a:spLocks noGrp="1"/>
          </p:cNvSpPr>
          <p:nvPr>
            <p:ph type="subTitle" idx="1"/>
          </p:nvPr>
        </p:nvSpPr>
        <p:spPr>
          <a:xfrm>
            <a:off x="628650" y="3001699"/>
            <a:ext cx="7886700" cy="782686"/>
          </a:xfrm>
        </p:spPr>
        <p:txBody>
          <a:bodyPr>
            <a:normAutofit/>
          </a:bodyPr>
          <a:lstStyle>
            <a:lvl1pPr marL="0" indent="0" algn="l">
              <a:buNone/>
              <a:defRPr sz="180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856" y="1794717"/>
            <a:ext cx="637032" cy="364018"/>
          </a:xfrm>
          <a:prstGeom prst="rect">
            <a:avLst/>
          </a:prstGeom>
        </p:spPr>
      </p:pic>
      <p:sp>
        <p:nvSpPr>
          <p:cNvPr id="9" name="Rectangle 8"/>
          <p:cNvSpPr/>
          <p:nvPr userDrawn="1"/>
        </p:nvSpPr>
        <p:spPr>
          <a:xfrm>
            <a:off x="7717536" y="499872"/>
            <a:ext cx="963168" cy="69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en-US" sz="126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p:cNvSpPr/>
          <p:nvPr userDrawn="1"/>
        </p:nvSpPr>
        <p:spPr>
          <a:xfrm>
            <a:off x="589788" y="5157216"/>
            <a:ext cx="17145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en-US" sz="126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186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Use Case">
    <p:spTree>
      <p:nvGrpSpPr>
        <p:cNvPr id="1" name=""/>
        <p:cNvGrpSpPr/>
        <p:nvPr/>
      </p:nvGrpSpPr>
      <p:grpSpPr>
        <a:xfrm>
          <a:off x="0" y="0"/>
          <a:ext cx="0" cy="0"/>
          <a:chOff x="0" y="0"/>
          <a:chExt cx="0" cy="0"/>
        </a:xfrm>
      </p:grpSpPr>
      <p:sp>
        <p:nvSpPr>
          <p:cNvPr id="2" name="Title 1"/>
          <p:cNvSpPr>
            <a:spLocks noGrp="1"/>
          </p:cNvSpPr>
          <p:nvPr>
            <p:ph type="title"/>
          </p:nvPr>
        </p:nvSpPr>
        <p:spPr>
          <a:xfrm>
            <a:off x="623888" y="1975104"/>
            <a:ext cx="7886700" cy="914401"/>
          </a:xfrm>
        </p:spPr>
        <p:txBody>
          <a:bodyPr anchor="b">
            <a:normAutofit/>
          </a:bodyPr>
          <a:lstStyle>
            <a:lvl1pPr>
              <a:lnSpc>
                <a:spcPct val="125000"/>
              </a:lnSpc>
              <a:defRPr sz="1800" b="0" i="0">
                <a:solidFill>
                  <a:schemeClr val="bg2">
                    <a:lumMod val="50000"/>
                  </a:schemeClr>
                </a:solidFill>
                <a:latin typeface="Raleway" charset="0"/>
                <a:ea typeface="Raleway" charset="0"/>
                <a:cs typeface="Raleway" charset="0"/>
              </a:defRPr>
            </a:lvl1pPr>
          </a:lstStyle>
          <a:p>
            <a:r>
              <a:rPr lang="en-US" dirty="0"/>
              <a:t>Click to edit Master title style</a:t>
            </a:r>
          </a:p>
        </p:txBody>
      </p:sp>
      <p:sp>
        <p:nvSpPr>
          <p:cNvPr id="5" name="Footer Placeholder 4"/>
          <p:cNvSpPr>
            <a:spLocks noGrp="1"/>
          </p:cNvSpPr>
          <p:nvPr>
            <p:ph type="ftr" sz="quarter" idx="11"/>
          </p:nvPr>
        </p:nvSpPr>
        <p:spPr/>
        <p:txBody>
          <a:bodyPr/>
          <a:lstStyle/>
          <a:p>
            <a:pPr defTabSz="641909"/>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641909"/>
            <a:fld id="{50A35569-E4B4-BF41-9D80-7D43F31F321B}" type="slidenum">
              <a:rPr lang="en-US" smtClean="0">
                <a:solidFill>
                  <a:srgbClr val="000000">
                    <a:tint val="75000"/>
                  </a:srgbClr>
                </a:solidFill>
              </a:rPr>
              <a:pPr defTabSz="641909"/>
              <a:t>‹#›</a:t>
            </a:fld>
            <a:endParaRPr lang="en-US" dirty="0">
              <a:solidFill>
                <a:srgbClr val="000000">
                  <a:tint val="75000"/>
                </a:srgbClr>
              </a:solidFill>
            </a:endParaRPr>
          </a:p>
        </p:txBody>
      </p:sp>
      <p:sp>
        <p:nvSpPr>
          <p:cNvPr id="8" name="Content Placeholder 7"/>
          <p:cNvSpPr>
            <a:spLocks noGrp="1"/>
          </p:cNvSpPr>
          <p:nvPr>
            <p:ph sz="quarter" idx="13"/>
          </p:nvPr>
        </p:nvSpPr>
        <p:spPr>
          <a:xfrm>
            <a:off x="623888" y="2962658"/>
            <a:ext cx="7886700" cy="1743456"/>
          </a:xfrm>
        </p:spPr>
        <p:txBody>
          <a:bodyPr/>
          <a:lstStyle>
            <a:lvl1pPr>
              <a:defRPr b="1" i="0">
                <a:latin typeface="Open Sans Semibold" charset="0"/>
                <a:ea typeface="Open Sans Semibold" charset="0"/>
                <a:cs typeface="Open Sans Semibold" charset="0"/>
              </a:defRPr>
            </a:lvl1pPr>
            <a:lvl2pPr>
              <a:defRPr b="1" i="0">
                <a:latin typeface="Open Sans Semibold" charset="0"/>
                <a:ea typeface="Open Sans Semibold" charset="0"/>
                <a:cs typeface="Open Sans Semibold" charset="0"/>
              </a:defRPr>
            </a:lvl2pPr>
            <a:lvl3pPr>
              <a:defRPr b="1" i="0">
                <a:latin typeface="Open Sans Semibold" charset="0"/>
                <a:ea typeface="Open Sans Semibold" charset="0"/>
                <a:cs typeface="Open Sans Semibold" charset="0"/>
              </a:defRPr>
            </a:lvl3pPr>
            <a:lvl4pPr>
              <a:defRPr b="1" i="0">
                <a:latin typeface="Open Sans Semibold" charset="0"/>
                <a:ea typeface="Open Sans Semibold" charset="0"/>
                <a:cs typeface="Open Sans Semibold" charset="0"/>
              </a:defRPr>
            </a:lvl4pPr>
            <a:lvl5pPr>
              <a:defRPr b="1" i="0">
                <a:latin typeface="Open Sans Semibold" charset="0"/>
                <a:ea typeface="Open Sans Semibold" charset="0"/>
                <a:cs typeface="Open Sans Semibold"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hasCustomPrompt="1"/>
          </p:nvPr>
        </p:nvSpPr>
        <p:spPr>
          <a:xfrm>
            <a:off x="721425" y="1025038"/>
            <a:ext cx="2643187" cy="815975"/>
          </a:xfrm>
        </p:spPr>
        <p:txBody>
          <a:bodyPr/>
          <a:lstStyle>
            <a:lvl1pPr marL="0" indent="0">
              <a:buNone/>
              <a:defRPr baseline="0"/>
            </a:lvl1pPr>
          </a:lstStyle>
          <a:p>
            <a:r>
              <a:rPr lang="en-US" dirty="0"/>
              <a:t>Click to add logo</a:t>
            </a:r>
          </a:p>
        </p:txBody>
      </p:sp>
    </p:spTree>
    <p:extLst>
      <p:ext uri="{BB962C8B-B14F-4D97-AF65-F5344CB8AC3E}">
        <p14:creationId xmlns:p14="http://schemas.microsoft.com/office/powerpoint/2010/main" val="41282859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9842" y="1400970"/>
            <a:ext cx="3868340" cy="375708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620" b="1" i="0">
                <a:latin typeface="Raleway SemiBold" charset="0"/>
                <a:ea typeface="Raleway SemiBold" charset="0"/>
                <a:cs typeface="Raleway SemiBold" charset="0"/>
              </a:defRPr>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dirty="0"/>
              <a:t>Click to edit Master text styles</a:t>
            </a:r>
          </a:p>
        </p:txBody>
      </p:sp>
      <p:sp>
        <p:nvSpPr>
          <p:cNvPr id="6" name="Content Placeholder 5"/>
          <p:cNvSpPr>
            <a:spLocks noGrp="1"/>
          </p:cNvSpPr>
          <p:nvPr>
            <p:ph sz="quarter" idx="4"/>
          </p:nvPr>
        </p:nvSpPr>
        <p:spPr>
          <a:xfrm>
            <a:off x="4629151" y="2087563"/>
            <a:ext cx="3887391" cy="3070490"/>
          </a:xfrm>
        </p:spPr>
        <p:txBody>
          <a:bodyPr>
            <a:normAutofit/>
          </a:bodyPr>
          <a:lstStyle>
            <a:lvl1pPr>
              <a:defRPr sz="1620"/>
            </a:lvl1pPr>
            <a:lvl2pPr>
              <a:defRPr sz="1440"/>
            </a:lvl2pPr>
            <a:lvl3pPr>
              <a:defRPr sz="1080"/>
            </a:lvl3pPr>
            <a:lvl4pPr>
              <a:defRPr sz="990"/>
            </a:lvl4pPr>
            <a:lvl5pPr>
              <a:defRPr sz="99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pPr defTabSz="641909"/>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defTabSz="641909"/>
            <a:fld id="{50A35569-E4B4-BF41-9D80-7D43F31F321B}" type="slidenum">
              <a:rPr lang="en-US" smtClean="0">
                <a:solidFill>
                  <a:srgbClr val="000000">
                    <a:tint val="75000"/>
                  </a:srgbClr>
                </a:solidFill>
              </a:rPr>
              <a:pPr defTabSz="641909"/>
              <a:t>‹#›</a:t>
            </a:fld>
            <a:endParaRPr lang="en-US" dirty="0">
              <a:solidFill>
                <a:srgbClr val="000000">
                  <a:tint val="75000"/>
                </a:srgbClr>
              </a:solidFill>
            </a:endParaRPr>
          </a:p>
        </p:txBody>
      </p:sp>
      <p:sp>
        <p:nvSpPr>
          <p:cNvPr id="10" name="Title 9"/>
          <p:cNvSpPr>
            <a:spLocks noGrp="1"/>
          </p:cNvSpPr>
          <p:nvPr>
            <p:ph type="title"/>
          </p:nvPr>
        </p:nvSpPr>
        <p:spPr>
          <a:xfrm>
            <a:off x="628650" y="304271"/>
            <a:ext cx="7886700" cy="1104636"/>
          </a:xfrm>
        </p:spPr>
        <p:txBody>
          <a:bodyPr>
            <a:normAutofit/>
          </a:bodyPr>
          <a:lstStyle>
            <a:lvl1pPr algn="ctr">
              <a:defRPr sz="990"/>
            </a:lvl1pPr>
          </a:lstStyle>
          <a:p>
            <a:endParaRPr lang="en-US" dirty="0"/>
          </a:p>
        </p:txBody>
      </p:sp>
    </p:spTree>
    <p:extLst>
      <p:ext uri="{BB962C8B-B14F-4D97-AF65-F5344CB8AC3E}">
        <p14:creationId xmlns:p14="http://schemas.microsoft.com/office/powerpoint/2010/main" val="13526350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Section Break: Blu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1" y="919650"/>
            <a:ext cx="661240" cy="377851"/>
          </a:xfrm>
          <a:prstGeom prst="rect">
            <a:avLst/>
          </a:prstGeom>
        </p:spPr>
      </p:pic>
      <p:sp>
        <p:nvSpPr>
          <p:cNvPr id="11" name="Title 10"/>
          <p:cNvSpPr>
            <a:spLocks noGrp="1"/>
          </p:cNvSpPr>
          <p:nvPr>
            <p:ph type="title"/>
          </p:nvPr>
        </p:nvSpPr>
        <p:spPr>
          <a:xfrm>
            <a:off x="1051941" y="1424677"/>
            <a:ext cx="7040118" cy="2865649"/>
          </a:xfrm>
        </p:spPr>
        <p:txBody>
          <a:bodyPr anchor="ctr">
            <a:normAutofit/>
          </a:bodyPr>
          <a:lstStyle>
            <a:lvl1pPr algn="ctr">
              <a:lnSpc>
                <a:spcPct val="125000"/>
              </a:lnSpc>
              <a:defRPr sz="2160">
                <a:solidFill>
                  <a:schemeClr val="bg1"/>
                </a:solidFill>
              </a:defRPr>
            </a:lvl1pPr>
          </a:lstStyle>
          <a:p>
            <a:r>
              <a:rPr lang="en-US"/>
              <a:t>Click to edit Master title style</a:t>
            </a:r>
          </a:p>
        </p:txBody>
      </p:sp>
    </p:spTree>
    <p:extLst>
      <p:ext uri="{BB962C8B-B14F-4D97-AF65-F5344CB8AC3E}">
        <p14:creationId xmlns:p14="http://schemas.microsoft.com/office/powerpoint/2010/main" val="35359069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Section Break: Orang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381" y="919650"/>
            <a:ext cx="661240" cy="377851"/>
          </a:xfrm>
          <a:prstGeom prst="rect">
            <a:avLst/>
          </a:prstGeom>
        </p:spPr>
      </p:pic>
      <p:sp>
        <p:nvSpPr>
          <p:cNvPr id="11" name="Title 10"/>
          <p:cNvSpPr>
            <a:spLocks noGrp="1"/>
          </p:cNvSpPr>
          <p:nvPr>
            <p:ph type="title"/>
          </p:nvPr>
        </p:nvSpPr>
        <p:spPr>
          <a:xfrm>
            <a:off x="1051941" y="1424677"/>
            <a:ext cx="7040118" cy="2865649"/>
          </a:xfrm>
        </p:spPr>
        <p:txBody>
          <a:bodyPr anchor="ctr">
            <a:normAutofit/>
          </a:bodyPr>
          <a:lstStyle>
            <a:lvl1pPr algn="ctr">
              <a:lnSpc>
                <a:spcPct val="125000"/>
              </a:lnSpc>
              <a:defRPr sz="2160">
                <a:solidFill>
                  <a:schemeClr val="bg1"/>
                </a:solidFill>
              </a:defRPr>
            </a:lvl1pPr>
          </a:lstStyle>
          <a:p>
            <a:r>
              <a:rPr lang="en-US"/>
              <a:t>Click to edit Master title style</a:t>
            </a:r>
          </a:p>
        </p:txBody>
      </p:sp>
    </p:spTree>
    <p:extLst>
      <p:ext uri="{BB962C8B-B14F-4D97-AF65-F5344CB8AC3E}">
        <p14:creationId xmlns:p14="http://schemas.microsoft.com/office/powerpoint/2010/main" val="2376798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wo Content - Blue">
    <p:spTree>
      <p:nvGrpSpPr>
        <p:cNvPr id="1" name=""/>
        <p:cNvGrpSpPr/>
        <p:nvPr/>
      </p:nvGrpSpPr>
      <p:grpSpPr>
        <a:xfrm>
          <a:off x="0" y="0"/>
          <a:ext cx="0" cy="0"/>
          <a:chOff x="0" y="0"/>
          <a:chExt cx="0" cy="0"/>
        </a:xfrm>
      </p:grpSpPr>
      <p:sp>
        <p:nvSpPr>
          <p:cNvPr id="16" name="Shape 16"/>
          <p:cNvSpPr/>
          <p:nvPr/>
        </p:nvSpPr>
        <p:spPr>
          <a:xfrm>
            <a:off x="125734" y="5354799"/>
            <a:ext cx="8914538" cy="1"/>
          </a:xfrm>
          <a:prstGeom prst="line">
            <a:avLst/>
          </a:prstGeom>
          <a:ln w="12700">
            <a:solidFill>
              <a:srgbClr val="000000">
                <a:alpha val="10000"/>
              </a:srgbClr>
            </a:solidFill>
          </a:ln>
        </p:spPr>
        <p:txBody>
          <a:bodyPr lIns="0" tIns="0" rIns="0" bIns="0"/>
          <a:lstStyle/>
          <a:p>
            <a:pPr marL="0" marR="0" lvl="0" indent="0" algn="l" defTabSz="310391" rtl="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sz="900" b="0" i="0" u="none" strike="noStrike" kern="1200" cap="none" spc="0" normalizeH="0" baseline="0" noProof="0" dirty="0">
              <a:ln>
                <a:noFill/>
              </a:ln>
              <a:solidFill>
                <a:srgbClr val="000000"/>
              </a:solidFill>
              <a:effectLst/>
              <a:uLnTx/>
              <a:uFillTx/>
              <a:latin typeface="Calibri Light" panose="020F0302020204030204"/>
              <a:ea typeface="+mn-ea"/>
              <a:cs typeface="+mn-cs"/>
              <a:sym typeface="Helvetica"/>
            </a:endParaRPr>
          </a:p>
        </p:txBody>
      </p:sp>
      <p:sp>
        <p:nvSpPr>
          <p:cNvPr id="17" name="Shape 17"/>
          <p:cNvSpPr/>
          <p:nvPr/>
        </p:nvSpPr>
        <p:spPr>
          <a:xfrm>
            <a:off x="125731" y="5444178"/>
            <a:ext cx="3687936" cy="148409"/>
          </a:xfrm>
          <a:prstGeom prst="rect">
            <a:avLst/>
          </a:prstGeom>
          <a:ln w="12700">
            <a:miter lim="400000"/>
          </a:ln>
          <a:extLst>
            <a:ext uri="{C572A759-6A51-4108-AA02-DFA0A04FC94B}">
              <ma14:wrappingTextBoxFlag xmlns="" xmlns:ma14="http://schemas.microsoft.com/office/mac/drawingml/2011/main" val="1"/>
            </a:ext>
          </a:extLst>
        </p:spPr>
        <p:txBody>
          <a:bodyPr lIns="31037" tIns="31037" rIns="31037" bIns="31037">
            <a:spAutoFit/>
          </a:bodyPr>
          <a:lstStyle>
            <a:lvl1pPr algn="l">
              <a:lnSpc>
                <a:spcPct val="93000"/>
              </a:lnSpc>
              <a:defRPr sz="900">
                <a:solidFill>
                  <a:srgbClr val="A7A7A7"/>
                </a:solidFill>
                <a:latin typeface="+mj-lt"/>
                <a:ea typeface="+mj-ea"/>
                <a:cs typeface="+mj-cs"/>
                <a:sym typeface="Helvetica"/>
              </a:defRPr>
            </a:lvl1pPr>
          </a:lstStyle>
          <a:p>
            <a:pPr marL="0" marR="0" lvl="0" indent="0" algn="l" defTabSz="641909" rtl="0" eaLnBrk="1" fontAlgn="auto" latinLnBrk="0" hangingPunct="1">
              <a:lnSpc>
                <a:spcPct val="93000"/>
              </a:lnSpc>
              <a:spcBef>
                <a:spcPts val="0"/>
              </a:spcBef>
              <a:spcAft>
                <a:spcPts val="0"/>
              </a:spcAft>
              <a:buClrTx/>
              <a:buSzTx/>
              <a:buFontTx/>
              <a:buNone/>
              <a:tabLst/>
              <a:defRPr sz="1800">
                <a:solidFill>
                  <a:srgbClr val="000000"/>
                </a:solidFill>
              </a:defRPr>
            </a:pPr>
            <a:r>
              <a:rPr kumimoji="0" sz="599" b="0" i="0" u="none" strike="noStrike" kern="1200" cap="none" spc="0" normalizeH="0" baseline="0" noProof="0" dirty="0">
                <a:ln>
                  <a:noFill/>
                </a:ln>
                <a:solidFill>
                  <a:srgbClr val="A7A7A7"/>
                </a:solidFill>
                <a:effectLst/>
                <a:uLnTx/>
                <a:uFillTx/>
                <a:latin typeface="Calibri Light" panose="020F0302020204030204"/>
                <a:ea typeface="+mj-ea"/>
                <a:cs typeface="+mj-cs"/>
                <a:sym typeface="Helvetica"/>
              </a:rPr>
              <a:t>Cloudamize, Inc. Confidential &amp; Proprietary Information </a:t>
            </a:r>
          </a:p>
        </p:txBody>
      </p:sp>
      <p:sp>
        <p:nvSpPr>
          <p:cNvPr id="18" name="Shape 18"/>
          <p:cNvSpPr/>
          <p:nvPr/>
        </p:nvSpPr>
        <p:spPr>
          <a:xfrm rot="10800000">
            <a:off x="125735" y="3"/>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marL="0" marR="0" lvl="0" indent="0" algn="l" defTabSz="641909" rtl="0" eaLnBrk="1" fontAlgn="auto" latinLnBrk="0" hangingPunct="1">
              <a:lnSpc>
                <a:spcPct val="100000"/>
              </a:lnSpc>
              <a:spcBef>
                <a:spcPts val="0"/>
              </a:spcBef>
              <a:spcAft>
                <a:spcPts val="0"/>
              </a:spcAft>
              <a:buClrTx/>
              <a:buSzTx/>
              <a:buFontTx/>
              <a:buNone/>
              <a:tabLst/>
              <a:defRPr sz="4600">
                <a:solidFill>
                  <a:srgbClr val="FFFFFF"/>
                </a:solidFill>
                <a:latin typeface="Calibri"/>
                <a:ea typeface="Calibri"/>
                <a:cs typeface="Calibri"/>
                <a:sym typeface="Calibri"/>
              </a:defRPr>
            </a:pPr>
            <a:endParaRPr kumimoji="0" sz="3448" b="0" i="0" u="none" strike="noStrike" kern="1200" cap="none" spc="0" normalizeH="0" baseline="0" noProof="0" dirty="0">
              <a:ln>
                <a:noFill/>
              </a:ln>
              <a:solidFill>
                <a:srgbClr val="FFFFFF"/>
              </a:solidFill>
              <a:effectLst/>
              <a:uLnTx/>
              <a:uFillTx/>
              <a:latin typeface="Calibri"/>
              <a:cs typeface="Calibri"/>
              <a:sym typeface="Calibri"/>
            </a:endParaRPr>
          </a:p>
        </p:txBody>
      </p:sp>
      <p:pic>
        <p:nvPicPr>
          <p:cNvPr id="19" name="image1.png"/>
          <p:cNvPicPr/>
          <p:nvPr/>
        </p:nvPicPr>
        <p:blipFill>
          <a:blip r:embed="rId2">
            <a:extLst/>
          </a:blip>
          <a:stretch>
            <a:fillRect/>
          </a:stretch>
        </p:blipFill>
        <p:spPr>
          <a:xfrm>
            <a:off x="272808" y="562740"/>
            <a:ext cx="811859" cy="351529"/>
          </a:xfrm>
          <a:prstGeom prst="rect">
            <a:avLst/>
          </a:prstGeom>
          <a:ln w="12700">
            <a:miter lim="400000"/>
          </a:ln>
        </p:spPr>
      </p:pic>
      <p:sp>
        <p:nvSpPr>
          <p:cNvPr id="3" name="Title 2"/>
          <p:cNvSpPr>
            <a:spLocks noGrp="1"/>
          </p:cNvSpPr>
          <p:nvPr>
            <p:ph type="title"/>
          </p:nvPr>
        </p:nvSpPr>
        <p:spPr/>
        <p:txBody>
          <a:bodyPr vert="horz"/>
          <a:lstStyle/>
          <a:p>
            <a:r>
              <a:rPr lang="en-US"/>
              <a:t>Click to edit Master title style</a:t>
            </a:r>
          </a:p>
        </p:txBody>
      </p:sp>
    </p:spTree>
    <p:extLst>
      <p:ext uri="{BB962C8B-B14F-4D97-AF65-F5344CB8AC3E}">
        <p14:creationId xmlns:p14="http://schemas.microsoft.com/office/powerpoint/2010/main" val="428862320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ection Break: Blue">
    <p:bg>
      <p:bgPr>
        <a:solidFill>
          <a:schemeClr val="accent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051941" y="1424678"/>
            <a:ext cx="7040118" cy="2865649"/>
          </a:xfrm>
        </p:spPr>
        <p:txBody>
          <a:bodyPr anchor="ctr">
            <a:normAutofit/>
          </a:bodyPr>
          <a:lstStyle>
            <a:lvl1pPr algn="ctr">
              <a:lnSpc>
                <a:spcPct val="125000"/>
              </a:lnSpc>
              <a:defRPr sz="2400">
                <a:solidFill>
                  <a:schemeClr val="bg1"/>
                </a:solidFill>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1048" y="973477"/>
            <a:ext cx="741904" cy="365121"/>
          </a:xfrm>
          <a:prstGeom prst="rect">
            <a:avLst/>
          </a:prstGeom>
        </p:spPr>
      </p:pic>
    </p:spTree>
    <p:extLst>
      <p:ext uri="{BB962C8B-B14F-4D97-AF65-F5344CB8AC3E}">
        <p14:creationId xmlns:p14="http://schemas.microsoft.com/office/powerpoint/2010/main" val="57766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Break: Orange">
    <p:bg>
      <p:bgPr>
        <a:solidFill>
          <a:schemeClr val="accent2"/>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051941" y="1424678"/>
            <a:ext cx="7040118" cy="2865649"/>
          </a:xfrm>
        </p:spPr>
        <p:txBody>
          <a:bodyPr anchor="ctr">
            <a:normAutofit/>
          </a:bodyPr>
          <a:lstStyle>
            <a:lvl1pPr algn="ctr">
              <a:lnSpc>
                <a:spcPct val="125000"/>
              </a:lnSpc>
              <a:defRPr sz="2400">
                <a:solidFill>
                  <a:schemeClr val="bg1"/>
                </a:solidFill>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1048" y="973477"/>
            <a:ext cx="741904" cy="365121"/>
          </a:xfrm>
          <a:prstGeom prst="rect">
            <a:avLst/>
          </a:prstGeom>
        </p:spPr>
      </p:pic>
    </p:spTree>
    <p:extLst>
      <p:ext uri="{BB962C8B-B14F-4D97-AF65-F5344CB8AC3E}">
        <p14:creationId xmlns:p14="http://schemas.microsoft.com/office/powerpoint/2010/main" val="203977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emf"/><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image" Target="../media/image5.emf"/><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Rectangle 8"/>
          <p:cNvSpPr/>
          <p:nvPr/>
        </p:nvSpPr>
        <p:spPr>
          <a:xfrm>
            <a:off x="97536" y="97536"/>
            <a:ext cx="8948928" cy="5519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 name="Title Placeholder 1"/>
          <p:cNvSpPr>
            <a:spLocks noGrp="1"/>
          </p:cNvSpPr>
          <p:nvPr>
            <p:ph type="title"/>
          </p:nvPr>
        </p:nvSpPr>
        <p:spPr>
          <a:xfrm>
            <a:off x="628650" y="304271"/>
            <a:ext cx="7040118"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5248192"/>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48192"/>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6166B4F-1E11-5347-A7C3-20918AED855E}" type="slidenum">
              <a:rPr lang="en-US" smtClean="0"/>
              <a:t>‹#›</a:t>
            </a:fld>
            <a:endParaRPr lang="en-US"/>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650" y="5276852"/>
            <a:ext cx="1246356" cy="222564"/>
          </a:xfrm>
          <a:prstGeom prst="rect">
            <a:avLst/>
          </a:prstGeom>
        </p:spPr>
      </p:pic>
      <p:pic>
        <p:nvPicPr>
          <p:cNvPr id="4" name="Picture 3"/>
          <p:cNvPicPr>
            <a:picLocks noChangeAspect="1"/>
          </p:cNvPicPr>
          <p:nvPr userDrawn="1"/>
        </p:nvPicPr>
        <p:blipFill>
          <a:blip r:embed="rId16"/>
          <a:stretch>
            <a:fillRect/>
          </a:stretch>
        </p:blipFill>
        <p:spPr>
          <a:xfrm>
            <a:off x="7835379" y="645629"/>
            <a:ext cx="698701" cy="363392"/>
          </a:xfrm>
          <a:prstGeom prst="rect">
            <a:avLst/>
          </a:prstGeom>
        </p:spPr>
      </p:pic>
    </p:spTree>
    <p:extLst>
      <p:ext uri="{BB962C8B-B14F-4D97-AF65-F5344CB8AC3E}">
        <p14:creationId xmlns:p14="http://schemas.microsoft.com/office/powerpoint/2010/main" val="1757308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4" r:id="rId10"/>
    <p:sldLayoutId id="2147483670" r:id="rId11"/>
    <p:sldLayoutId id="2147483671" r:id="rId12"/>
    <p:sldLayoutId id="2147483672" r:id="rId13"/>
  </p:sldLayoutIdLst>
  <p:txStyles>
    <p:titleStyle>
      <a:lvl1pPr algn="l" defTabSz="685800" rtl="0" eaLnBrk="1" latinLnBrk="0" hangingPunct="1">
        <a:lnSpc>
          <a:spcPct val="90000"/>
        </a:lnSpc>
        <a:spcBef>
          <a:spcPct val="0"/>
        </a:spcBef>
        <a:buNone/>
        <a:defRPr sz="2800" kern="1200">
          <a:solidFill>
            <a:srgbClr val="5E5E5E"/>
          </a:solidFill>
          <a:latin typeface="Raleway" charset="0"/>
          <a:ea typeface="Raleway" charset="0"/>
          <a:cs typeface="Raleway" charset="0"/>
        </a:defRPr>
      </a:lvl1pPr>
    </p:titleStyle>
    <p:bodyStyle>
      <a:lvl1pPr marL="171450" indent="-171450" algn="l" defTabSz="685800" rtl="0" eaLnBrk="1" latinLnBrk="0" hangingPunct="1">
        <a:lnSpc>
          <a:spcPct val="125000"/>
        </a:lnSpc>
        <a:spcBef>
          <a:spcPts val="750"/>
        </a:spcBef>
        <a:buFont typeface="Arial" panose="020B0604020202020204" pitchFamily="34" charset="0"/>
        <a:buChar char="•"/>
        <a:defRPr sz="2000" b="0" i="0" kern="1200">
          <a:solidFill>
            <a:srgbClr val="5E5E5E"/>
          </a:solidFill>
          <a:latin typeface="Open Sans Light" charset="0"/>
          <a:ea typeface="Open Sans Light" charset="0"/>
          <a:cs typeface="Open Sans Light" charset="0"/>
        </a:defRPr>
      </a:lvl1pPr>
      <a:lvl2pPr marL="514350" indent="-171450" algn="l" defTabSz="685800" rtl="0" eaLnBrk="1" latinLnBrk="0" hangingPunct="1">
        <a:lnSpc>
          <a:spcPct val="125000"/>
        </a:lnSpc>
        <a:spcBef>
          <a:spcPts val="375"/>
        </a:spcBef>
        <a:buFont typeface="Arial" panose="020B0604020202020204" pitchFamily="34" charset="0"/>
        <a:buChar char="•"/>
        <a:defRPr sz="1800" b="0" i="0" kern="1200">
          <a:solidFill>
            <a:srgbClr val="5E5E5E"/>
          </a:solidFill>
          <a:latin typeface="Open Sans Light" charset="0"/>
          <a:ea typeface="Open Sans Light" charset="0"/>
          <a:cs typeface="Open Sans Light" charset="0"/>
        </a:defRPr>
      </a:lvl2pPr>
      <a:lvl3pPr marL="857250" indent="-171450" algn="l" defTabSz="685800" rtl="0" eaLnBrk="1" latinLnBrk="0" hangingPunct="1">
        <a:lnSpc>
          <a:spcPct val="125000"/>
        </a:lnSpc>
        <a:spcBef>
          <a:spcPts val="375"/>
        </a:spcBef>
        <a:buFont typeface="Arial" panose="020B0604020202020204" pitchFamily="34" charset="0"/>
        <a:buChar char="•"/>
        <a:defRPr sz="1400" b="0" i="0" kern="1200">
          <a:solidFill>
            <a:srgbClr val="5E5E5E"/>
          </a:solidFill>
          <a:latin typeface="Open Sans Light" charset="0"/>
          <a:ea typeface="Open Sans Light" charset="0"/>
          <a:cs typeface="Open Sans Light" charset="0"/>
        </a:defRPr>
      </a:lvl3pPr>
      <a:lvl4pPr marL="1200150" indent="-171450" algn="l" defTabSz="685800" rtl="0" eaLnBrk="1" latinLnBrk="0" hangingPunct="1">
        <a:lnSpc>
          <a:spcPct val="125000"/>
        </a:lnSpc>
        <a:spcBef>
          <a:spcPts val="375"/>
        </a:spcBef>
        <a:buFont typeface="Arial" panose="020B0604020202020204" pitchFamily="34" charset="0"/>
        <a:buChar char="•"/>
        <a:defRPr sz="1200" b="0" i="0" kern="1200">
          <a:solidFill>
            <a:srgbClr val="5E5E5E"/>
          </a:solidFill>
          <a:latin typeface="Open Sans Light" charset="0"/>
          <a:ea typeface="Open Sans Light" charset="0"/>
          <a:cs typeface="Open Sans Light" charset="0"/>
        </a:defRPr>
      </a:lvl4pPr>
      <a:lvl5pPr marL="1543050" indent="-171450" algn="l" defTabSz="685800" rtl="0" eaLnBrk="1" latinLnBrk="0" hangingPunct="1">
        <a:lnSpc>
          <a:spcPct val="125000"/>
        </a:lnSpc>
        <a:spcBef>
          <a:spcPts val="375"/>
        </a:spcBef>
        <a:buFont typeface="Arial" panose="020B0604020202020204" pitchFamily="34" charset="0"/>
        <a:buChar char="•"/>
        <a:defRPr sz="1200" b="0" i="0" kern="1200">
          <a:solidFill>
            <a:srgbClr val="5E5E5E"/>
          </a:solidFill>
          <a:latin typeface="Open Sans Light" charset="0"/>
          <a:ea typeface="Open Sans Light" charset="0"/>
          <a:cs typeface="Open Sans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3CEF04C-5892-44C3-B731-DA22C491BCD3}" type="datetimeFigureOut">
              <a:rPr lang="en-US" smtClean="0"/>
              <a:t>9/29/2017</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F32AA5A-DF64-4B7B-AE84-551C915547EA}" type="slidenum">
              <a:rPr lang="en-US" smtClean="0"/>
              <a:t>‹#›</a:t>
            </a:fld>
            <a:endParaRPr lang="en-US"/>
          </a:p>
        </p:txBody>
      </p:sp>
    </p:spTree>
    <p:extLst>
      <p:ext uri="{BB962C8B-B14F-4D97-AF65-F5344CB8AC3E}">
        <p14:creationId xmlns:p14="http://schemas.microsoft.com/office/powerpoint/2010/main" val="26178861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97536" y="97536"/>
            <a:ext cx="8948928" cy="5519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 name="Title Placeholder 1"/>
          <p:cNvSpPr>
            <a:spLocks noGrp="1"/>
          </p:cNvSpPr>
          <p:nvPr>
            <p:ph type="title"/>
          </p:nvPr>
        </p:nvSpPr>
        <p:spPr>
          <a:xfrm>
            <a:off x="628650" y="304271"/>
            <a:ext cx="7040118"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5248191"/>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48191"/>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0A35569-E4B4-BF41-9D80-7D43F31F321B}" type="slidenum">
              <a:rPr lang="en-US" smtClean="0"/>
              <a:t>‹#›</a:t>
            </a:fld>
            <a:endParaRPr lang="en-US"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54110" y="667663"/>
            <a:ext cx="661240" cy="377851"/>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8650" y="5276852"/>
            <a:ext cx="1246356" cy="222564"/>
          </a:xfrm>
          <a:prstGeom prst="rect">
            <a:avLst/>
          </a:prstGeom>
        </p:spPr>
      </p:pic>
    </p:spTree>
    <p:extLst>
      <p:ext uri="{BB962C8B-B14F-4D97-AF65-F5344CB8AC3E}">
        <p14:creationId xmlns:p14="http://schemas.microsoft.com/office/powerpoint/2010/main" val="194641440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685800" rtl="0" eaLnBrk="1" latinLnBrk="0" hangingPunct="1">
        <a:lnSpc>
          <a:spcPct val="90000"/>
        </a:lnSpc>
        <a:spcBef>
          <a:spcPct val="0"/>
        </a:spcBef>
        <a:buNone/>
        <a:defRPr sz="2800" kern="1200">
          <a:solidFill>
            <a:schemeClr val="tx1"/>
          </a:solidFill>
          <a:latin typeface="Raleway" charset="0"/>
          <a:ea typeface="Raleway" charset="0"/>
          <a:cs typeface="Raleway" charset="0"/>
        </a:defRPr>
      </a:lvl1pPr>
    </p:titleStyle>
    <p:bodyStyle>
      <a:lvl1pPr marL="171450" indent="-171450" algn="l" defTabSz="685800" rtl="0" eaLnBrk="1" latinLnBrk="0" hangingPunct="1">
        <a:lnSpc>
          <a:spcPct val="125000"/>
        </a:lnSpc>
        <a:spcBef>
          <a:spcPts val="750"/>
        </a:spcBef>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1pPr>
      <a:lvl2pPr marL="514350" indent="-171450" algn="l" defTabSz="685800" rtl="0" eaLnBrk="1" latinLnBrk="0" hangingPunct="1">
        <a:lnSpc>
          <a:spcPct val="125000"/>
        </a:lnSpc>
        <a:spcBef>
          <a:spcPts val="375"/>
        </a:spcBef>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2pPr>
      <a:lvl3pPr marL="857250" indent="-171450" algn="l" defTabSz="685800" rtl="0" eaLnBrk="1" latinLnBrk="0" hangingPunct="1">
        <a:lnSpc>
          <a:spcPct val="125000"/>
        </a:lnSpc>
        <a:spcBef>
          <a:spcPts val="375"/>
        </a:spcBef>
        <a:buFont typeface="Arial" panose="020B0604020202020204" pitchFamily="34" charset="0"/>
        <a:buChar char="•"/>
        <a:defRPr sz="1400" b="0" i="0" kern="1200">
          <a:solidFill>
            <a:schemeClr val="tx1"/>
          </a:solidFill>
          <a:latin typeface="Open Sans Light" charset="0"/>
          <a:ea typeface="Open Sans Light" charset="0"/>
          <a:cs typeface="Open Sans Light" charset="0"/>
        </a:defRPr>
      </a:lvl3pPr>
      <a:lvl4pPr marL="1200150" indent="-171450" algn="l" defTabSz="685800" rtl="0" eaLnBrk="1" latinLnBrk="0" hangingPunct="1">
        <a:lnSpc>
          <a:spcPct val="125000"/>
        </a:lnSpc>
        <a:spcBef>
          <a:spcPts val="375"/>
        </a:spcBef>
        <a:buFont typeface="Arial" panose="020B0604020202020204" pitchFamily="34" charset="0"/>
        <a:buChar char="•"/>
        <a:defRPr sz="1200" b="0" i="0" kern="1200">
          <a:solidFill>
            <a:schemeClr val="tx1"/>
          </a:solidFill>
          <a:latin typeface="Open Sans Light" charset="0"/>
          <a:ea typeface="Open Sans Light" charset="0"/>
          <a:cs typeface="Open Sans Light" charset="0"/>
        </a:defRPr>
      </a:lvl4pPr>
      <a:lvl5pPr marL="1543050" indent="-171450" algn="l" defTabSz="685800" rtl="0" eaLnBrk="1" latinLnBrk="0" hangingPunct="1">
        <a:lnSpc>
          <a:spcPct val="125000"/>
        </a:lnSpc>
        <a:spcBef>
          <a:spcPts val="375"/>
        </a:spcBef>
        <a:buFont typeface="Arial" panose="020B0604020202020204" pitchFamily="34" charset="0"/>
        <a:buChar char="•"/>
        <a:defRPr sz="1200" b="0" i="0" kern="1200">
          <a:solidFill>
            <a:schemeClr val="tx1"/>
          </a:solidFill>
          <a:latin typeface="Open Sans Light" charset="0"/>
          <a:ea typeface="Open Sans Light" charset="0"/>
          <a:cs typeface="Open Sans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a:spLocks noGrp="1"/>
          </p:cNvSpPr>
          <p:nvPr>
            <p:ph type="title"/>
          </p:nvPr>
        </p:nvSpPr>
        <p:spPr>
          <a:xfrm>
            <a:off x="1231739" y="0"/>
            <a:ext cx="7455062" cy="124511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b="0">
                <a:solidFill>
                  <a:srgbClr val="000000"/>
                </a:solidFill>
              </a:defRPr>
            </a:pPr>
            <a:r>
              <a:rPr sz="3479" b="1">
                <a:solidFill>
                  <a:srgbClr val="535353"/>
                </a:solidFill>
              </a:rPr>
              <a:t>Title Text</a:t>
            </a:r>
          </a:p>
        </p:txBody>
      </p:sp>
      <p:sp>
        <p:nvSpPr>
          <p:cNvPr id="3" name="Shape 3"/>
          <p:cNvSpPr>
            <a:spLocks noGrp="1"/>
          </p:cNvSpPr>
          <p:nvPr>
            <p:ph type="body" idx="1"/>
          </p:nvPr>
        </p:nvSpPr>
        <p:spPr>
          <a:xfrm>
            <a:off x="457200" y="1343106"/>
            <a:ext cx="8229601" cy="352258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2pPr marL="870739" indent="-367179"/>
            <a:lvl3pPr marL="1346054" indent="-338934"/>
            <a:lvl4pPr marL="1911239" indent="-400559"/>
            <a:lvl5pPr marL="2414799" indent="-400559"/>
          </a:lstStyle>
          <a:p>
            <a:pPr lvl="0">
              <a:defRPr sz="1800">
                <a:solidFill>
                  <a:srgbClr val="000000"/>
                </a:solidFill>
              </a:defRPr>
            </a:pPr>
            <a:r>
              <a:rPr sz="2269">
                <a:solidFill>
                  <a:srgbClr val="535353"/>
                </a:solidFill>
              </a:rPr>
              <a:t>Body Level One</a:t>
            </a:r>
          </a:p>
          <a:p>
            <a:pPr lvl="1">
              <a:defRPr sz="1800">
                <a:solidFill>
                  <a:srgbClr val="000000"/>
                </a:solidFill>
              </a:defRPr>
            </a:pPr>
            <a:r>
              <a:rPr sz="2269">
                <a:solidFill>
                  <a:srgbClr val="535353"/>
                </a:solidFill>
              </a:rPr>
              <a:t>Body Level Two</a:t>
            </a:r>
          </a:p>
          <a:p>
            <a:pPr lvl="2">
              <a:defRPr sz="1800">
                <a:solidFill>
                  <a:srgbClr val="000000"/>
                </a:solidFill>
              </a:defRPr>
            </a:pPr>
            <a:r>
              <a:rPr sz="2269">
                <a:solidFill>
                  <a:srgbClr val="535353"/>
                </a:solidFill>
              </a:rPr>
              <a:t>Body Level Three</a:t>
            </a:r>
          </a:p>
          <a:p>
            <a:pPr lvl="3">
              <a:defRPr sz="1800">
                <a:solidFill>
                  <a:srgbClr val="000000"/>
                </a:solidFill>
              </a:defRPr>
            </a:pPr>
            <a:r>
              <a:rPr sz="2269">
                <a:solidFill>
                  <a:srgbClr val="535353"/>
                </a:solidFill>
              </a:rPr>
              <a:t>Body Level Four</a:t>
            </a:r>
          </a:p>
          <a:p>
            <a:pPr lvl="4">
              <a:defRPr sz="1800">
                <a:solidFill>
                  <a:srgbClr val="000000"/>
                </a:solidFill>
              </a:defRPr>
            </a:pPr>
            <a:r>
              <a:rPr sz="2269">
                <a:solidFill>
                  <a:srgbClr val="535353"/>
                </a:solidFill>
              </a:rPr>
              <a:t>Body Level Five</a:t>
            </a:r>
          </a:p>
        </p:txBody>
      </p:sp>
      <p:sp>
        <p:nvSpPr>
          <p:cNvPr id="4" name="Shape 4"/>
          <p:cNvSpPr/>
          <p:nvPr/>
        </p:nvSpPr>
        <p:spPr>
          <a:xfrm>
            <a:off x="529315" y="5345180"/>
            <a:ext cx="8914538" cy="1"/>
          </a:xfrm>
          <a:prstGeom prst="line">
            <a:avLst/>
          </a:prstGeom>
          <a:ln w="12700">
            <a:solidFill>
              <a:srgbClr val="000000">
                <a:alpha val="10000"/>
              </a:srgbClr>
            </a:solidFill>
          </a:ln>
        </p:spPr>
        <p:txBody>
          <a:bodyPr lIns="0" tIns="0" rIns="0" bIns="0"/>
          <a:lstStyle/>
          <a:p>
            <a:pPr lvl="0" algn="l" defTabSz="345780">
              <a:defRPr sz="1200">
                <a:latin typeface="+mn-lt"/>
                <a:ea typeface="+mn-ea"/>
                <a:cs typeface="+mn-cs"/>
                <a:sym typeface="Helvetica"/>
              </a:defRPr>
            </a:pPr>
            <a:endParaRPr sz="908"/>
          </a:p>
        </p:txBody>
      </p:sp>
      <p:sp>
        <p:nvSpPr>
          <p:cNvPr id="5" name="Shape 5"/>
          <p:cNvSpPr/>
          <p:nvPr/>
        </p:nvSpPr>
        <p:spPr>
          <a:xfrm>
            <a:off x="125731" y="5444176"/>
            <a:ext cx="3687936" cy="97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93000"/>
              </a:lnSpc>
              <a:defRPr sz="900">
                <a:solidFill>
                  <a:srgbClr val="A7A7A7"/>
                </a:solidFill>
                <a:latin typeface="+mn-lt"/>
                <a:ea typeface="+mn-ea"/>
                <a:cs typeface="+mn-cs"/>
                <a:sym typeface="Helvetica"/>
              </a:defRPr>
            </a:lvl1pPr>
          </a:lstStyle>
          <a:p>
            <a:pPr lvl="0">
              <a:defRPr sz="1800">
                <a:solidFill>
                  <a:srgbClr val="000000"/>
                </a:solidFill>
              </a:defRPr>
            </a:pPr>
            <a:r>
              <a:rPr sz="681" dirty="0">
                <a:solidFill>
                  <a:srgbClr val="A7A7A7"/>
                </a:solidFill>
              </a:rPr>
              <a:t>Cloudamize, Inc. Confidential &amp; Proprietary Information </a:t>
            </a:r>
          </a:p>
        </p:txBody>
      </p:sp>
      <p:sp>
        <p:nvSpPr>
          <p:cNvPr id="6" name="Shape 6"/>
          <p:cNvSpPr/>
          <p:nvPr/>
        </p:nvSpPr>
        <p:spPr>
          <a:xfrm rot="10800000">
            <a:off x="125734" y="-1"/>
            <a:ext cx="1106007" cy="99446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493"/>
                  <a:pt x="21600" y="3335"/>
                </a:cubicBezTo>
                <a:lnTo>
                  <a:pt x="21600" y="21600"/>
                </a:lnTo>
                <a:lnTo>
                  <a:pt x="0" y="21600"/>
                </a:lnTo>
                <a:lnTo>
                  <a:pt x="0" y="3335"/>
                </a:lnTo>
                <a:cubicBezTo>
                  <a:pt x="0" y="1493"/>
                  <a:pt x="1612" y="0"/>
                  <a:pt x="3600" y="0"/>
                </a:cubicBezTo>
                <a:close/>
              </a:path>
            </a:pathLst>
          </a:custGeom>
          <a:solidFill>
            <a:srgbClr val="00A6FF"/>
          </a:solidFill>
          <a:ln w="12700">
            <a:miter lim="400000"/>
          </a:ln>
        </p:spPr>
        <p:txBody>
          <a:bodyPr lIns="0" tIns="0" rIns="0" bIns="0" anchor="ctr"/>
          <a:lstStyle/>
          <a:p>
            <a:pPr lvl="0">
              <a:defRPr sz="4600">
                <a:solidFill>
                  <a:srgbClr val="FFFFFF"/>
                </a:solidFill>
              </a:defRPr>
            </a:pPr>
            <a:endParaRPr sz="3479"/>
          </a:p>
        </p:txBody>
      </p:sp>
      <p:pic>
        <p:nvPicPr>
          <p:cNvPr id="7" name="image1.png"/>
          <p:cNvPicPr/>
          <p:nvPr/>
        </p:nvPicPr>
        <p:blipFill>
          <a:blip r:embed="rId14">
            <a:extLst/>
          </a:blip>
          <a:stretch>
            <a:fillRect/>
          </a:stretch>
        </p:blipFill>
        <p:spPr>
          <a:xfrm>
            <a:off x="272807" y="562735"/>
            <a:ext cx="811859" cy="351529"/>
          </a:xfrm>
          <a:prstGeom prst="rect">
            <a:avLst/>
          </a:prstGeom>
          <a:ln w="12700">
            <a:miter lim="400000"/>
          </a:ln>
        </p:spPr>
      </p:pic>
      <p:sp>
        <p:nvSpPr>
          <p:cNvPr id="8" name="Slide Number Placeholder 7"/>
          <p:cNvSpPr>
            <a:spLocks noGrp="1"/>
          </p:cNvSpPr>
          <p:nvPr>
            <p:ph type="sldNum" sz="quarter" idx="4"/>
          </p:nvPr>
        </p:nvSpPr>
        <p:spPr>
          <a:xfrm>
            <a:off x="6457301" y="5297181"/>
            <a:ext cx="2058265" cy="303760"/>
          </a:xfrm>
          <a:prstGeom prst="rect">
            <a:avLst/>
          </a:prstGeom>
        </p:spPr>
        <p:txBody>
          <a:bodyPr vert="horz" lIns="91440" tIns="45720" rIns="91440" bIns="45720" rtlCol="0" anchor="ctr"/>
          <a:lstStyle>
            <a:lvl1pPr algn="r">
              <a:defRPr sz="908">
                <a:solidFill>
                  <a:schemeClr val="tx1">
                    <a:tint val="75000"/>
                  </a:schemeClr>
                </a:solidFill>
              </a:defRPr>
            </a:lvl1pPr>
          </a:lstStyle>
          <a:p>
            <a:fld id="{13EA54D5-0EF0-4D4A-B16D-8D5D47552249}" type="slidenum">
              <a:rPr lang="en-US" smtClean="0"/>
              <a:t>‹#›</a:t>
            </a:fld>
            <a:endParaRPr lang="en-US"/>
          </a:p>
        </p:txBody>
      </p:sp>
    </p:spTree>
    <p:extLst>
      <p:ext uri="{BB962C8B-B14F-4D97-AF65-F5344CB8AC3E}">
        <p14:creationId xmlns:p14="http://schemas.microsoft.com/office/powerpoint/2010/main" val="10268640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spd="med"/>
  <p:hf sldNum="0" hdr="0" ftr="0" dt="0"/>
  <p:txStyles>
    <p:titleStyle>
      <a:lvl1pPr defTabSz="380842">
        <a:defRPr sz="3479" b="1">
          <a:solidFill>
            <a:srgbClr val="535353"/>
          </a:solidFill>
          <a:latin typeface="Arial"/>
          <a:ea typeface="Arial"/>
          <a:cs typeface="Arial"/>
          <a:sym typeface="Arial"/>
        </a:defRPr>
      </a:lvl1pPr>
      <a:lvl2pPr defTabSz="380842">
        <a:defRPr sz="3479" b="1">
          <a:solidFill>
            <a:srgbClr val="535353"/>
          </a:solidFill>
          <a:latin typeface="Arial"/>
          <a:ea typeface="Arial"/>
          <a:cs typeface="Arial"/>
          <a:sym typeface="Arial"/>
        </a:defRPr>
      </a:lvl2pPr>
      <a:lvl3pPr defTabSz="380842">
        <a:defRPr sz="3479" b="1">
          <a:solidFill>
            <a:srgbClr val="535353"/>
          </a:solidFill>
          <a:latin typeface="Arial"/>
          <a:ea typeface="Arial"/>
          <a:cs typeface="Arial"/>
          <a:sym typeface="Arial"/>
        </a:defRPr>
      </a:lvl3pPr>
      <a:lvl4pPr defTabSz="380842">
        <a:defRPr sz="3479" b="1">
          <a:solidFill>
            <a:srgbClr val="535353"/>
          </a:solidFill>
          <a:latin typeface="Arial"/>
          <a:ea typeface="Arial"/>
          <a:cs typeface="Arial"/>
          <a:sym typeface="Arial"/>
        </a:defRPr>
      </a:lvl4pPr>
      <a:lvl5pPr defTabSz="380842">
        <a:defRPr sz="3479" b="1">
          <a:solidFill>
            <a:srgbClr val="535353"/>
          </a:solidFill>
          <a:latin typeface="Arial"/>
          <a:ea typeface="Arial"/>
          <a:cs typeface="Arial"/>
          <a:sym typeface="Arial"/>
        </a:defRPr>
      </a:lvl5pPr>
      <a:lvl6pPr defTabSz="380842">
        <a:defRPr sz="3479" b="1">
          <a:solidFill>
            <a:srgbClr val="535353"/>
          </a:solidFill>
          <a:latin typeface="Arial"/>
          <a:ea typeface="Arial"/>
          <a:cs typeface="Arial"/>
          <a:sym typeface="Arial"/>
        </a:defRPr>
      </a:lvl6pPr>
      <a:lvl7pPr defTabSz="380842">
        <a:defRPr sz="3479" b="1">
          <a:solidFill>
            <a:srgbClr val="535353"/>
          </a:solidFill>
          <a:latin typeface="Arial"/>
          <a:ea typeface="Arial"/>
          <a:cs typeface="Arial"/>
          <a:sym typeface="Arial"/>
        </a:defRPr>
      </a:lvl7pPr>
      <a:lvl8pPr defTabSz="380842">
        <a:defRPr sz="3479" b="1">
          <a:solidFill>
            <a:srgbClr val="535353"/>
          </a:solidFill>
          <a:latin typeface="Arial"/>
          <a:ea typeface="Arial"/>
          <a:cs typeface="Arial"/>
          <a:sym typeface="Arial"/>
        </a:defRPr>
      </a:lvl8pPr>
      <a:lvl9pPr defTabSz="380842">
        <a:defRPr sz="3479" b="1">
          <a:solidFill>
            <a:srgbClr val="535353"/>
          </a:solidFill>
          <a:latin typeface="Arial"/>
          <a:ea typeface="Arial"/>
          <a:cs typeface="Arial"/>
          <a:sym typeface="Arial"/>
        </a:defRPr>
      </a:lvl9pPr>
    </p:titleStyle>
    <p:bodyStyle>
      <a:lvl1pPr marL="285631" indent="-285631" defTabSz="380842">
        <a:spcBef>
          <a:spcPts val="605"/>
        </a:spcBef>
        <a:buClr>
          <a:srgbClr val="0499FF"/>
        </a:buClr>
        <a:buSzPct val="100000"/>
        <a:buFont typeface="Arial"/>
        <a:buChar char="•"/>
        <a:defRPr sz="2269">
          <a:solidFill>
            <a:srgbClr val="535353"/>
          </a:solidFill>
          <a:latin typeface="Arial"/>
          <a:ea typeface="Arial"/>
          <a:cs typeface="Arial"/>
          <a:sym typeface="Arial"/>
        </a:defRPr>
      </a:lvl1pPr>
      <a:lvl2pPr marL="618869" indent="-238026" defTabSz="380842">
        <a:spcBef>
          <a:spcPts val="605"/>
        </a:spcBef>
        <a:buClr>
          <a:srgbClr val="0499FF"/>
        </a:buClr>
        <a:buSzPct val="100000"/>
        <a:buFont typeface="Arial"/>
        <a:buChar char="–"/>
        <a:defRPr sz="2269">
          <a:solidFill>
            <a:srgbClr val="535353"/>
          </a:solidFill>
          <a:latin typeface="Arial"/>
          <a:ea typeface="Arial"/>
          <a:cs typeface="Arial"/>
          <a:sym typeface="Arial"/>
        </a:defRPr>
      </a:lvl2pPr>
      <a:lvl3pPr marL="981401" indent="-219716" defTabSz="380842">
        <a:spcBef>
          <a:spcPts val="605"/>
        </a:spcBef>
        <a:buClr>
          <a:srgbClr val="0499FF"/>
        </a:buClr>
        <a:buSzPct val="100000"/>
        <a:buFont typeface="Arial"/>
        <a:buChar char="•"/>
        <a:defRPr sz="2269">
          <a:solidFill>
            <a:srgbClr val="535353"/>
          </a:solidFill>
          <a:latin typeface="Arial"/>
          <a:ea typeface="Arial"/>
          <a:cs typeface="Arial"/>
          <a:sym typeface="Arial"/>
        </a:defRPr>
      </a:lvl3pPr>
      <a:lvl4pPr marL="1402192" indent="-259665" defTabSz="380842">
        <a:spcBef>
          <a:spcPts val="605"/>
        </a:spcBef>
        <a:buClr>
          <a:srgbClr val="0499FF"/>
        </a:buClr>
        <a:buSzPct val="100000"/>
        <a:buFont typeface="Arial"/>
        <a:buChar char="–"/>
        <a:defRPr sz="2269">
          <a:solidFill>
            <a:srgbClr val="535353"/>
          </a:solidFill>
          <a:latin typeface="Arial"/>
          <a:ea typeface="Arial"/>
          <a:cs typeface="Arial"/>
          <a:sym typeface="Arial"/>
        </a:defRPr>
      </a:lvl4pPr>
      <a:lvl5pPr marL="1783035" indent="-259665" defTabSz="380842">
        <a:spcBef>
          <a:spcPts val="605"/>
        </a:spcBef>
        <a:buClr>
          <a:srgbClr val="0499FF"/>
        </a:buClr>
        <a:buSzPct val="100000"/>
        <a:buFont typeface="Arial"/>
        <a:buChar char="»"/>
        <a:defRPr sz="2269">
          <a:solidFill>
            <a:srgbClr val="535353"/>
          </a:solidFill>
          <a:latin typeface="Arial"/>
          <a:ea typeface="Arial"/>
          <a:cs typeface="Arial"/>
          <a:sym typeface="Arial"/>
        </a:defRPr>
      </a:lvl5pPr>
      <a:lvl6pPr marL="2163877" indent="-259665" defTabSz="380842">
        <a:spcBef>
          <a:spcPts val="605"/>
        </a:spcBef>
        <a:buClr>
          <a:srgbClr val="0499FF"/>
        </a:buClr>
        <a:buSzPct val="100000"/>
        <a:buFont typeface="Arial"/>
        <a:buChar char="•"/>
        <a:defRPr sz="2269">
          <a:solidFill>
            <a:srgbClr val="535353"/>
          </a:solidFill>
          <a:latin typeface="Arial"/>
          <a:ea typeface="Arial"/>
          <a:cs typeface="Arial"/>
          <a:sym typeface="Arial"/>
        </a:defRPr>
      </a:lvl6pPr>
      <a:lvl7pPr marL="2544720" indent="-259665" defTabSz="380842">
        <a:spcBef>
          <a:spcPts val="605"/>
        </a:spcBef>
        <a:buClr>
          <a:srgbClr val="0499FF"/>
        </a:buClr>
        <a:buSzPct val="100000"/>
        <a:buFont typeface="Arial"/>
        <a:buChar char="•"/>
        <a:defRPr sz="2269">
          <a:solidFill>
            <a:srgbClr val="535353"/>
          </a:solidFill>
          <a:latin typeface="Arial"/>
          <a:ea typeface="Arial"/>
          <a:cs typeface="Arial"/>
          <a:sym typeface="Arial"/>
        </a:defRPr>
      </a:lvl7pPr>
      <a:lvl8pPr marL="2925563" indent="-259665" defTabSz="380842">
        <a:spcBef>
          <a:spcPts val="605"/>
        </a:spcBef>
        <a:buClr>
          <a:srgbClr val="0499FF"/>
        </a:buClr>
        <a:buSzPct val="100000"/>
        <a:buFont typeface="Arial"/>
        <a:buChar char="•"/>
        <a:defRPr sz="2269">
          <a:solidFill>
            <a:srgbClr val="535353"/>
          </a:solidFill>
          <a:latin typeface="Arial"/>
          <a:ea typeface="Arial"/>
          <a:cs typeface="Arial"/>
          <a:sym typeface="Arial"/>
        </a:defRPr>
      </a:lvl8pPr>
      <a:lvl9pPr marL="3306405" indent="-259665" defTabSz="380842">
        <a:spcBef>
          <a:spcPts val="605"/>
        </a:spcBef>
        <a:buClr>
          <a:srgbClr val="0499FF"/>
        </a:buClr>
        <a:buSzPct val="100000"/>
        <a:buFont typeface="Arial"/>
        <a:buChar char="•"/>
        <a:defRPr sz="2269">
          <a:solidFill>
            <a:srgbClr val="535353"/>
          </a:solidFill>
          <a:latin typeface="Arial"/>
          <a:ea typeface="Arial"/>
          <a:cs typeface="Arial"/>
          <a:sym typeface="Arial"/>
        </a:defRPr>
      </a:lvl9pPr>
    </p:bodyStyle>
    <p:otherStyle>
      <a:lvl1pPr algn="r">
        <a:defRPr sz="983">
          <a:solidFill>
            <a:schemeClr val="tx1"/>
          </a:solidFill>
          <a:latin typeface="+mn-lt"/>
          <a:ea typeface="+mn-ea"/>
          <a:cs typeface="+mn-cs"/>
          <a:sym typeface="Roboto Regular"/>
        </a:defRPr>
      </a:lvl1pPr>
      <a:lvl2pPr indent="345780" algn="r">
        <a:defRPr sz="983">
          <a:solidFill>
            <a:schemeClr val="tx1"/>
          </a:solidFill>
          <a:latin typeface="+mn-lt"/>
          <a:ea typeface="+mn-ea"/>
          <a:cs typeface="+mn-cs"/>
          <a:sym typeface="Roboto Regular"/>
        </a:defRPr>
      </a:lvl2pPr>
      <a:lvl3pPr indent="691561" algn="r">
        <a:defRPr sz="983">
          <a:solidFill>
            <a:schemeClr val="tx1"/>
          </a:solidFill>
          <a:latin typeface="+mn-lt"/>
          <a:ea typeface="+mn-ea"/>
          <a:cs typeface="+mn-cs"/>
          <a:sym typeface="Roboto Regular"/>
        </a:defRPr>
      </a:lvl3pPr>
      <a:lvl4pPr indent="1037341" algn="r">
        <a:defRPr sz="983">
          <a:solidFill>
            <a:schemeClr val="tx1"/>
          </a:solidFill>
          <a:latin typeface="+mn-lt"/>
          <a:ea typeface="+mn-ea"/>
          <a:cs typeface="+mn-cs"/>
          <a:sym typeface="Roboto Regular"/>
        </a:defRPr>
      </a:lvl4pPr>
      <a:lvl5pPr indent="1383121" algn="r">
        <a:defRPr sz="983">
          <a:solidFill>
            <a:schemeClr val="tx1"/>
          </a:solidFill>
          <a:latin typeface="+mn-lt"/>
          <a:ea typeface="+mn-ea"/>
          <a:cs typeface="+mn-cs"/>
          <a:sym typeface="Roboto Regular"/>
        </a:defRPr>
      </a:lvl5pPr>
      <a:lvl6pPr indent="1728902" algn="r">
        <a:defRPr sz="983">
          <a:solidFill>
            <a:schemeClr val="tx1"/>
          </a:solidFill>
          <a:latin typeface="+mn-lt"/>
          <a:ea typeface="+mn-ea"/>
          <a:cs typeface="+mn-cs"/>
          <a:sym typeface="Roboto Regular"/>
        </a:defRPr>
      </a:lvl6pPr>
      <a:lvl7pPr indent="2074682" algn="r">
        <a:defRPr sz="983">
          <a:solidFill>
            <a:schemeClr val="tx1"/>
          </a:solidFill>
          <a:latin typeface="+mn-lt"/>
          <a:ea typeface="+mn-ea"/>
          <a:cs typeface="+mn-cs"/>
          <a:sym typeface="Roboto Regular"/>
        </a:defRPr>
      </a:lvl7pPr>
      <a:lvl8pPr indent="2420463" algn="r">
        <a:defRPr sz="983">
          <a:solidFill>
            <a:schemeClr val="tx1"/>
          </a:solidFill>
          <a:latin typeface="+mn-lt"/>
          <a:ea typeface="+mn-ea"/>
          <a:cs typeface="+mn-cs"/>
          <a:sym typeface="Roboto Regular"/>
        </a:defRPr>
      </a:lvl8pPr>
      <a:lvl9pPr indent="2766243" algn="r">
        <a:defRPr sz="983">
          <a:solidFill>
            <a:schemeClr val="tx1"/>
          </a:solidFill>
          <a:latin typeface="+mn-lt"/>
          <a:ea typeface="+mn-ea"/>
          <a:cs typeface="+mn-cs"/>
          <a:sym typeface="Roboto Regular"/>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Rectangle 8"/>
          <p:cNvSpPr/>
          <p:nvPr/>
        </p:nvSpPr>
        <p:spPr>
          <a:xfrm>
            <a:off x="97536" y="97536"/>
            <a:ext cx="8948928" cy="5519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 name="Title Placeholder 1"/>
          <p:cNvSpPr>
            <a:spLocks noGrp="1"/>
          </p:cNvSpPr>
          <p:nvPr>
            <p:ph type="title"/>
          </p:nvPr>
        </p:nvSpPr>
        <p:spPr>
          <a:xfrm>
            <a:off x="628650" y="304271"/>
            <a:ext cx="7040118"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5248192"/>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48192"/>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0A35569-E4B4-BF41-9D80-7D43F31F321B}" type="slidenum">
              <a:rPr lang="en-US" smtClean="0"/>
              <a:t>‹#›</a:t>
            </a:fld>
            <a:endParaRPr lang="en-US" dirty="0"/>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54110" y="667663"/>
            <a:ext cx="661240" cy="377851"/>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650" y="5276852"/>
            <a:ext cx="1246356" cy="222564"/>
          </a:xfrm>
          <a:prstGeom prst="rect">
            <a:avLst/>
          </a:prstGeom>
        </p:spPr>
      </p:pic>
      <p:sp>
        <p:nvSpPr>
          <p:cNvPr id="10" name="Rectangle 9"/>
          <p:cNvSpPr/>
          <p:nvPr userDrawn="1"/>
        </p:nvSpPr>
        <p:spPr>
          <a:xfrm>
            <a:off x="97536" y="97536"/>
            <a:ext cx="8948928" cy="5519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54110" y="667663"/>
            <a:ext cx="661240" cy="377851"/>
          </a:xfrm>
          <a:prstGeom prst="rect">
            <a:avLst/>
          </a:prstGeom>
        </p:spPr>
      </p:pic>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8650" y="5276852"/>
            <a:ext cx="1246356" cy="222564"/>
          </a:xfrm>
          <a:prstGeom prst="rect">
            <a:avLst/>
          </a:prstGeom>
        </p:spPr>
      </p:pic>
    </p:spTree>
    <p:extLst>
      <p:ext uri="{BB962C8B-B14F-4D97-AF65-F5344CB8AC3E}">
        <p14:creationId xmlns:p14="http://schemas.microsoft.com/office/powerpoint/2010/main" val="38828003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685800" rtl="0" eaLnBrk="1" latinLnBrk="0" hangingPunct="1">
        <a:lnSpc>
          <a:spcPct val="90000"/>
        </a:lnSpc>
        <a:spcBef>
          <a:spcPct val="0"/>
        </a:spcBef>
        <a:buNone/>
        <a:defRPr sz="2800" kern="1200">
          <a:solidFill>
            <a:srgbClr val="595959"/>
          </a:solidFill>
          <a:latin typeface="Raleway" charset="0"/>
          <a:ea typeface="Raleway" charset="0"/>
          <a:cs typeface="Raleway" charset="0"/>
        </a:defRPr>
      </a:lvl1pPr>
    </p:titleStyle>
    <p:bodyStyle>
      <a:lvl1pPr marL="171450" indent="-171450" algn="l" defTabSz="685800" rtl="0" eaLnBrk="1" latinLnBrk="0" hangingPunct="1">
        <a:lnSpc>
          <a:spcPct val="125000"/>
        </a:lnSpc>
        <a:spcBef>
          <a:spcPts val="750"/>
        </a:spcBef>
        <a:buFont typeface="Arial" panose="020B0604020202020204" pitchFamily="34" charset="0"/>
        <a:buChar char="•"/>
        <a:defRPr sz="2000" b="0" i="0" kern="1200">
          <a:solidFill>
            <a:srgbClr val="595959"/>
          </a:solidFill>
          <a:latin typeface="Open Sans Light" charset="0"/>
          <a:ea typeface="Open Sans Light" charset="0"/>
          <a:cs typeface="Open Sans Light" charset="0"/>
        </a:defRPr>
      </a:lvl1pPr>
      <a:lvl2pPr marL="514350" indent="-171450" algn="l" defTabSz="685800" rtl="0" eaLnBrk="1" latinLnBrk="0" hangingPunct="1">
        <a:lnSpc>
          <a:spcPct val="125000"/>
        </a:lnSpc>
        <a:spcBef>
          <a:spcPts val="375"/>
        </a:spcBef>
        <a:buFont typeface="Arial" panose="020B0604020202020204" pitchFamily="34" charset="0"/>
        <a:buChar char="•"/>
        <a:defRPr sz="1800" b="0" i="0" kern="1200">
          <a:solidFill>
            <a:srgbClr val="595959"/>
          </a:solidFill>
          <a:latin typeface="Open Sans Light" charset="0"/>
          <a:ea typeface="Open Sans Light" charset="0"/>
          <a:cs typeface="Open Sans Light" charset="0"/>
        </a:defRPr>
      </a:lvl2pPr>
      <a:lvl3pPr marL="857250" indent="-171450" algn="l" defTabSz="685800" rtl="0" eaLnBrk="1" latinLnBrk="0" hangingPunct="1">
        <a:lnSpc>
          <a:spcPct val="125000"/>
        </a:lnSpc>
        <a:spcBef>
          <a:spcPts val="375"/>
        </a:spcBef>
        <a:buFont typeface="Arial" panose="020B0604020202020204" pitchFamily="34" charset="0"/>
        <a:buChar char="•"/>
        <a:defRPr sz="1400" b="0" i="0" kern="1200">
          <a:solidFill>
            <a:srgbClr val="595959"/>
          </a:solidFill>
          <a:latin typeface="Open Sans Light" charset="0"/>
          <a:ea typeface="Open Sans Light" charset="0"/>
          <a:cs typeface="Open Sans Light" charset="0"/>
        </a:defRPr>
      </a:lvl3pPr>
      <a:lvl4pPr marL="1200150" indent="-171450" algn="l" defTabSz="685800" rtl="0" eaLnBrk="1" latinLnBrk="0" hangingPunct="1">
        <a:lnSpc>
          <a:spcPct val="125000"/>
        </a:lnSpc>
        <a:spcBef>
          <a:spcPts val="375"/>
        </a:spcBef>
        <a:buFont typeface="Arial" panose="020B0604020202020204" pitchFamily="34" charset="0"/>
        <a:buChar char="•"/>
        <a:defRPr sz="1200" b="0" i="0" kern="1200">
          <a:solidFill>
            <a:srgbClr val="595959"/>
          </a:solidFill>
          <a:latin typeface="Open Sans Light" charset="0"/>
          <a:ea typeface="Open Sans Light" charset="0"/>
          <a:cs typeface="Open Sans Light" charset="0"/>
        </a:defRPr>
      </a:lvl4pPr>
      <a:lvl5pPr marL="1543050" indent="-171450" algn="l" defTabSz="685800" rtl="0" eaLnBrk="1" latinLnBrk="0" hangingPunct="1">
        <a:lnSpc>
          <a:spcPct val="125000"/>
        </a:lnSpc>
        <a:spcBef>
          <a:spcPts val="375"/>
        </a:spcBef>
        <a:buFont typeface="Arial" panose="020B0604020202020204" pitchFamily="34" charset="0"/>
        <a:buChar char="•"/>
        <a:defRPr sz="1200" b="0" i="0" kern="1200">
          <a:solidFill>
            <a:srgbClr val="595959"/>
          </a:solidFill>
          <a:latin typeface="Open Sans Light" charset="0"/>
          <a:ea typeface="Open Sans Light" charset="0"/>
          <a:cs typeface="Open Sans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97536" y="97536"/>
            <a:ext cx="8948928" cy="5519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en-US" sz="126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628650" y="304271"/>
            <a:ext cx="7040118"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5248192"/>
            <a:ext cx="3086100" cy="304271"/>
          </a:xfrm>
          <a:prstGeom prst="rect">
            <a:avLst/>
          </a:prstGeom>
        </p:spPr>
        <p:txBody>
          <a:bodyPr vert="horz" lIns="91440" tIns="45720" rIns="91440" bIns="45720" rtlCol="0" anchor="ctr"/>
          <a:lstStyle>
            <a:lvl1pPr algn="ctr">
              <a:defRPr sz="810">
                <a:solidFill>
                  <a:schemeClr val="tx1">
                    <a:tint val="75000"/>
                  </a:schemeClr>
                </a:solidFill>
              </a:defRPr>
            </a:lvl1pPr>
          </a:lstStyle>
          <a:p>
            <a:pPr defTabSz="641909">
              <a:defRPr/>
            </a:pPr>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5248192"/>
            <a:ext cx="2057400" cy="304271"/>
          </a:xfrm>
          <a:prstGeom prst="rect">
            <a:avLst/>
          </a:prstGeom>
        </p:spPr>
        <p:txBody>
          <a:bodyPr vert="horz" lIns="91440" tIns="45720" rIns="91440" bIns="45720" rtlCol="0" anchor="ctr"/>
          <a:lstStyle>
            <a:lvl1pPr algn="r">
              <a:defRPr sz="810">
                <a:solidFill>
                  <a:schemeClr val="tx1">
                    <a:tint val="75000"/>
                  </a:schemeClr>
                </a:solidFill>
              </a:defRPr>
            </a:lvl1pPr>
          </a:lstStyle>
          <a:p>
            <a:pPr defTabSz="641909">
              <a:defRPr/>
            </a:pPr>
            <a:fld id="{50A35569-E4B4-BF41-9D80-7D43F31F321B}" type="slidenum">
              <a:rPr lang="en-US" smtClean="0">
                <a:solidFill>
                  <a:srgbClr val="000000">
                    <a:tint val="75000"/>
                  </a:srgbClr>
                </a:solidFill>
              </a:rPr>
              <a:pPr defTabSz="641909">
                <a:defRPr/>
              </a:pPr>
              <a:t>‹#›</a:t>
            </a:fld>
            <a:endParaRPr lang="en-US" dirty="0">
              <a:solidFill>
                <a:srgbClr val="000000">
                  <a:tint val="75000"/>
                </a:srgbClr>
              </a:solidFill>
            </a:endParaRPr>
          </a:p>
        </p:txBody>
      </p:sp>
      <p:pic>
        <p:nvPicPr>
          <p:cNvPr id="7" name="Pictur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854111" y="667664"/>
            <a:ext cx="661240" cy="377851"/>
          </a:xfrm>
          <a:prstGeom prst="rect">
            <a:avLst/>
          </a:prstGeom>
        </p:spPr>
      </p:pic>
      <p:pic>
        <p:nvPicPr>
          <p:cNvPr id="8" name="Pictur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28650" y="5276852"/>
            <a:ext cx="1246356" cy="222564"/>
          </a:xfrm>
          <a:prstGeom prst="rect">
            <a:avLst/>
          </a:prstGeom>
        </p:spPr>
      </p:pic>
    </p:spTree>
    <p:extLst>
      <p:ext uri="{BB962C8B-B14F-4D97-AF65-F5344CB8AC3E}">
        <p14:creationId xmlns:p14="http://schemas.microsoft.com/office/powerpoint/2010/main" val="272891000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617220" rtl="0" eaLnBrk="1" latinLnBrk="0" hangingPunct="1">
        <a:lnSpc>
          <a:spcPct val="90000"/>
        </a:lnSpc>
        <a:spcBef>
          <a:spcPct val="0"/>
        </a:spcBef>
        <a:buNone/>
        <a:defRPr sz="2520" kern="1200">
          <a:solidFill>
            <a:srgbClr val="535353"/>
          </a:solidFill>
          <a:latin typeface="Raleway" charset="0"/>
          <a:ea typeface="Raleway" charset="0"/>
          <a:cs typeface="Raleway" charset="0"/>
        </a:defRPr>
      </a:lvl1pPr>
    </p:titleStyle>
    <p:bodyStyle>
      <a:lvl1pPr marL="154305" indent="-154305" algn="l" defTabSz="617220" rtl="0" eaLnBrk="1" latinLnBrk="0" hangingPunct="1">
        <a:lnSpc>
          <a:spcPct val="125000"/>
        </a:lnSpc>
        <a:spcBef>
          <a:spcPts val="675"/>
        </a:spcBef>
        <a:buFont typeface="Arial" panose="020B0604020202020204" pitchFamily="34" charset="0"/>
        <a:buChar char="•"/>
        <a:defRPr sz="1800" b="0" i="0" kern="1200">
          <a:solidFill>
            <a:srgbClr val="535353"/>
          </a:solidFill>
          <a:latin typeface="Open Sans Light" charset="0"/>
          <a:ea typeface="Open Sans Light" charset="0"/>
          <a:cs typeface="Open Sans Light" charset="0"/>
        </a:defRPr>
      </a:lvl1pPr>
      <a:lvl2pPr marL="462915" indent="-154305" algn="l" defTabSz="617220" rtl="0" eaLnBrk="1" latinLnBrk="0" hangingPunct="1">
        <a:lnSpc>
          <a:spcPct val="125000"/>
        </a:lnSpc>
        <a:spcBef>
          <a:spcPts val="338"/>
        </a:spcBef>
        <a:buFont typeface="Arial" panose="020B0604020202020204" pitchFamily="34" charset="0"/>
        <a:buChar char="•"/>
        <a:defRPr sz="1620" b="0" i="0" kern="1200">
          <a:solidFill>
            <a:srgbClr val="535353"/>
          </a:solidFill>
          <a:latin typeface="Open Sans Light" charset="0"/>
          <a:ea typeface="Open Sans Light" charset="0"/>
          <a:cs typeface="Open Sans Light" charset="0"/>
        </a:defRPr>
      </a:lvl2pPr>
      <a:lvl3pPr marL="771525" indent="-154305" algn="l" defTabSz="617220" rtl="0" eaLnBrk="1" latinLnBrk="0" hangingPunct="1">
        <a:lnSpc>
          <a:spcPct val="125000"/>
        </a:lnSpc>
        <a:spcBef>
          <a:spcPts val="338"/>
        </a:spcBef>
        <a:buFont typeface="Arial" panose="020B0604020202020204" pitchFamily="34" charset="0"/>
        <a:buChar char="•"/>
        <a:defRPr sz="1260" b="0" i="0" kern="1200">
          <a:solidFill>
            <a:srgbClr val="535353"/>
          </a:solidFill>
          <a:latin typeface="Open Sans Light" charset="0"/>
          <a:ea typeface="Open Sans Light" charset="0"/>
          <a:cs typeface="Open Sans Light" charset="0"/>
        </a:defRPr>
      </a:lvl3pPr>
      <a:lvl4pPr marL="1080135" indent="-154305" algn="l" defTabSz="617220" rtl="0" eaLnBrk="1" latinLnBrk="0" hangingPunct="1">
        <a:lnSpc>
          <a:spcPct val="125000"/>
        </a:lnSpc>
        <a:spcBef>
          <a:spcPts val="338"/>
        </a:spcBef>
        <a:buFont typeface="Arial" panose="020B0604020202020204" pitchFamily="34" charset="0"/>
        <a:buChar char="•"/>
        <a:defRPr sz="1080" b="0" i="0" kern="1200">
          <a:solidFill>
            <a:srgbClr val="535353"/>
          </a:solidFill>
          <a:latin typeface="Open Sans Light" charset="0"/>
          <a:ea typeface="Open Sans Light" charset="0"/>
          <a:cs typeface="Open Sans Light" charset="0"/>
        </a:defRPr>
      </a:lvl4pPr>
      <a:lvl5pPr marL="1388745" indent="-154305" algn="l" defTabSz="617220" rtl="0" eaLnBrk="1" latinLnBrk="0" hangingPunct="1">
        <a:lnSpc>
          <a:spcPct val="125000"/>
        </a:lnSpc>
        <a:spcBef>
          <a:spcPts val="338"/>
        </a:spcBef>
        <a:buFont typeface="Arial" panose="020B0604020202020204" pitchFamily="34" charset="0"/>
        <a:buChar char="•"/>
        <a:defRPr sz="1080" b="0" i="0" kern="1200">
          <a:solidFill>
            <a:srgbClr val="535353"/>
          </a:solidFill>
          <a:latin typeface="Open Sans Light" charset="0"/>
          <a:ea typeface="Open Sans Light" charset="0"/>
          <a:cs typeface="Open Sans Light"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support.cloudamize.com/hc/en-us/articles/234945608-How-to-Get-Started-with-the-Migration-Planner"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hyperlink" Target="mailto:support+cspmigration@sysgain.com" TargetMode="External"/><Relationship Id="rId2" Type="http://schemas.openxmlformats.org/officeDocument/2006/relationships/hyperlink" Target="https://cspmigration.freshdesk.com/support/home" TargetMode="External"/><Relationship Id="rId1" Type="http://schemas.openxmlformats.org/officeDocument/2006/relationships/slideLayout" Target="../slideLayouts/slideLayout20.xml"/><Relationship Id="rId5" Type="http://schemas.openxmlformats.org/officeDocument/2006/relationships/image" Target="../media/image123.png"/><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mailto:arao@cloudamize.com"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3" Type="http://schemas.openxmlformats.org/officeDocument/2006/relationships/image" Target="../media/image23.jpg"/><Relationship Id="rId18" Type="http://schemas.openxmlformats.org/officeDocument/2006/relationships/image" Target="../media/image28.png"/><Relationship Id="rId26" Type="http://schemas.openxmlformats.org/officeDocument/2006/relationships/image" Target="../media/image36.jpg"/><Relationship Id="rId39" Type="http://schemas.openxmlformats.org/officeDocument/2006/relationships/image" Target="../media/image49.jpg"/><Relationship Id="rId21" Type="http://schemas.openxmlformats.org/officeDocument/2006/relationships/image" Target="../media/image31.jpg"/><Relationship Id="rId34" Type="http://schemas.openxmlformats.org/officeDocument/2006/relationships/image" Target="../media/image44.jpg"/><Relationship Id="rId42" Type="http://schemas.openxmlformats.org/officeDocument/2006/relationships/image" Target="../media/image52.jpg"/><Relationship Id="rId47" Type="http://schemas.openxmlformats.org/officeDocument/2006/relationships/image" Target="../media/image57.jpg"/><Relationship Id="rId50" Type="http://schemas.openxmlformats.org/officeDocument/2006/relationships/image" Target="../media/image60.png"/><Relationship Id="rId55" Type="http://schemas.openxmlformats.org/officeDocument/2006/relationships/image" Target="../media/image65.jpg"/><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5.png"/><Relationship Id="rId33" Type="http://schemas.openxmlformats.org/officeDocument/2006/relationships/image" Target="../media/image43.jpg"/><Relationship Id="rId38" Type="http://schemas.openxmlformats.org/officeDocument/2006/relationships/image" Target="../media/image48.jpg"/><Relationship Id="rId46" Type="http://schemas.openxmlformats.org/officeDocument/2006/relationships/image" Target="../media/image56.jpg"/><Relationship Id="rId2" Type="http://schemas.openxmlformats.org/officeDocument/2006/relationships/image" Target="../media/image12.jpg"/><Relationship Id="rId16" Type="http://schemas.openxmlformats.org/officeDocument/2006/relationships/image" Target="../media/image26.jpg"/><Relationship Id="rId20" Type="http://schemas.openxmlformats.org/officeDocument/2006/relationships/image" Target="../media/image30.png"/><Relationship Id="rId29" Type="http://schemas.openxmlformats.org/officeDocument/2006/relationships/image" Target="../media/image39.jpg"/><Relationship Id="rId41" Type="http://schemas.openxmlformats.org/officeDocument/2006/relationships/image" Target="../media/image51.jpg"/><Relationship Id="rId54" Type="http://schemas.openxmlformats.org/officeDocument/2006/relationships/image" Target="../media/image64.jpg"/><Relationship Id="rId1" Type="http://schemas.openxmlformats.org/officeDocument/2006/relationships/slideLayout" Target="../slideLayouts/slideLayout11.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32" Type="http://schemas.openxmlformats.org/officeDocument/2006/relationships/image" Target="../media/image42.jpg"/><Relationship Id="rId37" Type="http://schemas.openxmlformats.org/officeDocument/2006/relationships/image" Target="../media/image47.jpg"/><Relationship Id="rId40" Type="http://schemas.openxmlformats.org/officeDocument/2006/relationships/image" Target="../media/image50.jpg"/><Relationship Id="rId45" Type="http://schemas.openxmlformats.org/officeDocument/2006/relationships/image" Target="../media/image55.jpg"/><Relationship Id="rId53" Type="http://schemas.openxmlformats.org/officeDocument/2006/relationships/image" Target="../media/image63.jpg"/><Relationship Id="rId58" Type="http://schemas.openxmlformats.org/officeDocument/2006/relationships/image" Target="../media/image68.pn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28" Type="http://schemas.openxmlformats.org/officeDocument/2006/relationships/image" Target="../media/image38.png"/><Relationship Id="rId36" Type="http://schemas.openxmlformats.org/officeDocument/2006/relationships/image" Target="../media/image46.jpg"/><Relationship Id="rId49" Type="http://schemas.openxmlformats.org/officeDocument/2006/relationships/image" Target="../media/image59.jpg"/><Relationship Id="rId57" Type="http://schemas.openxmlformats.org/officeDocument/2006/relationships/image" Target="../media/image67.jpg"/><Relationship Id="rId10" Type="http://schemas.openxmlformats.org/officeDocument/2006/relationships/image" Target="../media/image20.jpg"/><Relationship Id="rId19" Type="http://schemas.openxmlformats.org/officeDocument/2006/relationships/image" Target="../media/image29.jpg"/><Relationship Id="rId31" Type="http://schemas.openxmlformats.org/officeDocument/2006/relationships/image" Target="../media/image41.png"/><Relationship Id="rId44" Type="http://schemas.openxmlformats.org/officeDocument/2006/relationships/image" Target="../media/image54.jpg"/><Relationship Id="rId52" Type="http://schemas.openxmlformats.org/officeDocument/2006/relationships/image" Target="../media/image62.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 Id="rId27" Type="http://schemas.openxmlformats.org/officeDocument/2006/relationships/image" Target="../media/image37.jpg"/><Relationship Id="rId30" Type="http://schemas.openxmlformats.org/officeDocument/2006/relationships/image" Target="../media/image40.jpg"/><Relationship Id="rId35" Type="http://schemas.openxmlformats.org/officeDocument/2006/relationships/image" Target="../media/image45.png"/><Relationship Id="rId43" Type="http://schemas.openxmlformats.org/officeDocument/2006/relationships/image" Target="../media/image53.jpg"/><Relationship Id="rId48" Type="http://schemas.openxmlformats.org/officeDocument/2006/relationships/image" Target="../media/image58.jpg"/><Relationship Id="rId56" Type="http://schemas.openxmlformats.org/officeDocument/2006/relationships/image" Target="../media/image66.png"/><Relationship Id="rId8" Type="http://schemas.openxmlformats.org/officeDocument/2006/relationships/image" Target="../media/image18.jpg"/><Relationship Id="rId51" Type="http://schemas.openxmlformats.org/officeDocument/2006/relationships/image" Target="../media/image61.jpg"/><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3" Type="http://schemas.openxmlformats.org/officeDocument/2006/relationships/image" Target="../media/image23.jpg"/><Relationship Id="rId18" Type="http://schemas.openxmlformats.org/officeDocument/2006/relationships/image" Target="../media/image28.png"/><Relationship Id="rId26" Type="http://schemas.openxmlformats.org/officeDocument/2006/relationships/image" Target="../media/image36.jpg"/><Relationship Id="rId39" Type="http://schemas.openxmlformats.org/officeDocument/2006/relationships/image" Target="../media/image49.jpg"/><Relationship Id="rId21" Type="http://schemas.openxmlformats.org/officeDocument/2006/relationships/image" Target="../media/image31.jpg"/><Relationship Id="rId34" Type="http://schemas.openxmlformats.org/officeDocument/2006/relationships/image" Target="../media/image44.jpg"/><Relationship Id="rId42" Type="http://schemas.openxmlformats.org/officeDocument/2006/relationships/image" Target="../media/image52.jpg"/><Relationship Id="rId47" Type="http://schemas.openxmlformats.org/officeDocument/2006/relationships/image" Target="../media/image57.jpg"/><Relationship Id="rId50" Type="http://schemas.openxmlformats.org/officeDocument/2006/relationships/image" Target="../media/image60.png"/><Relationship Id="rId55" Type="http://schemas.openxmlformats.org/officeDocument/2006/relationships/image" Target="../media/image65.jpg"/><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5.png"/><Relationship Id="rId33" Type="http://schemas.openxmlformats.org/officeDocument/2006/relationships/image" Target="../media/image43.jpg"/><Relationship Id="rId38" Type="http://schemas.openxmlformats.org/officeDocument/2006/relationships/image" Target="../media/image48.jpg"/><Relationship Id="rId46" Type="http://schemas.openxmlformats.org/officeDocument/2006/relationships/image" Target="../media/image56.jpg"/><Relationship Id="rId59" Type="http://schemas.openxmlformats.org/officeDocument/2006/relationships/image" Target="../media/image5.emf"/><Relationship Id="rId2" Type="http://schemas.openxmlformats.org/officeDocument/2006/relationships/image" Target="../media/image12.jpg"/><Relationship Id="rId16" Type="http://schemas.openxmlformats.org/officeDocument/2006/relationships/image" Target="../media/image26.jpg"/><Relationship Id="rId20" Type="http://schemas.openxmlformats.org/officeDocument/2006/relationships/image" Target="../media/image30.png"/><Relationship Id="rId29" Type="http://schemas.openxmlformats.org/officeDocument/2006/relationships/image" Target="../media/image39.jpg"/><Relationship Id="rId41" Type="http://schemas.openxmlformats.org/officeDocument/2006/relationships/image" Target="../media/image51.jpg"/><Relationship Id="rId54" Type="http://schemas.openxmlformats.org/officeDocument/2006/relationships/image" Target="../media/image64.jpg"/><Relationship Id="rId1" Type="http://schemas.openxmlformats.org/officeDocument/2006/relationships/slideLayout" Target="../slideLayouts/slideLayout11.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32" Type="http://schemas.openxmlformats.org/officeDocument/2006/relationships/image" Target="../media/image42.jpg"/><Relationship Id="rId37" Type="http://schemas.openxmlformats.org/officeDocument/2006/relationships/image" Target="../media/image47.jpg"/><Relationship Id="rId40" Type="http://schemas.openxmlformats.org/officeDocument/2006/relationships/image" Target="../media/image50.jpg"/><Relationship Id="rId45" Type="http://schemas.openxmlformats.org/officeDocument/2006/relationships/image" Target="../media/image55.jpg"/><Relationship Id="rId53" Type="http://schemas.openxmlformats.org/officeDocument/2006/relationships/image" Target="../media/image63.jpg"/><Relationship Id="rId58" Type="http://schemas.openxmlformats.org/officeDocument/2006/relationships/image" Target="../media/image68.pn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28" Type="http://schemas.openxmlformats.org/officeDocument/2006/relationships/image" Target="../media/image38.png"/><Relationship Id="rId36" Type="http://schemas.openxmlformats.org/officeDocument/2006/relationships/image" Target="../media/image46.jpg"/><Relationship Id="rId49" Type="http://schemas.openxmlformats.org/officeDocument/2006/relationships/image" Target="../media/image59.jpg"/><Relationship Id="rId57" Type="http://schemas.openxmlformats.org/officeDocument/2006/relationships/image" Target="../media/image67.jpg"/><Relationship Id="rId10" Type="http://schemas.openxmlformats.org/officeDocument/2006/relationships/image" Target="../media/image20.jpg"/><Relationship Id="rId19" Type="http://schemas.openxmlformats.org/officeDocument/2006/relationships/image" Target="../media/image29.jpg"/><Relationship Id="rId31" Type="http://schemas.openxmlformats.org/officeDocument/2006/relationships/image" Target="../media/image41.png"/><Relationship Id="rId44" Type="http://schemas.openxmlformats.org/officeDocument/2006/relationships/image" Target="../media/image54.jpg"/><Relationship Id="rId52" Type="http://schemas.openxmlformats.org/officeDocument/2006/relationships/image" Target="../media/image62.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 Id="rId27" Type="http://schemas.openxmlformats.org/officeDocument/2006/relationships/image" Target="../media/image37.jpg"/><Relationship Id="rId30" Type="http://schemas.openxmlformats.org/officeDocument/2006/relationships/image" Target="../media/image40.jpg"/><Relationship Id="rId35" Type="http://schemas.openxmlformats.org/officeDocument/2006/relationships/image" Target="../media/image45.png"/><Relationship Id="rId43" Type="http://schemas.openxmlformats.org/officeDocument/2006/relationships/image" Target="../media/image53.jpg"/><Relationship Id="rId48" Type="http://schemas.openxmlformats.org/officeDocument/2006/relationships/image" Target="../media/image58.jpg"/><Relationship Id="rId56" Type="http://schemas.openxmlformats.org/officeDocument/2006/relationships/image" Target="../media/image66.png"/><Relationship Id="rId8" Type="http://schemas.openxmlformats.org/officeDocument/2006/relationships/image" Target="../media/image18.jpg"/><Relationship Id="rId51" Type="http://schemas.openxmlformats.org/officeDocument/2006/relationships/image" Target="../media/image61.jpg"/><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support.cloudamize.com/hc/en-us/articles/235180667-How-to-Collect-Data-from-vCenter-or-Hyper-V-Enviroment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support.cloudamize.com/hc/en-us/articles/235180667-How-to-Collect-Data-from-vCenter-or-Hyper-V-Enviroments"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support.cloudamize.com/hc/en-us/articles/235180667-How-to-Collect-Data-from-vCenter-or-Hyper-V-Enviroment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support.cloudamize.com/hc/en-us/articles/234960928-How-to-Install-the-Cloudamize-Agent-on-a-Windows-or-Linux-Machine"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support.cloudamize.com/hc/en-us/articles/234960928-How-to-Install-the-Cloudamize-Agent-on-a-Windows-or-Linux-Machine"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support.cloudamize.com/hc/en-us/articles/234960928-How-to-Install-the-Cloudamize-Agent-on-a-Windows-or-Linux-Machine" TargetMode="Externa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support.cloudamize.com/hc/en-us/articles/234960928-How-to-Install-the-Cloudamize-Agent-on-a-Windows-or-Linux-Machine"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support.cloudamize.com/hc/en-us/articles/234960928-How-to-Install-the-Cloudamize-Agent-on-a-Windows-or-Linux-Machine"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hyperlink" Target="https://support.cloudamize.com/hc/en-us/articles/234945608-How-to-Get-Started-with-the-Migration-Planner"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hyperlink" Target="dashboard.cloudamize.com"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solidFill>
                  <a:srgbClr val="5E5E5E"/>
                </a:solidFill>
              </a:rPr>
              <a:t>Cloudamize</a:t>
            </a:r>
            <a:r>
              <a:rPr lang="en-US" dirty="0">
                <a:solidFill>
                  <a:srgbClr val="5E5E5E"/>
                </a:solidFill>
              </a:rPr>
              <a:t> Training</a:t>
            </a:r>
          </a:p>
        </p:txBody>
      </p:sp>
    </p:spTree>
    <p:extLst>
      <p:ext uri="{BB962C8B-B14F-4D97-AF65-F5344CB8AC3E}">
        <p14:creationId xmlns:p14="http://schemas.microsoft.com/office/powerpoint/2010/main" val="277815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
          </p:nvPr>
        </p:nvSpPr>
        <p:spPr/>
        <p:txBody>
          <a:bodyPr/>
          <a:lstStyle/>
          <a:p>
            <a:r>
              <a:rPr lang="en-US" dirty="0">
                <a:solidFill>
                  <a:srgbClr val="5E5E5E"/>
                </a:solidFill>
              </a:rPr>
              <a:t>Manage</a:t>
            </a:r>
          </a:p>
        </p:txBody>
      </p:sp>
      <p:sp>
        <p:nvSpPr>
          <p:cNvPr id="4" name="Content Placeholder 3"/>
          <p:cNvSpPr>
            <a:spLocks noGrp="1"/>
          </p:cNvSpPr>
          <p:nvPr>
            <p:ph sz="quarter" idx="4"/>
          </p:nvPr>
        </p:nvSpPr>
        <p:spPr/>
        <p:txBody>
          <a:bodyPr/>
          <a:lstStyle/>
          <a:p>
            <a:r>
              <a:rPr lang="en-US" dirty="0">
                <a:solidFill>
                  <a:srgbClr val="5E5E5E"/>
                </a:solidFill>
              </a:rPr>
              <a:t>Right-size cloud workloads</a:t>
            </a:r>
          </a:p>
          <a:p>
            <a:r>
              <a:rPr lang="en-US" dirty="0">
                <a:solidFill>
                  <a:srgbClr val="5E5E5E"/>
                </a:solidFill>
              </a:rPr>
              <a:t>Accurately plan capacity</a:t>
            </a:r>
          </a:p>
          <a:p>
            <a:r>
              <a:rPr lang="en-US" dirty="0">
                <a:solidFill>
                  <a:srgbClr val="5E5E5E"/>
                </a:solidFill>
              </a:rPr>
              <a:t>Analyze costs, filter billing data, and build  chargebacks</a:t>
            </a:r>
          </a:p>
        </p:txBody>
      </p:sp>
      <p:sp>
        <p:nvSpPr>
          <p:cNvPr id="5" name="Title 4"/>
          <p:cNvSpPr>
            <a:spLocks noGrp="1"/>
          </p:cNvSpPr>
          <p:nvPr>
            <p:ph type="title"/>
          </p:nvPr>
        </p:nvSpPr>
        <p:spPr/>
        <p:txBody>
          <a:bodyPr/>
          <a:lstStyle/>
          <a:p>
            <a:r>
              <a:rPr lang="en-US" dirty="0">
                <a:solidFill>
                  <a:srgbClr val="5E5E5E"/>
                </a:solidFill>
              </a:rPr>
              <a:t>THE CLOUD JOURNEY</a:t>
            </a:r>
          </a:p>
        </p:txBody>
      </p:sp>
      <p:grpSp>
        <p:nvGrpSpPr>
          <p:cNvPr id="12" name="Group 11"/>
          <p:cNvGrpSpPr/>
          <p:nvPr/>
        </p:nvGrpSpPr>
        <p:grpSpPr>
          <a:xfrm>
            <a:off x="4021122" y="389616"/>
            <a:ext cx="1101756" cy="143857"/>
            <a:chOff x="5545123" y="590607"/>
            <a:chExt cx="1101756" cy="143857"/>
          </a:xfrm>
        </p:grpSpPr>
        <p:cxnSp>
          <p:nvCxnSpPr>
            <p:cNvPr id="6" name="Straight Connector 5"/>
            <p:cNvCxnSpPr/>
            <p:nvPr/>
          </p:nvCxnSpPr>
          <p:spPr>
            <a:xfrm flipV="1">
              <a:off x="5682283" y="659185"/>
              <a:ext cx="827436" cy="669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p:nvSpPr>
          <p:spPr>
            <a:xfrm>
              <a:off x="5781615"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8" name="Oval 7"/>
            <p:cNvSpPr>
              <a:spLocks noChangeAspect="1"/>
            </p:cNvSpPr>
            <p:nvPr/>
          </p:nvSpPr>
          <p:spPr>
            <a:xfrm>
              <a:off x="6024316"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9" name="Oval 8"/>
            <p:cNvSpPr>
              <a:spLocks noChangeAspect="1"/>
            </p:cNvSpPr>
            <p:nvPr/>
          </p:nvSpPr>
          <p:spPr>
            <a:xfrm>
              <a:off x="6267017"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0" name="Oval 9"/>
            <p:cNvSpPr>
              <a:spLocks noChangeAspect="1"/>
            </p:cNvSpPr>
            <p:nvPr/>
          </p:nvSpPr>
          <p:spPr>
            <a:xfrm>
              <a:off x="6509719"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1" name="Oval 10"/>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pic>
        <p:nvPicPr>
          <p:cNvPr id="14" name="Picture 13"/>
          <p:cNvPicPr>
            <a:picLocks noChangeAspect="1"/>
          </p:cNvPicPr>
          <p:nvPr/>
        </p:nvPicPr>
        <p:blipFill>
          <a:blip r:embed="rId2"/>
          <a:stretch>
            <a:fillRect/>
          </a:stretch>
        </p:blipFill>
        <p:spPr>
          <a:xfrm>
            <a:off x="521915" y="1400969"/>
            <a:ext cx="3872859" cy="3541792"/>
          </a:xfrm>
          <a:prstGeom prst="rect">
            <a:avLst/>
          </a:prstGeom>
        </p:spPr>
      </p:pic>
    </p:spTree>
    <p:extLst>
      <p:ext uri="{BB962C8B-B14F-4D97-AF65-F5344CB8AC3E}">
        <p14:creationId xmlns:p14="http://schemas.microsoft.com/office/powerpoint/2010/main" val="38582643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Managing Customers</a:t>
            </a:r>
          </a:p>
        </p:txBody>
      </p:sp>
      <p:sp>
        <p:nvSpPr>
          <p:cNvPr id="2" name="Rectangle 1"/>
          <p:cNvSpPr/>
          <p:nvPr/>
        </p:nvSpPr>
        <p:spPr>
          <a:xfrm>
            <a:off x="431501" y="1173192"/>
            <a:ext cx="8133617" cy="1846659"/>
          </a:xfrm>
          <a:prstGeom prst="rect">
            <a:avLst/>
          </a:prstGeom>
        </p:spPr>
        <p:txBody>
          <a:bodyPr wrap="square" numCol="1">
            <a:spAutoFit/>
          </a:bodyPr>
          <a:lstStyle/>
          <a:p>
            <a:pPr marL="285750" indent="-285750">
              <a:lnSpc>
                <a:spcPct val="150000"/>
              </a:lnSpc>
              <a:buClr>
                <a:srgbClr val="5E5E5E"/>
              </a:buClr>
              <a:buFont typeface="Arial"/>
              <a:buChar char="•"/>
            </a:pPr>
            <a:r>
              <a:rPr lang="en-IN" sz="1600" dirty="0">
                <a:solidFill>
                  <a:srgbClr val="5E5E5E"/>
                </a:solidFill>
                <a:latin typeface="Open Sans Light" panose="020B0306030504020204"/>
              </a:rPr>
              <a:t>Add account executives or solutions engineers on the dashboard</a:t>
            </a:r>
          </a:p>
          <a:p>
            <a:pPr marL="285750" indent="-285750">
              <a:lnSpc>
                <a:spcPct val="150000"/>
              </a:lnSpc>
              <a:buClr>
                <a:srgbClr val="5E5E5E"/>
              </a:buClr>
              <a:buFont typeface="Arial"/>
              <a:buChar char="•"/>
            </a:pPr>
            <a:r>
              <a:rPr lang="en-IN" sz="1600" dirty="0">
                <a:solidFill>
                  <a:srgbClr val="5E5E5E"/>
                </a:solidFill>
                <a:latin typeface="Open Sans Light" panose="020B0306030504020204"/>
              </a:rPr>
              <a:t>Assign different roles</a:t>
            </a:r>
          </a:p>
          <a:p>
            <a:pPr marL="285750" indent="-285750">
              <a:lnSpc>
                <a:spcPct val="150000"/>
              </a:lnSpc>
              <a:buClr>
                <a:srgbClr val="5E5E5E"/>
              </a:buClr>
              <a:buFont typeface="Arial"/>
              <a:buChar char="•"/>
            </a:pPr>
            <a:r>
              <a:rPr lang="en-IN" sz="1600" dirty="0">
                <a:solidFill>
                  <a:srgbClr val="5E5E5E"/>
                </a:solidFill>
                <a:latin typeface="Open Sans Light" panose="020B0306030504020204"/>
              </a:rPr>
              <a:t>Access to knowledge base</a:t>
            </a:r>
          </a:p>
          <a:p>
            <a:pPr marL="285750" indent="-285750">
              <a:lnSpc>
                <a:spcPct val="150000"/>
              </a:lnSpc>
              <a:buClr>
                <a:srgbClr val="5E5E5E"/>
              </a:buClr>
              <a:buFont typeface="Arial"/>
              <a:buChar char="•"/>
            </a:pPr>
            <a:r>
              <a:rPr lang="en-US" sz="1600" dirty="0">
                <a:solidFill>
                  <a:srgbClr val="5E5E5E"/>
                </a:solidFill>
                <a:latin typeface="Open Sans Light" panose="020B0306030504020204"/>
              </a:rPr>
              <a:t>View the Cloudamize Tutorial </a:t>
            </a:r>
            <a:r>
              <a:rPr lang="en-US" sz="1600" dirty="0">
                <a:solidFill>
                  <a:srgbClr val="5E5E5E"/>
                </a:solidFill>
                <a:latin typeface="Open Sans Light" panose="020B0306030504020204"/>
                <a:hlinkClick r:id="rId2"/>
              </a:rPr>
              <a:t>here</a:t>
            </a:r>
            <a:r>
              <a:rPr lang="en-US" sz="1600" dirty="0">
                <a:solidFill>
                  <a:srgbClr val="5E5E5E"/>
                </a:solidFill>
                <a:latin typeface="Open Sans Light" panose="020B0306030504020204"/>
              </a:rPr>
              <a:t>.</a:t>
            </a:r>
          </a:p>
          <a:p>
            <a:pPr marL="285750" indent="-285750">
              <a:buClr>
                <a:schemeClr val="tx2"/>
              </a:buClr>
              <a:buFont typeface="Arial"/>
              <a:buChar char="•"/>
            </a:pPr>
            <a:endParaRPr lang="en-IN" dirty="0">
              <a:solidFill>
                <a:srgbClr val="595959"/>
              </a:solidFill>
              <a:latin typeface="Open Sans Light" panose="020B0306030504020204"/>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137"/>
          <a:stretch/>
        </p:blipFill>
        <p:spPr>
          <a:xfrm>
            <a:off x="472598" y="3166801"/>
            <a:ext cx="8265510" cy="2013175"/>
          </a:xfrm>
          <a:prstGeom prst="rect">
            <a:avLst/>
          </a:prstGeom>
        </p:spPr>
      </p:pic>
    </p:spTree>
    <p:extLst>
      <p:ext uri="{BB962C8B-B14F-4D97-AF65-F5344CB8AC3E}">
        <p14:creationId xmlns:p14="http://schemas.microsoft.com/office/powerpoint/2010/main" val="1168716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Support</a:t>
            </a:r>
          </a:p>
        </p:txBody>
      </p:sp>
    </p:spTree>
    <p:extLst>
      <p:ext uri="{BB962C8B-B14F-4D97-AF65-F5344CB8AC3E}">
        <p14:creationId xmlns:p14="http://schemas.microsoft.com/office/powerpoint/2010/main" val="4279394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a:spLocks/>
          </p:cNvSpPr>
          <p:nvPr/>
        </p:nvSpPr>
        <p:spPr bwMode="auto">
          <a:xfrm flipH="1" flipV="1">
            <a:off x="12581" y="286021"/>
            <a:ext cx="2309423" cy="5143501"/>
          </a:xfrm>
          <a:custGeom>
            <a:avLst/>
            <a:gdLst>
              <a:gd name="connsiteX0" fmla="*/ 4150602 w 4150602"/>
              <a:gd name="connsiteY0" fmla="*/ 6858001 h 6858001"/>
              <a:gd name="connsiteX1" fmla="*/ 0 w 4150602"/>
              <a:gd name="connsiteY1" fmla="*/ 6858001 h 6858001"/>
              <a:gd name="connsiteX2" fmla="*/ 1457720 w 4150602"/>
              <a:gd name="connsiteY2" fmla="*/ 0 h 6858001"/>
              <a:gd name="connsiteX3" fmla="*/ 4150602 w 4150602"/>
              <a:gd name="connsiteY3" fmla="*/ 0 h 6858001"/>
            </a:gdLst>
            <a:ahLst/>
            <a:cxnLst>
              <a:cxn ang="0">
                <a:pos x="connsiteX0" y="connsiteY0"/>
              </a:cxn>
              <a:cxn ang="0">
                <a:pos x="connsiteX1" y="connsiteY1"/>
              </a:cxn>
              <a:cxn ang="0">
                <a:pos x="connsiteX2" y="connsiteY2"/>
              </a:cxn>
              <a:cxn ang="0">
                <a:pos x="connsiteX3" y="connsiteY3"/>
              </a:cxn>
            </a:cxnLst>
            <a:rect l="l" t="t" r="r" b="b"/>
            <a:pathLst>
              <a:path w="4150602" h="6858001">
                <a:moveTo>
                  <a:pt x="4150602" y="6858001"/>
                </a:moveTo>
                <a:lnTo>
                  <a:pt x="0" y="6858001"/>
                </a:lnTo>
                <a:lnTo>
                  <a:pt x="1457720" y="0"/>
                </a:lnTo>
                <a:lnTo>
                  <a:pt x="4150602" y="0"/>
                </a:lnTo>
                <a:close/>
              </a:path>
            </a:pathLst>
          </a:custGeom>
          <a:solidFill>
            <a:srgbClr val="00BCF2"/>
          </a:solidFill>
          <a:ln>
            <a:noFill/>
          </a:ln>
        </p:spPr>
        <p:txBody>
          <a:bodyPr vert="horz" wrap="square" lIns="68580" tIns="34290" rIns="68580" bIns="34290" numCol="1" anchor="t" anchorCtr="0" compatLnSpc="1">
            <a:prstTxWarp prst="textNoShape">
              <a:avLst/>
            </a:prstTxWarp>
            <a:noAutofit/>
          </a:bodyPr>
          <a:lstStyle/>
          <a:p>
            <a:pPr defTabSz="685800"/>
            <a:endParaRPr lang="en-US" sz="1350" dirty="0">
              <a:solidFill>
                <a:srgbClr val="000000"/>
              </a:solidFill>
              <a:latin typeface="Calibri" panose="020F0502020204030204"/>
            </a:endParaRPr>
          </a:p>
        </p:txBody>
      </p:sp>
      <p:sp>
        <p:nvSpPr>
          <p:cNvPr id="13" name="Rectangle 12"/>
          <p:cNvSpPr/>
          <p:nvPr/>
        </p:nvSpPr>
        <p:spPr bwMode="auto">
          <a:xfrm>
            <a:off x="11618" y="4570488"/>
            <a:ext cx="1383504" cy="46922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4" name="Title 2"/>
          <p:cNvSpPr txBox="1">
            <a:spLocks/>
          </p:cNvSpPr>
          <p:nvPr/>
        </p:nvSpPr>
        <p:spPr>
          <a:xfrm>
            <a:off x="569840" y="525594"/>
            <a:ext cx="1455871" cy="803297"/>
          </a:xfrm>
          <a:prstGeom prst="rect">
            <a:avLst/>
          </a:prstGeom>
          <a:noFill/>
        </p:spPr>
        <p:txBody>
          <a:bodyPr vert="horz" wrap="square" lIns="109728" tIns="68580" rIns="109728" bIns="68580" rtlCol="0" anchor="t">
            <a:spAutoFit/>
          </a:bodyPr>
          <a:lstStyle>
            <a:lvl1pPr algn="l" defTabSz="914344" rtl="0" eaLnBrk="1" latinLnBrk="0" hangingPunct="1">
              <a:lnSpc>
                <a:spcPct val="90000"/>
              </a:lnSpc>
              <a:spcBef>
                <a:spcPct val="0"/>
              </a:spcBef>
              <a:buNone/>
              <a:defRPr lang="en-US" sz="3733" b="0" kern="1200" cap="none" spc="-100" baseline="0">
                <a:ln w="3175">
                  <a:noFill/>
                </a:ln>
                <a:solidFill>
                  <a:schemeClr val="tx2"/>
                </a:solidFill>
                <a:effectLst/>
                <a:latin typeface="+mj-lt"/>
                <a:ea typeface="+mn-ea"/>
                <a:cs typeface="Segoe UI" pitchFamily="34" charset="0"/>
              </a:defRPr>
            </a:lvl1pPr>
          </a:lstStyle>
          <a:p>
            <a:pPr defTabSz="685758"/>
            <a:r>
              <a:rPr lang="en-US" sz="2400" spc="0" dirty="0">
                <a:solidFill>
                  <a:srgbClr val="FFFFFF"/>
                </a:solidFill>
                <a:latin typeface="Calibri Light" panose="020F0302020204030204"/>
              </a:rPr>
              <a:t>Support</a:t>
            </a:r>
          </a:p>
          <a:p>
            <a:pPr defTabSz="685758"/>
            <a:r>
              <a:rPr lang="en-US" sz="2400" spc="0">
                <a:solidFill>
                  <a:srgbClr val="FFFFFF"/>
                </a:solidFill>
                <a:latin typeface="Calibri Light" panose="020F0302020204030204"/>
              </a:rPr>
              <a:t>Details</a:t>
            </a:r>
            <a:endParaRPr lang="en-US" sz="2400" spc="0" dirty="0">
              <a:solidFill>
                <a:srgbClr val="FFFFFF"/>
              </a:solidFill>
              <a:latin typeface="Calibri Light" panose="020F0302020204030204"/>
            </a:endParaRPr>
          </a:p>
        </p:txBody>
      </p:sp>
      <p:sp>
        <p:nvSpPr>
          <p:cNvPr id="7" name="Rectangle 6"/>
          <p:cNvSpPr/>
          <p:nvPr/>
        </p:nvSpPr>
        <p:spPr>
          <a:xfrm>
            <a:off x="2322967" y="1148897"/>
            <a:ext cx="2867453" cy="1574277"/>
          </a:xfrm>
          <a:prstGeom prst="rect">
            <a:avLst/>
          </a:prstGeom>
        </p:spPr>
        <p:txBody>
          <a:bodyPr wrap="square">
            <a:spAutoFit/>
          </a:bodyPr>
          <a:lstStyle/>
          <a:p>
            <a:pPr marL="257175" indent="-257175" defTabSz="685800">
              <a:lnSpc>
                <a:spcPct val="107000"/>
              </a:lnSpc>
              <a:buFont typeface="Arial" panose="020B0604020202020204" pitchFamily="34" charset="0"/>
              <a:buChar char="•"/>
            </a:pPr>
            <a:r>
              <a:rPr lang="en-US" sz="1500" b="1"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Microsite</a:t>
            </a:r>
            <a:r>
              <a:rPr lang="en-US" sz="15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 – Content hub and support ticket tracking system used for handling ALL business and technical support issues (</a:t>
            </a:r>
            <a:r>
              <a:rPr lang="en-US" sz="1500" i="1"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shown on right</a:t>
            </a:r>
            <a:r>
              <a:rPr lang="en-US" sz="15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a:t>
            </a:r>
          </a:p>
        </p:txBody>
      </p:sp>
      <p:sp>
        <p:nvSpPr>
          <p:cNvPr id="8" name="Rectangle 7"/>
          <p:cNvSpPr/>
          <p:nvPr/>
        </p:nvSpPr>
        <p:spPr>
          <a:xfrm>
            <a:off x="2493111" y="3144019"/>
            <a:ext cx="5810480" cy="1080296"/>
          </a:xfrm>
          <a:prstGeom prst="rect">
            <a:avLst/>
          </a:prstGeom>
        </p:spPr>
        <p:txBody>
          <a:bodyPr wrap="square">
            <a:spAutoFit/>
          </a:bodyPr>
          <a:lstStyle/>
          <a:p>
            <a:pPr marL="257175" indent="-257175" defTabSz="685800">
              <a:lnSpc>
                <a:spcPct val="107000"/>
              </a:lnSpc>
              <a:buFont typeface="Arial" panose="020B0604020202020204" pitchFamily="34" charset="0"/>
              <a:buChar char="•"/>
            </a:pPr>
            <a:r>
              <a:rPr lang="en-US" sz="15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Provide support services to MSP Partners. </a:t>
            </a:r>
          </a:p>
          <a:p>
            <a:pPr marL="257175" indent="-257175" defTabSz="685800">
              <a:lnSpc>
                <a:spcPct val="107000"/>
              </a:lnSpc>
              <a:buFont typeface="Arial" panose="020B0604020202020204" pitchFamily="34" charset="0"/>
              <a:buChar char="•"/>
            </a:pPr>
            <a:r>
              <a:rPr lang="en-US" sz="15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Initial response within 2 hours of submitting issue.</a:t>
            </a:r>
          </a:p>
          <a:p>
            <a:pPr marL="257175" indent="-257175" defTabSz="685800">
              <a:lnSpc>
                <a:spcPct val="107000"/>
              </a:lnSpc>
              <a:buFont typeface="Arial" panose="020B0604020202020204" pitchFamily="34" charset="0"/>
              <a:buChar char="•"/>
            </a:pPr>
            <a:r>
              <a:rPr lang="en-US" sz="15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48-72 hour resolution time for normal issues.</a:t>
            </a:r>
          </a:p>
          <a:p>
            <a:pPr marL="257175" indent="-257175" defTabSz="685800">
              <a:lnSpc>
                <a:spcPct val="107000"/>
              </a:lnSpc>
              <a:buFont typeface="Arial" panose="020B0604020202020204" pitchFamily="34" charset="0"/>
              <a:buChar char="•"/>
            </a:pPr>
            <a:r>
              <a:rPr lang="en-US" sz="15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Critical issues escalated and monitored regularly until resolution. </a:t>
            </a:r>
          </a:p>
        </p:txBody>
      </p:sp>
      <p:sp>
        <p:nvSpPr>
          <p:cNvPr id="2" name="TextBox 1"/>
          <p:cNvSpPr txBox="1"/>
          <p:nvPr/>
        </p:nvSpPr>
        <p:spPr>
          <a:xfrm>
            <a:off x="2435644" y="596112"/>
            <a:ext cx="1616908" cy="429348"/>
          </a:xfrm>
          <a:prstGeom prst="rect">
            <a:avLst/>
          </a:prstGeom>
          <a:noFill/>
        </p:spPr>
        <p:txBody>
          <a:bodyPr wrap="square" lIns="137160" tIns="109728" rIns="137160" bIns="109728" rtlCol="0">
            <a:spAutoFit/>
          </a:bodyPr>
          <a:lstStyle/>
          <a:p>
            <a:pPr defTabSz="685800">
              <a:lnSpc>
                <a:spcPct val="90000"/>
              </a:lnSpc>
              <a:spcAft>
                <a:spcPts val="450"/>
              </a:spcAft>
            </a:pPr>
            <a:r>
              <a:rPr lang="en-US" sz="1500" dirty="0">
                <a:gradFill>
                  <a:gsLst>
                    <a:gs pos="2917">
                      <a:prstClr val="black"/>
                    </a:gs>
                    <a:gs pos="30000">
                      <a:prstClr val="black"/>
                    </a:gs>
                  </a:gsLst>
                  <a:lin ang="5400000" scaled="0"/>
                </a:gradFill>
                <a:latin typeface="Calibri" panose="020F0502020204030204"/>
              </a:rPr>
              <a:t>Tools:</a:t>
            </a:r>
          </a:p>
        </p:txBody>
      </p:sp>
      <p:sp>
        <p:nvSpPr>
          <p:cNvPr id="10" name="TextBox 9"/>
          <p:cNvSpPr txBox="1"/>
          <p:nvPr/>
        </p:nvSpPr>
        <p:spPr>
          <a:xfrm>
            <a:off x="2438842" y="2810011"/>
            <a:ext cx="5764884" cy="429348"/>
          </a:xfrm>
          <a:prstGeom prst="rect">
            <a:avLst/>
          </a:prstGeom>
          <a:noFill/>
        </p:spPr>
        <p:txBody>
          <a:bodyPr wrap="square" lIns="137160" tIns="109728" rIns="137160" bIns="109728" rtlCol="0">
            <a:spAutoFit/>
          </a:bodyPr>
          <a:lstStyle/>
          <a:p>
            <a:pPr defTabSz="685800">
              <a:lnSpc>
                <a:spcPct val="90000"/>
              </a:lnSpc>
              <a:spcAft>
                <a:spcPts val="450"/>
              </a:spcAft>
            </a:pPr>
            <a:r>
              <a:rPr lang="en-US" sz="1500" dirty="0">
                <a:gradFill>
                  <a:gsLst>
                    <a:gs pos="2917">
                      <a:prstClr val="black"/>
                    </a:gs>
                    <a:gs pos="30000">
                      <a:prstClr val="black"/>
                    </a:gs>
                  </a:gsLst>
                  <a:lin ang="5400000" scaled="0"/>
                </a:gradFill>
                <a:latin typeface="Calibri" panose="020F0502020204030204"/>
              </a:rPr>
              <a:t>Sysgain Service Level Agreement (Migration Program): </a:t>
            </a:r>
          </a:p>
        </p:txBody>
      </p:sp>
      <p:sp>
        <p:nvSpPr>
          <p:cNvPr id="11" name="Rectangle 10"/>
          <p:cNvSpPr/>
          <p:nvPr/>
        </p:nvSpPr>
        <p:spPr>
          <a:xfrm>
            <a:off x="2493112" y="4570488"/>
            <a:ext cx="5891610" cy="1574149"/>
          </a:xfrm>
          <a:prstGeom prst="rect">
            <a:avLst/>
          </a:prstGeom>
        </p:spPr>
        <p:txBody>
          <a:bodyPr wrap="square">
            <a:spAutoFit/>
          </a:bodyPr>
          <a:lstStyle/>
          <a:p>
            <a:pPr defTabSz="685800">
              <a:lnSpc>
                <a:spcPct val="107000"/>
              </a:lnSpc>
            </a:pPr>
            <a:r>
              <a:rPr lang="en-US" dirty="0">
                <a:solidFill>
                  <a:prstClr val="black"/>
                </a:solidFill>
                <a:latin typeface="Segoe UI Light" panose="020B0502040204020203" pitchFamily="34" charset="0"/>
                <a:ea typeface="Calibri" panose="020F0502020204030204" pitchFamily="34" charset="0"/>
                <a:cs typeface="Segoe UI Light" panose="020B0502040204020203" pitchFamily="34" charset="0"/>
                <a:hlinkClick r:id="rId2"/>
              </a:rPr>
              <a:t>https://cspmigration.freshdesk.com/support/home</a:t>
            </a:r>
            <a:endParaRPr lang="en-US"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defTabSz="685800">
              <a:lnSpc>
                <a:spcPct val="107000"/>
              </a:lnSpc>
            </a:pPr>
            <a:r>
              <a:rPr lang="en-US" i="1"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Or Email requests to: </a:t>
            </a:r>
            <a:r>
              <a:rPr lang="en-US" dirty="0">
                <a:solidFill>
                  <a:prstClr val="black"/>
                </a:solidFill>
                <a:latin typeface="Segoe UI Light" panose="020B0502040204020203" pitchFamily="34" charset="0"/>
                <a:ea typeface="Calibri" panose="020F0502020204030204" pitchFamily="34" charset="0"/>
                <a:cs typeface="Segoe UI Light" panose="020B0502040204020203" pitchFamily="34" charset="0"/>
                <a:hlinkClick r:id="rId3"/>
              </a:rPr>
              <a:t>support+cspmigration@sysgain.com</a:t>
            </a:r>
            <a:endParaRPr lang="en-US"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defTabSz="685800">
              <a:lnSpc>
                <a:spcPct val="107000"/>
              </a:lnSpc>
            </a:pPr>
            <a:r>
              <a:rPr lang="en-US"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  </a:t>
            </a:r>
          </a:p>
          <a:p>
            <a:pPr marL="257175" indent="-257175" defTabSz="685800">
              <a:lnSpc>
                <a:spcPct val="107000"/>
              </a:lnSpc>
              <a:buFont typeface="Arial" panose="020B0604020202020204" pitchFamily="34" charset="0"/>
              <a:buChar char="•"/>
            </a:pPr>
            <a:endParaRPr lang="en-US"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defTabSz="685800">
              <a:lnSpc>
                <a:spcPct val="107000"/>
              </a:lnSpc>
            </a:pPr>
            <a:endParaRPr lang="en-US"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p:txBody>
      </p:sp>
      <p:sp>
        <p:nvSpPr>
          <p:cNvPr id="12" name="TextBox 11"/>
          <p:cNvSpPr txBox="1"/>
          <p:nvPr/>
        </p:nvSpPr>
        <p:spPr>
          <a:xfrm>
            <a:off x="2435644" y="4183053"/>
            <a:ext cx="1891330" cy="470898"/>
          </a:xfrm>
          <a:prstGeom prst="rect">
            <a:avLst/>
          </a:prstGeom>
          <a:noFill/>
        </p:spPr>
        <p:txBody>
          <a:bodyPr wrap="square" lIns="137160" tIns="109728" rIns="137160" bIns="109728" rtlCol="0">
            <a:spAutoFit/>
          </a:bodyPr>
          <a:lstStyle/>
          <a:p>
            <a:pPr defTabSz="685800">
              <a:lnSpc>
                <a:spcPct val="90000"/>
              </a:lnSpc>
              <a:spcAft>
                <a:spcPts val="450"/>
              </a:spcAft>
            </a:pPr>
            <a:r>
              <a:rPr lang="en-US" dirty="0">
                <a:gradFill>
                  <a:gsLst>
                    <a:gs pos="2917">
                      <a:prstClr val="black"/>
                    </a:gs>
                    <a:gs pos="30000">
                      <a:prstClr val="black"/>
                    </a:gs>
                  </a:gsLst>
                  <a:lin ang="5400000" scaled="0"/>
                </a:gradFill>
                <a:latin typeface="Calibri" panose="020F0502020204030204"/>
              </a:rPr>
              <a:t>Support Links</a:t>
            </a:r>
          </a:p>
        </p:txBody>
      </p:sp>
      <p:sp>
        <p:nvSpPr>
          <p:cNvPr id="15" name="Rectangle 14"/>
          <p:cNvSpPr/>
          <p:nvPr/>
        </p:nvSpPr>
        <p:spPr>
          <a:xfrm>
            <a:off x="-31460" y="4570488"/>
            <a:ext cx="1528895" cy="46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t" anchorCtr="0">
            <a:noAutofit/>
          </a:bodyPr>
          <a:lstStyle/>
          <a:p>
            <a:pPr algn="ctr" defTabSz="685800"/>
            <a:endParaRPr lang="en-US" sz="1350" dirty="0">
              <a:ln>
                <a:solidFill>
                  <a:srgbClr val="FFFFFF">
                    <a:alpha val="0"/>
                  </a:srgbClr>
                </a:solidFill>
              </a:ln>
              <a:solidFill>
                <a:srgbClr val="FFFFFF"/>
              </a:solidFill>
              <a:latin typeface="Calibri" panose="020F0502020204030204"/>
            </a:endParaRPr>
          </a:p>
        </p:txBody>
      </p:sp>
      <p:pic>
        <p:nvPicPr>
          <p:cNvPr id="16" name="Picture 15"/>
          <p:cNvPicPr>
            <a:picLocks noChangeAspect="1"/>
          </p:cNvPicPr>
          <p:nvPr/>
        </p:nvPicPr>
        <p:blipFill>
          <a:blip r:embed="rId4"/>
          <a:stretch>
            <a:fillRect/>
          </a:stretch>
        </p:blipFill>
        <p:spPr>
          <a:xfrm>
            <a:off x="12582" y="4653951"/>
            <a:ext cx="1285875" cy="385763"/>
          </a:xfrm>
          <a:prstGeom prst="rect">
            <a:avLst/>
          </a:prstGeom>
        </p:spPr>
      </p:pic>
      <p:pic>
        <p:nvPicPr>
          <p:cNvPr id="5" name="Picture 4"/>
          <p:cNvPicPr>
            <a:picLocks noChangeAspect="1"/>
          </p:cNvPicPr>
          <p:nvPr/>
        </p:nvPicPr>
        <p:blipFill>
          <a:blip r:embed="rId5"/>
          <a:stretch>
            <a:fillRect/>
          </a:stretch>
        </p:blipFill>
        <p:spPr>
          <a:xfrm>
            <a:off x="5190421" y="562066"/>
            <a:ext cx="3649478" cy="2212697"/>
          </a:xfrm>
          <a:prstGeom prst="rect">
            <a:avLst/>
          </a:prstGeom>
          <a:ln>
            <a:solidFill>
              <a:schemeClr val="bg1">
                <a:lumMod val="85000"/>
              </a:schemeClr>
            </a:solidFill>
          </a:ln>
        </p:spPr>
      </p:pic>
    </p:spTree>
    <p:extLst>
      <p:ext uri="{BB962C8B-B14F-4D97-AF65-F5344CB8AC3E}">
        <p14:creationId xmlns:p14="http://schemas.microsoft.com/office/powerpoint/2010/main" val="2524732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Promotion Offer</a:t>
            </a:r>
          </a:p>
        </p:txBody>
      </p:sp>
    </p:spTree>
    <p:extLst>
      <p:ext uri="{BB962C8B-B14F-4D97-AF65-F5344CB8AC3E}">
        <p14:creationId xmlns:p14="http://schemas.microsoft.com/office/powerpoint/2010/main" val="19566894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Thank you.</a:t>
            </a:r>
          </a:p>
        </p:txBody>
      </p:sp>
      <p:sp>
        <p:nvSpPr>
          <p:cNvPr id="3" name="Content Placeholder 2"/>
          <p:cNvSpPr>
            <a:spLocks noGrp="1"/>
          </p:cNvSpPr>
          <p:nvPr>
            <p:ph sz="half" idx="1"/>
          </p:nvPr>
        </p:nvSpPr>
        <p:spPr>
          <a:xfrm>
            <a:off x="628650" y="1521354"/>
            <a:ext cx="3784146" cy="3626115"/>
          </a:xfrm>
        </p:spPr>
        <p:txBody>
          <a:bodyPr/>
          <a:lstStyle/>
          <a:p>
            <a:pPr marL="0" indent="0">
              <a:buNone/>
            </a:pPr>
            <a:endParaRPr lang="en-US" dirty="0">
              <a:solidFill>
                <a:srgbClr val="5E5E5E"/>
              </a:solidFill>
            </a:endParaRPr>
          </a:p>
          <a:p>
            <a:pPr marL="0" indent="0">
              <a:buNone/>
            </a:pPr>
            <a:r>
              <a:rPr lang="en-US" dirty="0">
                <a:solidFill>
                  <a:srgbClr val="5E5E5E"/>
                </a:solidFill>
              </a:rPr>
              <a:t>Adi Rao</a:t>
            </a:r>
          </a:p>
          <a:p>
            <a:pPr marL="0" indent="0">
              <a:buNone/>
            </a:pPr>
            <a:r>
              <a:rPr lang="en-US" dirty="0">
                <a:solidFill>
                  <a:srgbClr val="5E5E5E"/>
                </a:solidFill>
              </a:rPr>
              <a:t>Partner Development Manager</a:t>
            </a:r>
          </a:p>
          <a:p>
            <a:pPr marL="0" indent="0">
              <a:buNone/>
            </a:pPr>
            <a:r>
              <a:rPr lang="en-US" dirty="0">
                <a:solidFill>
                  <a:srgbClr val="5E5E5E"/>
                </a:solidFill>
                <a:hlinkClick r:id="rId2"/>
              </a:rPr>
              <a:t>arao@Cloudamize.com</a:t>
            </a:r>
            <a:endParaRPr lang="en-US" dirty="0">
              <a:solidFill>
                <a:srgbClr val="5E5E5E"/>
              </a:solidFill>
            </a:endParaRPr>
          </a:p>
          <a:p>
            <a:pPr marL="0" indent="0">
              <a:buNone/>
            </a:pPr>
            <a:endParaRPr lang="en-US" dirty="0">
              <a:solidFill>
                <a:srgbClr val="5E5E5E"/>
              </a:solidFill>
            </a:endParaRPr>
          </a:p>
        </p:txBody>
      </p:sp>
      <p:sp>
        <p:nvSpPr>
          <p:cNvPr id="4" name="Content Placeholder 3"/>
          <p:cNvSpPr>
            <a:spLocks noGrp="1"/>
          </p:cNvSpPr>
          <p:nvPr>
            <p:ph sz="half" idx="2"/>
          </p:nvPr>
        </p:nvSpPr>
        <p:spPr/>
        <p:txBody>
          <a:bodyPr/>
          <a:lstStyle/>
          <a:p>
            <a:endParaRPr lang="en-US" dirty="0"/>
          </a:p>
        </p:txBody>
      </p:sp>
      <p:sp>
        <p:nvSpPr>
          <p:cNvPr id="5" name="Rectangle 4"/>
          <p:cNvSpPr/>
          <p:nvPr/>
        </p:nvSpPr>
        <p:spPr>
          <a:xfrm>
            <a:off x="4572001" y="1"/>
            <a:ext cx="4572000" cy="5714999"/>
          </a:xfrm>
          <a:prstGeom prst="rect">
            <a:avLst/>
          </a:prstGeom>
          <a:solidFill>
            <a:srgbClr val="00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576" y="2280686"/>
            <a:ext cx="2018850" cy="1153630"/>
          </a:xfrm>
          <a:prstGeom prst="rect">
            <a:avLst/>
          </a:prstGeom>
        </p:spPr>
      </p:pic>
    </p:spTree>
    <p:extLst>
      <p:ext uri="{BB962C8B-B14F-4D97-AF65-F5344CB8AC3E}">
        <p14:creationId xmlns:p14="http://schemas.microsoft.com/office/powerpoint/2010/main" val="17766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Drivers</a:t>
            </a:r>
          </a:p>
        </p:txBody>
      </p:sp>
    </p:spTree>
    <p:extLst>
      <p:ext uri="{BB962C8B-B14F-4D97-AF65-F5344CB8AC3E}">
        <p14:creationId xmlns:p14="http://schemas.microsoft.com/office/powerpoint/2010/main" val="306723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Key Benefits of Cloudamize</a:t>
            </a:r>
          </a:p>
        </p:txBody>
      </p:sp>
      <p:sp>
        <p:nvSpPr>
          <p:cNvPr id="3" name="Content Placeholder 2"/>
          <p:cNvSpPr>
            <a:spLocks noGrp="1"/>
          </p:cNvSpPr>
          <p:nvPr>
            <p:ph type="body" idx="1"/>
          </p:nvPr>
        </p:nvSpPr>
        <p:spPr/>
        <p:txBody>
          <a:bodyPr/>
          <a:lstStyle/>
          <a:p>
            <a:r>
              <a:rPr lang="en-US" dirty="0">
                <a:solidFill>
                  <a:srgbClr val="5E5E5E"/>
                </a:solidFill>
                <a:latin typeface="Open Sans Light"/>
              </a:rPr>
              <a:t>Achieve your optimal cloud environment</a:t>
            </a:r>
          </a:p>
          <a:p>
            <a:r>
              <a:rPr lang="en-US" dirty="0">
                <a:solidFill>
                  <a:srgbClr val="5E5E5E"/>
                </a:solidFill>
                <a:latin typeface="Open Sans Light"/>
              </a:rPr>
              <a:t>Control and lower cloud costs</a:t>
            </a:r>
          </a:p>
          <a:p>
            <a:r>
              <a:rPr lang="en-US" dirty="0">
                <a:solidFill>
                  <a:srgbClr val="5E5E5E"/>
                </a:solidFill>
                <a:latin typeface="Open Sans Light"/>
              </a:rPr>
              <a:t>More quickly make accurate cloud decisions</a:t>
            </a:r>
            <a:endParaRPr lang="en-US" dirty="0">
              <a:solidFill>
                <a:srgbClr val="5E5E5E"/>
              </a:solidFill>
              <a:latin typeface="Open Sans Light"/>
              <a:ea typeface="Open Sans" charset="0"/>
              <a:cs typeface="Open Sans" charset="0"/>
            </a:endParaRPr>
          </a:p>
          <a:p>
            <a:r>
              <a:rPr lang="en-US" dirty="0">
                <a:solidFill>
                  <a:srgbClr val="5E5E5E"/>
                </a:solidFill>
                <a:latin typeface="Open Sans Light"/>
              </a:rPr>
              <a:t>Accelerate time to cloud value</a:t>
            </a:r>
            <a:endParaRPr lang="en-US" dirty="0">
              <a:solidFill>
                <a:srgbClr val="5E5E5E"/>
              </a:solidFill>
              <a:latin typeface="Open Sans Light"/>
              <a:ea typeface="Open Sans" charset="0"/>
              <a:cs typeface="Open Sans" charset="0"/>
            </a:endParaRPr>
          </a:p>
          <a:p>
            <a:pPr marL="0" indent="0">
              <a:buNone/>
            </a:pPr>
            <a:endParaRPr lang="en-US" dirty="0">
              <a:solidFill>
                <a:srgbClr val="5E5E5E"/>
              </a:solidFill>
              <a:latin typeface="Open Sans Light"/>
            </a:endParaRPr>
          </a:p>
        </p:txBody>
      </p:sp>
    </p:spTree>
    <p:extLst>
      <p:ext uri="{BB962C8B-B14F-4D97-AF65-F5344CB8AC3E}">
        <p14:creationId xmlns:p14="http://schemas.microsoft.com/office/powerpoint/2010/main" val="8937141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5E5E5E"/>
                </a:solidFill>
              </a:rPr>
              <a:t>Key Benefits to Partners</a:t>
            </a:r>
          </a:p>
        </p:txBody>
      </p:sp>
      <p:sp>
        <p:nvSpPr>
          <p:cNvPr id="7" name="Text Placeholder 6"/>
          <p:cNvSpPr>
            <a:spLocks noGrp="1"/>
          </p:cNvSpPr>
          <p:nvPr>
            <p:ph type="body" idx="1"/>
          </p:nvPr>
        </p:nvSpPr>
        <p:spPr/>
        <p:txBody>
          <a:bodyPr>
            <a:normAutofit/>
          </a:bodyPr>
          <a:lstStyle/>
          <a:p>
            <a:r>
              <a:rPr lang="en-US" dirty="0">
                <a:solidFill>
                  <a:srgbClr val="5E5E5E"/>
                </a:solidFill>
              </a:rPr>
              <a:t>Remove sales friction at the TCO conversations level </a:t>
            </a:r>
          </a:p>
          <a:p>
            <a:r>
              <a:rPr lang="en-US" dirty="0">
                <a:solidFill>
                  <a:srgbClr val="5E5E5E"/>
                </a:solidFill>
              </a:rPr>
              <a:t>Increase close rate by having data-driven sales cycle</a:t>
            </a:r>
          </a:p>
          <a:p>
            <a:r>
              <a:rPr lang="en-US" dirty="0">
                <a:solidFill>
                  <a:srgbClr val="5E5E5E"/>
                </a:solidFill>
              </a:rPr>
              <a:t>Reduce time to migrate to the cloud</a:t>
            </a:r>
          </a:p>
          <a:p>
            <a:r>
              <a:rPr lang="en-US" dirty="0">
                <a:solidFill>
                  <a:srgbClr val="5E5E5E"/>
                </a:solidFill>
              </a:rPr>
              <a:t>Scale migration team by enabling PS/SIs on a single platform</a:t>
            </a:r>
          </a:p>
          <a:p>
            <a:r>
              <a:rPr lang="en-US" dirty="0">
                <a:solidFill>
                  <a:srgbClr val="5E5E5E"/>
                </a:solidFill>
              </a:rPr>
              <a:t>Increase retention by helping customer realize promise of the cloud</a:t>
            </a:r>
          </a:p>
          <a:p>
            <a:r>
              <a:rPr lang="en-US" dirty="0">
                <a:solidFill>
                  <a:srgbClr val="5E5E5E"/>
                </a:solidFill>
              </a:rPr>
              <a:t>Build and scale managed services business by providing services on top of Cloudamize Platform.</a:t>
            </a:r>
          </a:p>
          <a:p>
            <a:endParaRPr lang="en-US" dirty="0">
              <a:solidFill>
                <a:srgbClr val="5E5E5E"/>
              </a:solidFill>
            </a:endParaRPr>
          </a:p>
        </p:txBody>
      </p:sp>
    </p:spTree>
    <p:extLst>
      <p:ext uri="{BB962C8B-B14F-4D97-AF65-F5344CB8AC3E}">
        <p14:creationId xmlns:p14="http://schemas.microsoft.com/office/powerpoint/2010/main" val="20441857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609600" y="5219105"/>
            <a:ext cx="1353312" cy="34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7741921" y="509571"/>
            <a:ext cx="1052091" cy="581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6152221" y="1135156"/>
            <a:ext cx="1502831" cy="298314"/>
          </a:xfrm>
          <a:prstGeom prst="rect">
            <a:avLst/>
          </a:prstGeom>
          <a:blipFill>
            <a:blip r:embed="rId2" cstate="print"/>
            <a:stretch>
              <a:fillRect/>
            </a:stretch>
          </a:blipFill>
        </p:spPr>
        <p:txBody>
          <a:bodyPr wrap="square" lIns="0" tIns="0" rIns="0" bIns="0" rtlCol="0"/>
          <a:lstStyle/>
          <a:p>
            <a:endParaRPr sz="1404" dirty="0"/>
          </a:p>
        </p:txBody>
      </p:sp>
      <p:sp>
        <p:nvSpPr>
          <p:cNvPr id="3" name="object 3"/>
          <p:cNvSpPr/>
          <p:nvPr/>
        </p:nvSpPr>
        <p:spPr>
          <a:xfrm>
            <a:off x="6152224" y="2607845"/>
            <a:ext cx="1502837" cy="211922"/>
          </a:xfrm>
          <a:prstGeom prst="rect">
            <a:avLst/>
          </a:prstGeom>
          <a:blipFill>
            <a:blip r:embed="rId3" cstate="print"/>
            <a:stretch>
              <a:fillRect/>
            </a:stretch>
          </a:blipFill>
        </p:spPr>
        <p:txBody>
          <a:bodyPr wrap="square" lIns="0" tIns="0" rIns="0" bIns="0" rtlCol="0"/>
          <a:lstStyle/>
          <a:p>
            <a:endParaRPr sz="1404" dirty="0"/>
          </a:p>
        </p:txBody>
      </p:sp>
      <p:sp>
        <p:nvSpPr>
          <p:cNvPr id="4" name="object 4"/>
          <p:cNvSpPr/>
          <p:nvPr/>
        </p:nvSpPr>
        <p:spPr>
          <a:xfrm>
            <a:off x="6152222" y="3485070"/>
            <a:ext cx="1502830" cy="211911"/>
          </a:xfrm>
          <a:prstGeom prst="rect">
            <a:avLst/>
          </a:prstGeom>
          <a:blipFill>
            <a:blip r:embed="rId4" cstate="print"/>
            <a:stretch>
              <a:fillRect/>
            </a:stretch>
          </a:blipFill>
        </p:spPr>
        <p:txBody>
          <a:bodyPr wrap="square" lIns="0" tIns="0" rIns="0" bIns="0" rtlCol="0"/>
          <a:lstStyle/>
          <a:p>
            <a:endParaRPr sz="1404" dirty="0"/>
          </a:p>
        </p:txBody>
      </p:sp>
      <p:sp>
        <p:nvSpPr>
          <p:cNvPr id="5" name="object 5"/>
          <p:cNvSpPr/>
          <p:nvPr/>
        </p:nvSpPr>
        <p:spPr>
          <a:xfrm>
            <a:off x="6152222" y="3872815"/>
            <a:ext cx="1502834" cy="270584"/>
          </a:xfrm>
          <a:prstGeom prst="rect">
            <a:avLst/>
          </a:prstGeom>
          <a:blipFill>
            <a:blip r:embed="rId5" cstate="print"/>
            <a:stretch>
              <a:fillRect/>
            </a:stretch>
          </a:blipFill>
        </p:spPr>
        <p:txBody>
          <a:bodyPr wrap="square" lIns="0" tIns="0" rIns="0" bIns="0" rtlCol="0"/>
          <a:lstStyle/>
          <a:p>
            <a:endParaRPr sz="1404" dirty="0"/>
          </a:p>
        </p:txBody>
      </p:sp>
      <p:sp>
        <p:nvSpPr>
          <p:cNvPr id="6" name="object 6"/>
          <p:cNvSpPr/>
          <p:nvPr/>
        </p:nvSpPr>
        <p:spPr>
          <a:xfrm>
            <a:off x="6152222" y="568593"/>
            <a:ext cx="1502834" cy="367930"/>
          </a:xfrm>
          <a:prstGeom prst="rect">
            <a:avLst/>
          </a:prstGeom>
          <a:blipFill>
            <a:blip r:embed="rId6" cstate="print"/>
            <a:stretch>
              <a:fillRect/>
            </a:stretch>
          </a:blipFill>
        </p:spPr>
        <p:txBody>
          <a:bodyPr wrap="square" lIns="0" tIns="0" rIns="0" bIns="0" rtlCol="0"/>
          <a:lstStyle/>
          <a:p>
            <a:endParaRPr sz="1404" dirty="0"/>
          </a:p>
        </p:txBody>
      </p:sp>
      <p:sp>
        <p:nvSpPr>
          <p:cNvPr id="7" name="object 7"/>
          <p:cNvSpPr/>
          <p:nvPr/>
        </p:nvSpPr>
        <p:spPr>
          <a:xfrm>
            <a:off x="6364366" y="4327814"/>
            <a:ext cx="1132636" cy="330106"/>
          </a:xfrm>
          <a:prstGeom prst="rect">
            <a:avLst/>
          </a:prstGeom>
          <a:blipFill>
            <a:blip r:embed="rId7" cstate="print"/>
            <a:stretch>
              <a:fillRect/>
            </a:stretch>
          </a:blipFill>
        </p:spPr>
        <p:txBody>
          <a:bodyPr wrap="square" lIns="0" tIns="0" rIns="0" bIns="0" rtlCol="0"/>
          <a:lstStyle/>
          <a:p>
            <a:endParaRPr sz="1404" dirty="0"/>
          </a:p>
        </p:txBody>
      </p:sp>
      <p:sp>
        <p:nvSpPr>
          <p:cNvPr id="8" name="object 8"/>
          <p:cNvSpPr/>
          <p:nvPr/>
        </p:nvSpPr>
        <p:spPr>
          <a:xfrm>
            <a:off x="6346572" y="4851032"/>
            <a:ext cx="1163681" cy="339152"/>
          </a:xfrm>
          <a:prstGeom prst="rect">
            <a:avLst/>
          </a:prstGeom>
          <a:blipFill>
            <a:blip r:embed="rId8" cstate="print"/>
            <a:stretch>
              <a:fillRect/>
            </a:stretch>
          </a:blipFill>
        </p:spPr>
        <p:txBody>
          <a:bodyPr wrap="square" lIns="0" tIns="0" rIns="0" bIns="0" rtlCol="0"/>
          <a:lstStyle/>
          <a:p>
            <a:endParaRPr sz="1404" dirty="0"/>
          </a:p>
        </p:txBody>
      </p:sp>
      <p:sp>
        <p:nvSpPr>
          <p:cNvPr id="9" name="object 9"/>
          <p:cNvSpPr/>
          <p:nvPr/>
        </p:nvSpPr>
        <p:spPr>
          <a:xfrm>
            <a:off x="6152224" y="1621931"/>
            <a:ext cx="1502835" cy="312847"/>
          </a:xfrm>
          <a:prstGeom prst="rect">
            <a:avLst/>
          </a:prstGeom>
          <a:blipFill>
            <a:blip r:embed="rId9" cstate="print"/>
            <a:stretch>
              <a:fillRect/>
            </a:stretch>
          </a:blipFill>
        </p:spPr>
        <p:txBody>
          <a:bodyPr wrap="square" lIns="0" tIns="0" rIns="0" bIns="0" rtlCol="0"/>
          <a:lstStyle/>
          <a:p>
            <a:endParaRPr sz="1404" dirty="0"/>
          </a:p>
        </p:txBody>
      </p:sp>
      <p:sp>
        <p:nvSpPr>
          <p:cNvPr id="10" name="object 10"/>
          <p:cNvSpPr/>
          <p:nvPr/>
        </p:nvSpPr>
        <p:spPr>
          <a:xfrm>
            <a:off x="6175108" y="2995611"/>
            <a:ext cx="1462875" cy="300646"/>
          </a:xfrm>
          <a:prstGeom prst="rect">
            <a:avLst/>
          </a:prstGeom>
          <a:blipFill>
            <a:blip r:embed="rId10" cstate="print"/>
            <a:stretch>
              <a:fillRect/>
            </a:stretch>
          </a:blipFill>
        </p:spPr>
        <p:txBody>
          <a:bodyPr wrap="square" lIns="0" tIns="0" rIns="0" bIns="0" rtlCol="0"/>
          <a:lstStyle/>
          <a:p>
            <a:endParaRPr sz="1404" dirty="0"/>
          </a:p>
        </p:txBody>
      </p:sp>
      <p:sp>
        <p:nvSpPr>
          <p:cNvPr id="11" name="object 11"/>
          <p:cNvSpPr/>
          <p:nvPr/>
        </p:nvSpPr>
        <p:spPr>
          <a:xfrm>
            <a:off x="6152221" y="2125369"/>
            <a:ext cx="1502829" cy="294556"/>
          </a:xfrm>
          <a:prstGeom prst="rect">
            <a:avLst/>
          </a:prstGeom>
          <a:blipFill>
            <a:blip r:embed="rId11" cstate="print"/>
            <a:stretch>
              <a:fillRect/>
            </a:stretch>
          </a:blipFill>
        </p:spPr>
        <p:txBody>
          <a:bodyPr wrap="square" lIns="0" tIns="0" rIns="0" bIns="0" rtlCol="0"/>
          <a:lstStyle/>
          <a:p>
            <a:endParaRPr sz="1404" dirty="0"/>
          </a:p>
        </p:txBody>
      </p:sp>
      <p:sp>
        <p:nvSpPr>
          <p:cNvPr id="12" name="object 12"/>
          <p:cNvSpPr/>
          <p:nvPr/>
        </p:nvSpPr>
        <p:spPr>
          <a:xfrm>
            <a:off x="5252423" y="4394069"/>
            <a:ext cx="683448" cy="315817"/>
          </a:xfrm>
          <a:prstGeom prst="rect">
            <a:avLst/>
          </a:prstGeom>
          <a:blipFill>
            <a:blip r:embed="rId12" cstate="print"/>
            <a:stretch>
              <a:fillRect/>
            </a:stretch>
          </a:blipFill>
        </p:spPr>
        <p:txBody>
          <a:bodyPr wrap="square" lIns="0" tIns="0" rIns="0" bIns="0" rtlCol="0"/>
          <a:lstStyle/>
          <a:p>
            <a:endParaRPr sz="1404" dirty="0"/>
          </a:p>
        </p:txBody>
      </p:sp>
      <p:sp>
        <p:nvSpPr>
          <p:cNvPr id="13" name="object 13"/>
          <p:cNvSpPr/>
          <p:nvPr/>
        </p:nvSpPr>
        <p:spPr>
          <a:xfrm>
            <a:off x="5306008" y="568594"/>
            <a:ext cx="589940" cy="347761"/>
          </a:xfrm>
          <a:prstGeom prst="rect">
            <a:avLst/>
          </a:prstGeom>
          <a:blipFill>
            <a:blip r:embed="rId13" cstate="print"/>
            <a:stretch>
              <a:fillRect/>
            </a:stretch>
          </a:blipFill>
        </p:spPr>
        <p:txBody>
          <a:bodyPr wrap="square" lIns="0" tIns="0" rIns="0" bIns="0" rtlCol="0"/>
          <a:lstStyle/>
          <a:p>
            <a:endParaRPr sz="1404" dirty="0"/>
          </a:p>
        </p:txBody>
      </p:sp>
      <p:sp>
        <p:nvSpPr>
          <p:cNvPr id="14" name="object 14"/>
          <p:cNvSpPr/>
          <p:nvPr/>
        </p:nvSpPr>
        <p:spPr>
          <a:xfrm>
            <a:off x="5264608" y="2003591"/>
            <a:ext cx="662193" cy="398712"/>
          </a:xfrm>
          <a:prstGeom prst="rect">
            <a:avLst/>
          </a:prstGeom>
          <a:blipFill>
            <a:blip r:embed="rId14" cstate="print"/>
            <a:stretch>
              <a:fillRect/>
            </a:stretch>
          </a:blipFill>
        </p:spPr>
        <p:txBody>
          <a:bodyPr wrap="square" lIns="0" tIns="0" rIns="0" bIns="0" rtlCol="0"/>
          <a:lstStyle/>
          <a:p>
            <a:endParaRPr sz="1404" dirty="0"/>
          </a:p>
        </p:txBody>
      </p:sp>
      <p:sp>
        <p:nvSpPr>
          <p:cNvPr id="15" name="object 15"/>
          <p:cNvSpPr/>
          <p:nvPr/>
        </p:nvSpPr>
        <p:spPr>
          <a:xfrm>
            <a:off x="5366562" y="1105904"/>
            <a:ext cx="484268" cy="662193"/>
          </a:xfrm>
          <a:prstGeom prst="rect">
            <a:avLst/>
          </a:prstGeom>
          <a:blipFill>
            <a:blip r:embed="rId15" cstate="print"/>
            <a:stretch>
              <a:fillRect/>
            </a:stretch>
          </a:blipFill>
        </p:spPr>
        <p:txBody>
          <a:bodyPr wrap="square" lIns="0" tIns="0" rIns="0" bIns="0" rtlCol="0"/>
          <a:lstStyle/>
          <a:p>
            <a:endParaRPr sz="1404" dirty="0"/>
          </a:p>
        </p:txBody>
      </p:sp>
      <p:sp>
        <p:nvSpPr>
          <p:cNvPr id="16" name="object 16"/>
          <p:cNvSpPr/>
          <p:nvPr/>
        </p:nvSpPr>
        <p:spPr>
          <a:xfrm>
            <a:off x="5264607" y="3943186"/>
            <a:ext cx="662184" cy="272353"/>
          </a:xfrm>
          <a:prstGeom prst="rect">
            <a:avLst/>
          </a:prstGeom>
          <a:blipFill>
            <a:blip r:embed="rId16" cstate="print"/>
            <a:stretch>
              <a:fillRect/>
            </a:stretch>
          </a:blipFill>
        </p:spPr>
        <p:txBody>
          <a:bodyPr wrap="square" lIns="0" tIns="0" rIns="0" bIns="0" rtlCol="0"/>
          <a:lstStyle/>
          <a:p>
            <a:endParaRPr sz="1404" dirty="0"/>
          </a:p>
        </p:txBody>
      </p:sp>
      <p:sp>
        <p:nvSpPr>
          <p:cNvPr id="17" name="object 17"/>
          <p:cNvSpPr/>
          <p:nvPr/>
        </p:nvSpPr>
        <p:spPr>
          <a:xfrm>
            <a:off x="5188148" y="3365131"/>
            <a:ext cx="795611" cy="383311"/>
          </a:xfrm>
          <a:prstGeom prst="rect">
            <a:avLst/>
          </a:prstGeom>
          <a:blipFill>
            <a:blip r:embed="rId17" cstate="print"/>
            <a:stretch>
              <a:fillRect/>
            </a:stretch>
          </a:blipFill>
        </p:spPr>
        <p:txBody>
          <a:bodyPr wrap="square" lIns="0" tIns="0" rIns="0" bIns="0" rtlCol="0"/>
          <a:lstStyle/>
          <a:p>
            <a:endParaRPr sz="1404" dirty="0"/>
          </a:p>
        </p:txBody>
      </p:sp>
      <p:sp>
        <p:nvSpPr>
          <p:cNvPr id="18" name="object 18"/>
          <p:cNvSpPr/>
          <p:nvPr/>
        </p:nvSpPr>
        <p:spPr>
          <a:xfrm>
            <a:off x="5330533" y="2599299"/>
            <a:ext cx="547145" cy="547148"/>
          </a:xfrm>
          <a:prstGeom prst="rect">
            <a:avLst/>
          </a:prstGeom>
          <a:blipFill>
            <a:blip r:embed="rId18" cstate="print"/>
            <a:stretch>
              <a:fillRect/>
            </a:stretch>
          </a:blipFill>
        </p:spPr>
        <p:txBody>
          <a:bodyPr wrap="square" lIns="0" tIns="0" rIns="0" bIns="0" rtlCol="0"/>
          <a:lstStyle/>
          <a:p>
            <a:endParaRPr sz="1404" dirty="0"/>
          </a:p>
        </p:txBody>
      </p:sp>
      <p:sp>
        <p:nvSpPr>
          <p:cNvPr id="19" name="object 19"/>
          <p:cNvSpPr/>
          <p:nvPr/>
        </p:nvSpPr>
        <p:spPr>
          <a:xfrm>
            <a:off x="5204874" y="4894766"/>
            <a:ext cx="766425" cy="300996"/>
          </a:xfrm>
          <a:prstGeom prst="rect">
            <a:avLst/>
          </a:prstGeom>
          <a:blipFill>
            <a:blip r:embed="rId19" cstate="print"/>
            <a:stretch>
              <a:fillRect/>
            </a:stretch>
          </a:blipFill>
        </p:spPr>
        <p:txBody>
          <a:bodyPr wrap="square" lIns="0" tIns="0" rIns="0" bIns="0" rtlCol="0"/>
          <a:lstStyle/>
          <a:p>
            <a:endParaRPr sz="1404" dirty="0"/>
          </a:p>
        </p:txBody>
      </p:sp>
      <p:sp>
        <p:nvSpPr>
          <p:cNvPr id="20" name="object 20"/>
          <p:cNvSpPr/>
          <p:nvPr/>
        </p:nvSpPr>
        <p:spPr>
          <a:xfrm>
            <a:off x="8012198" y="568594"/>
            <a:ext cx="755930" cy="455159"/>
          </a:xfrm>
          <a:prstGeom prst="rect">
            <a:avLst/>
          </a:prstGeom>
          <a:blipFill>
            <a:blip r:embed="rId20" cstate="print"/>
            <a:stretch>
              <a:fillRect/>
            </a:stretch>
          </a:blipFill>
        </p:spPr>
        <p:txBody>
          <a:bodyPr wrap="square" lIns="0" tIns="0" rIns="0" bIns="0" rtlCol="0"/>
          <a:lstStyle/>
          <a:p>
            <a:endParaRPr sz="1404" dirty="0"/>
          </a:p>
        </p:txBody>
      </p:sp>
      <p:sp>
        <p:nvSpPr>
          <p:cNvPr id="21" name="object 21"/>
          <p:cNvSpPr/>
          <p:nvPr/>
        </p:nvSpPr>
        <p:spPr>
          <a:xfrm>
            <a:off x="8012203" y="1753693"/>
            <a:ext cx="755925" cy="201793"/>
          </a:xfrm>
          <a:prstGeom prst="rect">
            <a:avLst/>
          </a:prstGeom>
          <a:blipFill>
            <a:blip r:embed="rId21" cstate="print"/>
            <a:stretch>
              <a:fillRect/>
            </a:stretch>
          </a:blipFill>
        </p:spPr>
        <p:txBody>
          <a:bodyPr wrap="square" lIns="0" tIns="0" rIns="0" bIns="0" rtlCol="0"/>
          <a:lstStyle/>
          <a:p>
            <a:endParaRPr sz="1404" dirty="0"/>
          </a:p>
        </p:txBody>
      </p:sp>
      <p:sp>
        <p:nvSpPr>
          <p:cNvPr id="22" name="object 22"/>
          <p:cNvSpPr/>
          <p:nvPr/>
        </p:nvSpPr>
        <p:spPr>
          <a:xfrm>
            <a:off x="8012203" y="2111325"/>
            <a:ext cx="755927" cy="220322"/>
          </a:xfrm>
          <a:prstGeom prst="rect">
            <a:avLst/>
          </a:prstGeom>
          <a:blipFill>
            <a:blip r:embed="rId22" cstate="print"/>
            <a:stretch>
              <a:fillRect/>
            </a:stretch>
          </a:blipFill>
        </p:spPr>
        <p:txBody>
          <a:bodyPr wrap="square" lIns="0" tIns="0" rIns="0" bIns="0" rtlCol="0"/>
          <a:lstStyle/>
          <a:p>
            <a:endParaRPr sz="1404" dirty="0"/>
          </a:p>
        </p:txBody>
      </p:sp>
      <p:sp>
        <p:nvSpPr>
          <p:cNvPr id="23" name="object 23"/>
          <p:cNvSpPr/>
          <p:nvPr/>
        </p:nvSpPr>
        <p:spPr>
          <a:xfrm>
            <a:off x="8012198" y="2490184"/>
            <a:ext cx="755930" cy="613438"/>
          </a:xfrm>
          <a:prstGeom prst="rect">
            <a:avLst/>
          </a:prstGeom>
          <a:blipFill>
            <a:blip r:embed="rId23" cstate="print"/>
            <a:stretch>
              <a:fillRect/>
            </a:stretch>
          </a:blipFill>
        </p:spPr>
        <p:txBody>
          <a:bodyPr wrap="square" lIns="0" tIns="0" rIns="0" bIns="0" rtlCol="0"/>
          <a:lstStyle/>
          <a:p>
            <a:endParaRPr sz="1404" dirty="0"/>
          </a:p>
        </p:txBody>
      </p:sp>
      <p:sp>
        <p:nvSpPr>
          <p:cNvPr id="24" name="object 24"/>
          <p:cNvSpPr/>
          <p:nvPr/>
        </p:nvSpPr>
        <p:spPr>
          <a:xfrm>
            <a:off x="8012198" y="3319611"/>
            <a:ext cx="755930" cy="399039"/>
          </a:xfrm>
          <a:prstGeom prst="rect">
            <a:avLst/>
          </a:prstGeom>
          <a:blipFill>
            <a:blip r:embed="rId24" cstate="print"/>
            <a:stretch>
              <a:fillRect/>
            </a:stretch>
          </a:blipFill>
        </p:spPr>
        <p:txBody>
          <a:bodyPr wrap="square" lIns="0" tIns="0" rIns="0" bIns="0" rtlCol="0"/>
          <a:lstStyle/>
          <a:p>
            <a:endParaRPr sz="1404" dirty="0"/>
          </a:p>
        </p:txBody>
      </p:sp>
      <p:sp>
        <p:nvSpPr>
          <p:cNvPr id="25" name="object 25"/>
          <p:cNvSpPr/>
          <p:nvPr/>
        </p:nvSpPr>
        <p:spPr>
          <a:xfrm>
            <a:off x="8012198" y="3903309"/>
            <a:ext cx="755930" cy="340803"/>
          </a:xfrm>
          <a:prstGeom prst="rect">
            <a:avLst/>
          </a:prstGeom>
          <a:blipFill>
            <a:blip r:embed="rId25" cstate="print"/>
            <a:stretch>
              <a:fillRect/>
            </a:stretch>
          </a:blipFill>
        </p:spPr>
        <p:txBody>
          <a:bodyPr wrap="square" lIns="0" tIns="0" rIns="0" bIns="0" rtlCol="0"/>
          <a:lstStyle/>
          <a:p>
            <a:endParaRPr sz="1404" dirty="0"/>
          </a:p>
        </p:txBody>
      </p:sp>
      <p:sp>
        <p:nvSpPr>
          <p:cNvPr id="26" name="object 26"/>
          <p:cNvSpPr/>
          <p:nvPr/>
        </p:nvSpPr>
        <p:spPr>
          <a:xfrm>
            <a:off x="8012202" y="4420261"/>
            <a:ext cx="755926" cy="290318"/>
          </a:xfrm>
          <a:prstGeom prst="rect">
            <a:avLst/>
          </a:prstGeom>
          <a:blipFill>
            <a:blip r:embed="rId26" cstate="print"/>
            <a:stretch>
              <a:fillRect/>
            </a:stretch>
          </a:blipFill>
        </p:spPr>
        <p:txBody>
          <a:bodyPr wrap="square" lIns="0" tIns="0" rIns="0" bIns="0" rtlCol="0"/>
          <a:lstStyle/>
          <a:p>
            <a:endParaRPr sz="1404" dirty="0"/>
          </a:p>
        </p:txBody>
      </p:sp>
      <p:sp>
        <p:nvSpPr>
          <p:cNvPr id="27" name="object 27"/>
          <p:cNvSpPr/>
          <p:nvPr/>
        </p:nvSpPr>
        <p:spPr>
          <a:xfrm>
            <a:off x="8012203" y="4879339"/>
            <a:ext cx="755927" cy="314453"/>
          </a:xfrm>
          <a:prstGeom prst="rect">
            <a:avLst/>
          </a:prstGeom>
          <a:blipFill>
            <a:blip r:embed="rId27" cstate="print"/>
            <a:stretch>
              <a:fillRect/>
            </a:stretch>
          </a:blipFill>
        </p:spPr>
        <p:txBody>
          <a:bodyPr wrap="square" lIns="0" tIns="0" rIns="0" bIns="0" rtlCol="0"/>
          <a:lstStyle/>
          <a:p>
            <a:endParaRPr sz="1404" dirty="0"/>
          </a:p>
        </p:txBody>
      </p:sp>
      <p:sp>
        <p:nvSpPr>
          <p:cNvPr id="28" name="object 28"/>
          <p:cNvSpPr/>
          <p:nvPr/>
        </p:nvSpPr>
        <p:spPr>
          <a:xfrm>
            <a:off x="8012202" y="1216609"/>
            <a:ext cx="755926" cy="358367"/>
          </a:xfrm>
          <a:prstGeom prst="rect">
            <a:avLst/>
          </a:prstGeom>
          <a:blipFill>
            <a:blip r:embed="rId28" cstate="print"/>
            <a:stretch>
              <a:fillRect/>
            </a:stretch>
          </a:blipFill>
        </p:spPr>
        <p:txBody>
          <a:bodyPr wrap="square" lIns="0" tIns="0" rIns="0" bIns="0" rtlCol="0"/>
          <a:lstStyle/>
          <a:p>
            <a:endParaRPr sz="1404" dirty="0"/>
          </a:p>
        </p:txBody>
      </p:sp>
      <p:sp>
        <p:nvSpPr>
          <p:cNvPr id="29" name="object 29"/>
          <p:cNvSpPr/>
          <p:nvPr/>
        </p:nvSpPr>
        <p:spPr>
          <a:xfrm>
            <a:off x="4221886" y="2504066"/>
            <a:ext cx="808156" cy="526208"/>
          </a:xfrm>
          <a:prstGeom prst="rect">
            <a:avLst/>
          </a:prstGeom>
          <a:blipFill>
            <a:blip r:embed="rId29" cstate="print"/>
            <a:stretch>
              <a:fillRect/>
            </a:stretch>
          </a:blipFill>
        </p:spPr>
        <p:txBody>
          <a:bodyPr wrap="square" lIns="0" tIns="0" rIns="0" bIns="0" rtlCol="0"/>
          <a:lstStyle/>
          <a:p>
            <a:endParaRPr sz="1404" dirty="0"/>
          </a:p>
        </p:txBody>
      </p:sp>
      <p:sp>
        <p:nvSpPr>
          <p:cNvPr id="30" name="object 30"/>
          <p:cNvSpPr/>
          <p:nvPr/>
        </p:nvSpPr>
        <p:spPr>
          <a:xfrm>
            <a:off x="4221886" y="3990961"/>
            <a:ext cx="808156" cy="608527"/>
          </a:xfrm>
          <a:prstGeom prst="rect">
            <a:avLst/>
          </a:prstGeom>
          <a:blipFill>
            <a:blip r:embed="rId30" cstate="print"/>
            <a:stretch>
              <a:fillRect/>
            </a:stretch>
          </a:blipFill>
        </p:spPr>
        <p:txBody>
          <a:bodyPr wrap="square" lIns="0" tIns="0" rIns="0" bIns="0" rtlCol="0"/>
          <a:lstStyle/>
          <a:p>
            <a:endParaRPr sz="1404" dirty="0"/>
          </a:p>
        </p:txBody>
      </p:sp>
      <p:sp>
        <p:nvSpPr>
          <p:cNvPr id="31" name="object 31"/>
          <p:cNvSpPr/>
          <p:nvPr/>
        </p:nvSpPr>
        <p:spPr>
          <a:xfrm>
            <a:off x="4221885" y="4884015"/>
            <a:ext cx="808152" cy="310376"/>
          </a:xfrm>
          <a:prstGeom prst="rect">
            <a:avLst/>
          </a:prstGeom>
          <a:blipFill>
            <a:blip r:embed="rId31" cstate="print"/>
            <a:stretch>
              <a:fillRect/>
            </a:stretch>
          </a:blipFill>
        </p:spPr>
        <p:txBody>
          <a:bodyPr wrap="square" lIns="0" tIns="0" rIns="0" bIns="0" rtlCol="0"/>
          <a:lstStyle/>
          <a:p>
            <a:endParaRPr sz="1404" dirty="0"/>
          </a:p>
        </p:txBody>
      </p:sp>
      <p:sp>
        <p:nvSpPr>
          <p:cNvPr id="32" name="object 32"/>
          <p:cNvSpPr/>
          <p:nvPr/>
        </p:nvSpPr>
        <p:spPr>
          <a:xfrm>
            <a:off x="4244404" y="568592"/>
            <a:ext cx="768859" cy="383122"/>
          </a:xfrm>
          <a:prstGeom prst="rect">
            <a:avLst/>
          </a:prstGeom>
          <a:blipFill>
            <a:blip r:embed="rId32" cstate="print"/>
            <a:stretch>
              <a:fillRect/>
            </a:stretch>
          </a:blipFill>
        </p:spPr>
        <p:txBody>
          <a:bodyPr wrap="square" lIns="0" tIns="0" rIns="0" bIns="0" rtlCol="0"/>
          <a:lstStyle/>
          <a:p>
            <a:endParaRPr sz="1404" dirty="0"/>
          </a:p>
        </p:txBody>
      </p:sp>
      <p:sp>
        <p:nvSpPr>
          <p:cNvPr id="33" name="object 33"/>
          <p:cNvSpPr/>
          <p:nvPr/>
        </p:nvSpPr>
        <p:spPr>
          <a:xfrm>
            <a:off x="4221886" y="1203318"/>
            <a:ext cx="808156" cy="425612"/>
          </a:xfrm>
          <a:prstGeom prst="rect">
            <a:avLst/>
          </a:prstGeom>
          <a:blipFill>
            <a:blip r:embed="rId33" cstate="print"/>
            <a:stretch>
              <a:fillRect/>
            </a:stretch>
          </a:blipFill>
        </p:spPr>
        <p:txBody>
          <a:bodyPr wrap="square" lIns="0" tIns="0" rIns="0" bIns="0" rtlCol="0"/>
          <a:lstStyle/>
          <a:p>
            <a:endParaRPr sz="1404" dirty="0"/>
          </a:p>
        </p:txBody>
      </p:sp>
      <p:sp>
        <p:nvSpPr>
          <p:cNvPr id="34" name="object 34"/>
          <p:cNvSpPr/>
          <p:nvPr/>
        </p:nvSpPr>
        <p:spPr>
          <a:xfrm>
            <a:off x="4221887" y="3302779"/>
            <a:ext cx="808155" cy="429770"/>
          </a:xfrm>
          <a:prstGeom prst="rect">
            <a:avLst/>
          </a:prstGeom>
          <a:blipFill>
            <a:blip r:embed="rId34" cstate="print"/>
            <a:stretch>
              <a:fillRect/>
            </a:stretch>
          </a:blipFill>
        </p:spPr>
        <p:txBody>
          <a:bodyPr wrap="square" lIns="0" tIns="0" rIns="0" bIns="0" rtlCol="0"/>
          <a:lstStyle/>
          <a:p>
            <a:endParaRPr sz="1404" dirty="0"/>
          </a:p>
        </p:txBody>
      </p:sp>
      <p:sp>
        <p:nvSpPr>
          <p:cNvPr id="35" name="object 35"/>
          <p:cNvSpPr/>
          <p:nvPr/>
        </p:nvSpPr>
        <p:spPr>
          <a:xfrm>
            <a:off x="4221887" y="1886733"/>
            <a:ext cx="808157" cy="367956"/>
          </a:xfrm>
          <a:prstGeom prst="rect">
            <a:avLst/>
          </a:prstGeom>
          <a:blipFill>
            <a:blip r:embed="rId35" cstate="print"/>
            <a:stretch>
              <a:fillRect/>
            </a:stretch>
          </a:blipFill>
        </p:spPr>
        <p:txBody>
          <a:bodyPr wrap="square" lIns="0" tIns="0" rIns="0" bIns="0" rtlCol="0"/>
          <a:lstStyle/>
          <a:p>
            <a:endParaRPr sz="1404" dirty="0"/>
          </a:p>
        </p:txBody>
      </p:sp>
      <p:sp>
        <p:nvSpPr>
          <p:cNvPr id="36" name="object 36"/>
          <p:cNvSpPr/>
          <p:nvPr/>
        </p:nvSpPr>
        <p:spPr>
          <a:xfrm>
            <a:off x="408509" y="1344828"/>
            <a:ext cx="414193" cy="551396"/>
          </a:xfrm>
          <a:prstGeom prst="rect">
            <a:avLst/>
          </a:prstGeom>
          <a:blipFill>
            <a:blip r:embed="rId36" cstate="print"/>
            <a:stretch>
              <a:fillRect/>
            </a:stretch>
          </a:blipFill>
        </p:spPr>
        <p:txBody>
          <a:bodyPr wrap="square" lIns="0" tIns="0" rIns="0" bIns="0" rtlCol="0"/>
          <a:lstStyle/>
          <a:p>
            <a:endParaRPr sz="1404" dirty="0"/>
          </a:p>
        </p:txBody>
      </p:sp>
      <p:sp>
        <p:nvSpPr>
          <p:cNvPr id="37" name="object 37"/>
          <p:cNvSpPr/>
          <p:nvPr/>
        </p:nvSpPr>
        <p:spPr>
          <a:xfrm>
            <a:off x="305907" y="2144803"/>
            <a:ext cx="593237" cy="515937"/>
          </a:xfrm>
          <a:prstGeom prst="rect">
            <a:avLst/>
          </a:prstGeom>
          <a:blipFill>
            <a:blip r:embed="rId37" cstate="print"/>
            <a:stretch>
              <a:fillRect/>
            </a:stretch>
          </a:blipFill>
        </p:spPr>
        <p:txBody>
          <a:bodyPr wrap="square" lIns="0" tIns="0" rIns="0" bIns="0" rtlCol="0"/>
          <a:lstStyle/>
          <a:p>
            <a:endParaRPr sz="1404" dirty="0"/>
          </a:p>
        </p:txBody>
      </p:sp>
      <p:sp>
        <p:nvSpPr>
          <p:cNvPr id="38" name="object 38"/>
          <p:cNvSpPr/>
          <p:nvPr/>
        </p:nvSpPr>
        <p:spPr>
          <a:xfrm>
            <a:off x="352820" y="2904121"/>
            <a:ext cx="511379" cy="603926"/>
          </a:xfrm>
          <a:prstGeom prst="rect">
            <a:avLst/>
          </a:prstGeom>
          <a:blipFill>
            <a:blip r:embed="rId38" cstate="print"/>
            <a:stretch>
              <a:fillRect/>
            </a:stretch>
          </a:blipFill>
        </p:spPr>
        <p:txBody>
          <a:bodyPr wrap="square" lIns="0" tIns="0" rIns="0" bIns="0" rtlCol="0"/>
          <a:lstStyle/>
          <a:p>
            <a:endParaRPr sz="1404" dirty="0"/>
          </a:p>
        </p:txBody>
      </p:sp>
      <p:sp>
        <p:nvSpPr>
          <p:cNvPr id="39" name="object 39"/>
          <p:cNvSpPr/>
          <p:nvPr/>
        </p:nvSpPr>
        <p:spPr>
          <a:xfrm>
            <a:off x="316611" y="3764306"/>
            <a:ext cx="574578" cy="540782"/>
          </a:xfrm>
          <a:prstGeom prst="rect">
            <a:avLst/>
          </a:prstGeom>
          <a:blipFill>
            <a:blip r:embed="rId39" cstate="print"/>
            <a:stretch>
              <a:fillRect/>
            </a:stretch>
          </a:blipFill>
        </p:spPr>
        <p:txBody>
          <a:bodyPr wrap="square" lIns="0" tIns="0" rIns="0" bIns="0" rtlCol="0"/>
          <a:lstStyle/>
          <a:p>
            <a:endParaRPr sz="1404" dirty="0"/>
          </a:p>
        </p:txBody>
      </p:sp>
      <p:sp>
        <p:nvSpPr>
          <p:cNvPr id="40" name="object 40"/>
          <p:cNvSpPr/>
          <p:nvPr/>
        </p:nvSpPr>
        <p:spPr>
          <a:xfrm>
            <a:off x="299786" y="4552097"/>
            <a:ext cx="603925" cy="599978"/>
          </a:xfrm>
          <a:prstGeom prst="rect">
            <a:avLst/>
          </a:prstGeom>
          <a:blipFill>
            <a:blip r:embed="rId40" cstate="print"/>
            <a:stretch>
              <a:fillRect/>
            </a:stretch>
          </a:blipFill>
        </p:spPr>
        <p:txBody>
          <a:bodyPr wrap="square" lIns="0" tIns="0" rIns="0" bIns="0" rtlCol="0"/>
          <a:lstStyle/>
          <a:p>
            <a:endParaRPr sz="1404" dirty="0"/>
          </a:p>
        </p:txBody>
      </p:sp>
      <p:sp>
        <p:nvSpPr>
          <p:cNvPr id="41" name="object 41"/>
          <p:cNvSpPr/>
          <p:nvPr/>
        </p:nvSpPr>
        <p:spPr>
          <a:xfrm>
            <a:off x="401170" y="568594"/>
            <a:ext cx="427013" cy="530697"/>
          </a:xfrm>
          <a:prstGeom prst="rect">
            <a:avLst/>
          </a:prstGeom>
          <a:blipFill>
            <a:blip r:embed="rId41" cstate="print"/>
            <a:stretch>
              <a:fillRect/>
            </a:stretch>
          </a:blipFill>
        </p:spPr>
        <p:txBody>
          <a:bodyPr wrap="square" lIns="0" tIns="0" rIns="0" bIns="0" rtlCol="0"/>
          <a:lstStyle/>
          <a:p>
            <a:endParaRPr sz="1404" dirty="0"/>
          </a:p>
        </p:txBody>
      </p:sp>
      <p:sp>
        <p:nvSpPr>
          <p:cNvPr id="42" name="object 42"/>
          <p:cNvSpPr/>
          <p:nvPr/>
        </p:nvSpPr>
        <p:spPr>
          <a:xfrm>
            <a:off x="1092937" y="1813072"/>
            <a:ext cx="1343223" cy="282523"/>
          </a:xfrm>
          <a:prstGeom prst="rect">
            <a:avLst/>
          </a:prstGeom>
          <a:blipFill>
            <a:blip r:embed="rId42" cstate="print"/>
            <a:stretch>
              <a:fillRect/>
            </a:stretch>
          </a:blipFill>
        </p:spPr>
        <p:txBody>
          <a:bodyPr wrap="square" lIns="0" tIns="0" rIns="0" bIns="0" rtlCol="0"/>
          <a:lstStyle/>
          <a:p>
            <a:endParaRPr sz="1404" dirty="0"/>
          </a:p>
        </p:txBody>
      </p:sp>
      <p:sp>
        <p:nvSpPr>
          <p:cNvPr id="43" name="object 43"/>
          <p:cNvSpPr/>
          <p:nvPr/>
        </p:nvSpPr>
        <p:spPr>
          <a:xfrm>
            <a:off x="1246347" y="1254315"/>
            <a:ext cx="1075504" cy="288137"/>
          </a:xfrm>
          <a:prstGeom prst="rect">
            <a:avLst/>
          </a:prstGeom>
          <a:blipFill>
            <a:blip r:embed="rId43" cstate="print"/>
            <a:stretch>
              <a:fillRect/>
            </a:stretch>
          </a:blipFill>
        </p:spPr>
        <p:txBody>
          <a:bodyPr wrap="square" lIns="0" tIns="0" rIns="0" bIns="0" rtlCol="0"/>
          <a:lstStyle/>
          <a:p>
            <a:endParaRPr sz="1404" dirty="0"/>
          </a:p>
        </p:txBody>
      </p:sp>
      <p:sp>
        <p:nvSpPr>
          <p:cNvPr id="44" name="object 44"/>
          <p:cNvSpPr/>
          <p:nvPr/>
        </p:nvSpPr>
        <p:spPr>
          <a:xfrm>
            <a:off x="1132485" y="4863058"/>
            <a:ext cx="1274191" cy="328660"/>
          </a:xfrm>
          <a:prstGeom prst="rect">
            <a:avLst/>
          </a:prstGeom>
          <a:blipFill>
            <a:blip r:embed="rId44" cstate="print"/>
            <a:stretch>
              <a:fillRect/>
            </a:stretch>
          </a:blipFill>
        </p:spPr>
        <p:txBody>
          <a:bodyPr wrap="square" lIns="0" tIns="0" rIns="0" bIns="0" rtlCol="0"/>
          <a:lstStyle/>
          <a:p>
            <a:endParaRPr sz="1404" dirty="0"/>
          </a:p>
        </p:txBody>
      </p:sp>
      <p:sp>
        <p:nvSpPr>
          <p:cNvPr id="45" name="object 45"/>
          <p:cNvSpPr/>
          <p:nvPr/>
        </p:nvSpPr>
        <p:spPr>
          <a:xfrm>
            <a:off x="1111086" y="2365416"/>
            <a:ext cx="1311559" cy="322326"/>
          </a:xfrm>
          <a:prstGeom prst="rect">
            <a:avLst/>
          </a:prstGeom>
          <a:blipFill>
            <a:blip r:embed="rId45" cstate="print"/>
            <a:stretch>
              <a:fillRect/>
            </a:stretch>
          </a:blipFill>
        </p:spPr>
        <p:txBody>
          <a:bodyPr wrap="square" lIns="0" tIns="0" rIns="0" bIns="0" rtlCol="0"/>
          <a:lstStyle/>
          <a:p>
            <a:endParaRPr sz="1404" dirty="0"/>
          </a:p>
        </p:txBody>
      </p:sp>
      <p:sp>
        <p:nvSpPr>
          <p:cNvPr id="46" name="object 46"/>
          <p:cNvSpPr/>
          <p:nvPr/>
        </p:nvSpPr>
        <p:spPr>
          <a:xfrm>
            <a:off x="1111085" y="3414271"/>
            <a:ext cx="1311556" cy="291892"/>
          </a:xfrm>
          <a:prstGeom prst="rect">
            <a:avLst/>
          </a:prstGeom>
          <a:blipFill>
            <a:blip r:embed="rId46" cstate="print"/>
            <a:stretch>
              <a:fillRect/>
            </a:stretch>
          </a:blipFill>
        </p:spPr>
        <p:txBody>
          <a:bodyPr wrap="square" lIns="0" tIns="0" rIns="0" bIns="0" rtlCol="0"/>
          <a:lstStyle/>
          <a:p>
            <a:endParaRPr sz="1404" dirty="0"/>
          </a:p>
        </p:txBody>
      </p:sp>
      <p:sp>
        <p:nvSpPr>
          <p:cNvPr id="47" name="object 47"/>
          <p:cNvSpPr/>
          <p:nvPr/>
        </p:nvSpPr>
        <p:spPr>
          <a:xfrm>
            <a:off x="1111080" y="4470975"/>
            <a:ext cx="1311557" cy="142697"/>
          </a:xfrm>
          <a:prstGeom prst="rect">
            <a:avLst/>
          </a:prstGeom>
          <a:blipFill>
            <a:blip r:embed="rId47" cstate="print"/>
            <a:stretch>
              <a:fillRect/>
            </a:stretch>
          </a:blipFill>
        </p:spPr>
        <p:txBody>
          <a:bodyPr wrap="square" lIns="0" tIns="0" rIns="0" bIns="0" rtlCol="0"/>
          <a:lstStyle/>
          <a:p>
            <a:endParaRPr sz="1404" dirty="0"/>
          </a:p>
        </p:txBody>
      </p:sp>
      <p:sp>
        <p:nvSpPr>
          <p:cNvPr id="48" name="object 48"/>
          <p:cNvSpPr/>
          <p:nvPr/>
        </p:nvSpPr>
        <p:spPr>
          <a:xfrm>
            <a:off x="1268321" y="568592"/>
            <a:ext cx="1037171" cy="398912"/>
          </a:xfrm>
          <a:prstGeom prst="rect">
            <a:avLst/>
          </a:prstGeom>
          <a:blipFill>
            <a:blip r:embed="rId48" cstate="print"/>
            <a:stretch>
              <a:fillRect/>
            </a:stretch>
          </a:blipFill>
        </p:spPr>
        <p:txBody>
          <a:bodyPr wrap="square" lIns="0" tIns="0" rIns="0" bIns="0" rtlCol="0"/>
          <a:lstStyle/>
          <a:p>
            <a:endParaRPr sz="1404" dirty="0"/>
          </a:p>
        </p:txBody>
      </p:sp>
      <p:sp>
        <p:nvSpPr>
          <p:cNvPr id="49" name="object 49"/>
          <p:cNvSpPr/>
          <p:nvPr/>
        </p:nvSpPr>
        <p:spPr>
          <a:xfrm>
            <a:off x="1111086" y="2963368"/>
            <a:ext cx="1311559" cy="194037"/>
          </a:xfrm>
          <a:prstGeom prst="rect">
            <a:avLst/>
          </a:prstGeom>
          <a:blipFill>
            <a:blip r:embed="rId49" cstate="print"/>
            <a:stretch>
              <a:fillRect/>
            </a:stretch>
          </a:blipFill>
        </p:spPr>
        <p:txBody>
          <a:bodyPr wrap="square" lIns="0" tIns="0" rIns="0" bIns="0" rtlCol="0"/>
          <a:lstStyle/>
          <a:p>
            <a:endParaRPr sz="1404" dirty="0"/>
          </a:p>
        </p:txBody>
      </p:sp>
      <p:sp>
        <p:nvSpPr>
          <p:cNvPr id="50" name="object 50"/>
          <p:cNvSpPr/>
          <p:nvPr/>
        </p:nvSpPr>
        <p:spPr>
          <a:xfrm>
            <a:off x="1111080" y="3977340"/>
            <a:ext cx="1311563" cy="231316"/>
          </a:xfrm>
          <a:prstGeom prst="rect">
            <a:avLst/>
          </a:prstGeom>
          <a:blipFill>
            <a:blip r:embed="rId50" cstate="print"/>
            <a:stretch>
              <a:fillRect/>
            </a:stretch>
          </a:blipFill>
        </p:spPr>
        <p:txBody>
          <a:bodyPr wrap="square" lIns="0" tIns="0" rIns="0" bIns="0" rtlCol="0"/>
          <a:lstStyle/>
          <a:p>
            <a:endParaRPr sz="1404" dirty="0"/>
          </a:p>
        </p:txBody>
      </p:sp>
      <p:sp>
        <p:nvSpPr>
          <p:cNvPr id="51" name="object 51"/>
          <p:cNvSpPr/>
          <p:nvPr/>
        </p:nvSpPr>
        <p:spPr>
          <a:xfrm>
            <a:off x="3025864" y="4165003"/>
            <a:ext cx="785368" cy="351618"/>
          </a:xfrm>
          <a:prstGeom prst="rect">
            <a:avLst/>
          </a:prstGeom>
          <a:blipFill>
            <a:blip r:embed="rId51" cstate="print"/>
            <a:stretch>
              <a:fillRect/>
            </a:stretch>
          </a:blipFill>
        </p:spPr>
        <p:txBody>
          <a:bodyPr wrap="square" lIns="0" tIns="0" rIns="0" bIns="0" rtlCol="0"/>
          <a:lstStyle/>
          <a:p>
            <a:endParaRPr sz="1404" dirty="0"/>
          </a:p>
        </p:txBody>
      </p:sp>
      <p:sp>
        <p:nvSpPr>
          <p:cNvPr id="52" name="object 52"/>
          <p:cNvSpPr/>
          <p:nvPr/>
        </p:nvSpPr>
        <p:spPr>
          <a:xfrm>
            <a:off x="2721218" y="2403398"/>
            <a:ext cx="1316972" cy="242316"/>
          </a:xfrm>
          <a:prstGeom prst="rect">
            <a:avLst/>
          </a:prstGeom>
          <a:blipFill>
            <a:blip r:embed="rId52" cstate="print"/>
            <a:stretch>
              <a:fillRect/>
            </a:stretch>
          </a:blipFill>
        </p:spPr>
        <p:txBody>
          <a:bodyPr wrap="square" lIns="0" tIns="0" rIns="0" bIns="0" rtlCol="0"/>
          <a:lstStyle/>
          <a:p>
            <a:endParaRPr sz="1404" dirty="0"/>
          </a:p>
        </p:txBody>
      </p:sp>
      <p:sp>
        <p:nvSpPr>
          <p:cNvPr id="53" name="object 53"/>
          <p:cNvSpPr/>
          <p:nvPr/>
        </p:nvSpPr>
        <p:spPr>
          <a:xfrm>
            <a:off x="2721218" y="2925758"/>
            <a:ext cx="1316975" cy="263597"/>
          </a:xfrm>
          <a:prstGeom prst="rect">
            <a:avLst/>
          </a:prstGeom>
          <a:blipFill>
            <a:blip r:embed="rId53" cstate="print"/>
            <a:stretch>
              <a:fillRect/>
            </a:stretch>
          </a:blipFill>
        </p:spPr>
        <p:txBody>
          <a:bodyPr wrap="square" lIns="0" tIns="0" rIns="0" bIns="0" rtlCol="0"/>
          <a:lstStyle/>
          <a:p>
            <a:endParaRPr sz="1404" dirty="0"/>
          </a:p>
        </p:txBody>
      </p:sp>
      <p:sp>
        <p:nvSpPr>
          <p:cNvPr id="54" name="object 54"/>
          <p:cNvSpPr/>
          <p:nvPr/>
        </p:nvSpPr>
        <p:spPr>
          <a:xfrm>
            <a:off x="2721219" y="568593"/>
            <a:ext cx="1316975" cy="324172"/>
          </a:xfrm>
          <a:prstGeom prst="rect">
            <a:avLst/>
          </a:prstGeom>
          <a:blipFill>
            <a:blip r:embed="rId54" cstate="print"/>
            <a:stretch>
              <a:fillRect/>
            </a:stretch>
          </a:blipFill>
        </p:spPr>
        <p:txBody>
          <a:bodyPr wrap="square" lIns="0" tIns="0" rIns="0" bIns="0" rtlCol="0"/>
          <a:lstStyle/>
          <a:p>
            <a:endParaRPr sz="1404" dirty="0"/>
          </a:p>
        </p:txBody>
      </p:sp>
      <p:sp>
        <p:nvSpPr>
          <p:cNvPr id="55" name="object 55"/>
          <p:cNvSpPr/>
          <p:nvPr/>
        </p:nvSpPr>
        <p:spPr>
          <a:xfrm>
            <a:off x="2721219" y="4812641"/>
            <a:ext cx="1316973" cy="372650"/>
          </a:xfrm>
          <a:prstGeom prst="rect">
            <a:avLst/>
          </a:prstGeom>
          <a:blipFill>
            <a:blip r:embed="rId55" cstate="print"/>
            <a:stretch>
              <a:fillRect/>
            </a:stretch>
          </a:blipFill>
        </p:spPr>
        <p:txBody>
          <a:bodyPr wrap="square" lIns="0" tIns="0" rIns="0" bIns="0" rtlCol="0"/>
          <a:lstStyle/>
          <a:p>
            <a:endParaRPr sz="1404" dirty="0"/>
          </a:p>
        </p:txBody>
      </p:sp>
      <p:sp>
        <p:nvSpPr>
          <p:cNvPr id="56" name="object 56"/>
          <p:cNvSpPr/>
          <p:nvPr/>
        </p:nvSpPr>
        <p:spPr>
          <a:xfrm>
            <a:off x="2721218" y="1184777"/>
            <a:ext cx="1316976" cy="284597"/>
          </a:xfrm>
          <a:prstGeom prst="rect">
            <a:avLst/>
          </a:prstGeom>
          <a:blipFill>
            <a:blip r:embed="rId56" cstate="print"/>
            <a:stretch>
              <a:fillRect/>
            </a:stretch>
          </a:blipFill>
        </p:spPr>
        <p:txBody>
          <a:bodyPr wrap="square" lIns="0" tIns="0" rIns="0" bIns="0" rtlCol="0"/>
          <a:lstStyle/>
          <a:p>
            <a:endParaRPr sz="1404" dirty="0"/>
          </a:p>
        </p:txBody>
      </p:sp>
      <p:sp>
        <p:nvSpPr>
          <p:cNvPr id="57" name="object 57"/>
          <p:cNvSpPr/>
          <p:nvPr/>
        </p:nvSpPr>
        <p:spPr>
          <a:xfrm>
            <a:off x="2873826" y="3472512"/>
            <a:ext cx="1050678" cy="390759"/>
          </a:xfrm>
          <a:prstGeom prst="rect">
            <a:avLst/>
          </a:prstGeom>
          <a:blipFill>
            <a:blip r:embed="rId57" cstate="print"/>
            <a:stretch>
              <a:fillRect/>
            </a:stretch>
          </a:blipFill>
        </p:spPr>
        <p:txBody>
          <a:bodyPr wrap="square" lIns="0" tIns="0" rIns="0" bIns="0" rtlCol="0"/>
          <a:lstStyle/>
          <a:p>
            <a:endParaRPr sz="1404" dirty="0"/>
          </a:p>
        </p:txBody>
      </p:sp>
      <p:sp>
        <p:nvSpPr>
          <p:cNvPr id="58" name="object 58"/>
          <p:cNvSpPr/>
          <p:nvPr/>
        </p:nvSpPr>
        <p:spPr>
          <a:xfrm>
            <a:off x="2721218" y="1755597"/>
            <a:ext cx="1316974" cy="351758"/>
          </a:xfrm>
          <a:prstGeom prst="rect">
            <a:avLst/>
          </a:prstGeom>
          <a:blipFill>
            <a:blip r:embed="rId58" cstate="print"/>
            <a:stretch>
              <a:fillRect/>
            </a:stretch>
          </a:blipFill>
        </p:spPr>
        <p:txBody>
          <a:bodyPr wrap="square" lIns="0" tIns="0" rIns="0" bIns="0" rtlCol="0"/>
          <a:lstStyle/>
          <a:p>
            <a:endParaRPr sz="1404" dirty="0"/>
          </a:p>
        </p:txBody>
      </p:sp>
    </p:spTree>
    <p:extLst>
      <p:ext uri="{BB962C8B-B14F-4D97-AF65-F5344CB8AC3E}">
        <p14:creationId xmlns:p14="http://schemas.microsoft.com/office/powerpoint/2010/main" val="1161802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609600" y="5219105"/>
            <a:ext cx="1353312" cy="34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7741921" y="509571"/>
            <a:ext cx="1052091" cy="581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6152221" y="1135156"/>
            <a:ext cx="1502831" cy="298314"/>
          </a:xfrm>
          <a:prstGeom prst="rect">
            <a:avLst/>
          </a:prstGeom>
          <a:blipFill>
            <a:blip r:embed="rId2" cstate="print"/>
            <a:stretch>
              <a:fillRect/>
            </a:stretch>
          </a:blipFill>
        </p:spPr>
        <p:txBody>
          <a:bodyPr wrap="square" lIns="0" tIns="0" rIns="0" bIns="0" rtlCol="0"/>
          <a:lstStyle/>
          <a:p>
            <a:endParaRPr sz="1404" dirty="0"/>
          </a:p>
        </p:txBody>
      </p:sp>
      <p:sp>
        <p:nvSpPr>
          <p:cNvPr id="3" name="object 3"/>
          <p:cNvSpPr/>
          <p:nvPr/>
        </p:nvSpPr>
        <p:spPr>
          <a:xfrm>
            <a:off x="6152224" y="2607845"/>
            <a:ext cx="1502837" cy="211922"/>
          </a:xfrm>
          <a:prstGeom prst="rect">
            <a:avLst/>
          </a:prstGeom>
          <a:blipFill>
            <a:blip r:embed="rId3" cstate="print"/>
            <a:stretch>
              <a:fillRect/>
            </a:stretch>
          </a:blipFill>
        </p:spPr>
        <p:txBody>
          <a:bodyPr wrap="square" lIns="0" tIns="0" rIns="0" bIns="0" rtlCol="0"/>
          <a:lstStyle/>
          <a:p>
            <a:endParaRPr sz="1404" dirty="0"/>
          </a:p>
        </p:txBody>
      </p:sp>
      <p:sp>
        <p:nvSpPr>
          <p:cNvPr id="4" name="object 4"/>
          <p:cNvSpPr/>
          <p:nvPr/>
        </p:nvSpPr>
        <p:spPr>
          <a:xfrm>
            <a:off x="6152222" y="3485070"/>
            <a:ext cx="1502830" cy="211911"/>
          </a:xfrm>
          <a:prstGeom prst="rect">
            <a:avLst/>
          </a:prstGeom>
          <a:blipFill>
            <a:blip r:embed="rId4" cstate="print"/>
            <a:stretch>
              <a:fillRect/>
            </a:stretch>
          </a:blipFill>
        </p:spPr>
        <p:txBody>
          <a:bodyPr wrap="square" lIns="0" tIns="0" rIns="0" bIns="0" rtlCol="0"/>
          <a:lstStyle/>
          <a:p>
            <a:endParaRPr sz="1404" dirty="0"/>
          </a:p>
        </p:txBody>
      </p:sp>
      <p:sp>
        <p:nvSpPr>
          <p:cNvPr id="5" name="object 5"/>
          <p:cNvSpPr/>
          <p:nvPr/>
        </p:nvSpPr>
        <p:spPr>
          <a:xfrm>
            <a:off x="6152222" y="3872815"/>
            <a:ext cx="1502834" cy="270584"/>
          </a:xfrm>
          <a:prstGeom prst="rect">
            <a:avLst/>
          </a:prstGeom>
          <a:blipFill>
            <a:blip r:embed="rId5" cstate="print"/>
            <a:stretch>
              <a:fillRect/>
            </a:stretch>
          </a:blipFill>
        </p:spPr>
        <p:txBody>
          <a:bodyPr wrap="square" lIns="0" tIns="0" rIns="0" bIns="0" rtlCol="0"/>
          <a:lstStyle/>
          <a:p>
            <a:endParaRPr sz="1404" dirty="0"/>
          </a:p>
        </p:txBody>
      </p:sp>
      <p:sp>
        <p:nvSpPr>
          <p:cNvPr id="6" name="object 6"/>
          <p:cNvSpPr/>
          <p:nvPr/>
        </p:nvSpPr>
        <p:spPr>
          <a:xfrm>
            <a:off x="6152222" y="568593"/>
            <a:ext cx="1502834" cy="367930"/>
          </a:xfrm>
          <a:prstGeom prst="rect">
            <a:avLst/>
          </a:prstGeom>
          <a:blipFill>
            <a:blip r:embed="rId6" cstate="print"/>
            <a:stretch>
              <a:fillRect/>
            </a:stretch>
          </a:blipFill>
        </p:spPr>
        <p:txBody>
          <a:bodyPr wrap="square" lIns="0" tIns="0" rIns="0" bIns="0" rtlCol="0"/>
          <a:lstStyle/>
          <a:p>
            <a:endParaRPr sz="1404" dirty="0"/>
          </a:p>
        </p:txBody>
      </p:sp>
      <p:sp>
        <p:nvSpPr>
          <p:cNvPr id="7" name="object 7"/>
          <p:cNvSpPr/>
          <p:nvPr/>
        </p:nvSpPr>
        <p:spPr>
          <a:xfrm>
            <a:off x="6364366" y="4327814"/>
            <a:ext cx="1132636" cy="330106"/>
          </a:xfrm>
          <a:prstGeom prst="rect">
            <a:avLst/>
          </a:prstGeom>
          <a:blipFill>
            <a:blip r:embed="rId7" cstate="print"/>
            <a:stretch>
              <a:fillRect/>
            </a:stretch>
          </a:blipFill>
        </p:spPr>
        <p:txBody>
          <a:bodyPr wrap="square" lIns="0" tIns="0" rIns="0" bIns="0" rtlCol="0"/>
          <a:lstStyle/>
          <a:p>
            <a:endParaRPr sz="1404" dirty="0"/>
          </a:p>
        </p:txBody>
      </p:sp>
      <p:sp>
        <p:nvSpPr>
          <p:cNvPr id="8" name="object 8"/>
          <p:cNvSpPr/>
          <p:nvPr/>
        </p:nvSpPr>
        <p:spPr>
          <a:xfrm>
            <a:off x="6346572" y="4851032"/>
            <a:ext cx="1163681" cy="339152"/>
          </a:xfrm>
          <a:prstGeom prst="rect">
            <a:avLst/>
          </a:prstGeom>
          <a:blipFill>
            <a:blip r:embed="rId8" cstate="print"/>
            <a:stretch>
              <a:fillRect/>
            </a:stretch>
          </a:blipFill>
        </p:spPr>
        <p:txBody>
          <a:bodyPr wrap="square" lIns="0" tIns="0" rIns="0" bIns="0" rtlCol="0"/>
          <a:lstStyle/>
          <a:p>
            <a:endParaRPr sz="1404" dirty="0"/>
          </a:p>
        </p:txBody>
      </p:sp>
      <p:sp>
        <p:nvSpPr>
          <p:cNvPr id="9" name="object 9"/>
          <p:cNvSpPr/>
          <p:nvPr/>
        </p:nvSpPr>
        <p:spPr>
          <a:xfrm>
            <a:off x="6152224" y="1621931"/>
            <a:ext cx="1502835" cy="312847"/>
          </a:xfrm>
          <a:prstGeom prst="rect">
            <a:avLst/>
          </a:prstGeom>
          <a:blipFill>
            <a:blip r:embed="rId9" cstate="print"/>
            <a:stretch>
              <a:fillRect/>
            </a:stretch>
          </a:blipFill>
        </p:spPr>
        <p:txBody>
          <a:bodyPr wrap="square" lIns="0" tIns="0" rIns="0" bIns="0" rtlCol="0"/>
          <a:lstStyle/>
          <a:p>
            <a:endParaRPr sz="1404" dirty="0"/>
          </a:p>
        </p:txBody>
      </p:sp>
      <p:sp>
        <p:nvSpPr>
          <p:cNvPr id="10" name="object 10"/>
          <p:cNvSpPr/>
          <p:nvPr/>
        </p:nvSpPr>
        <p:spPr>
          <a:xfrm>
            <a:off x="6175108" y="2995611"/>
            <a:ext cx="1462875" cy="300646"/>
          </a:xfrm>
          <a:prstGeom prst="rect">
            <a:avLst/>
          </a:prstGeom>
          <a:blipFill>
            <a:blip r:embed="rId10" cstate="print"/>
            <a:stretch>
              <a:fillRect/>
            </a:stretch>
          </a:blipFill>
        </p:spPr>
        <p:txBody>
          <a:bodyPr wrap="square" lIns="0" tIns="0" rIns="0" bIns="0" rtlCol="0"/>
          <a:lstStyle/>
          <a:p>
            <a:endParaRPr sz="1404" dirty="0"/>
          </a:p>
        </p:txBody>
      </p:sp>
      <p:sp>
        <p:nvSpPr>
          <p:cNvPr id="11" name="object 11"/>
          <p:cNvSpPr/>
          <p:nvPr/>
        </p:nvSpPr>
        <p:spPr>
          <a:xfrm>
            <a:off x="6152221" y="2125369"/>
            <a:ext cx="1502829" cy="294556"/>
          </a:xfrm>
          <a:prstGeom prst="rect">
            <a:avLst/>
          </a:prstGeom>
          <a:blipFill>
            <a:blip r:embed="rId11" cstate="print"/>
            <a:stretch>
              <a:fillRect/>
            </a:stretch>
          </a:blipFill>
        </p:spPr>
        <p:txBody>
          <a:bodyPr wrap="square" lIns="0" tIns="0" rIns="0" bIns="0" rtlCol="0"/>
          <a:lstStyle/>
          <a:p>
            <a:endParaRPr sz="1404" dirty="0"/>
          </a:p>
        </p:txBody>
      </p:sp>
      <p:sp>
        <p:nvSpPr>
          <p:cNvPr id="12" name="object 12"/>
          <p:cNvSpPr/>
          <p:nvPr/>
        </p:nvSpPr>
        <p:spPr>
          <a:xfrm>
            <a:off x="5252423" y="4394069"/>
            <a:ext cx="683448" cy="315817"/>
          </a:xfrm>
          <a:prstGeom prst="rect">
            <a:avLst/>
          </a:prstGeom>
          <a:blipFill>
            <a:blip r:embed="rId12" cstate="print"/>
            <a:stretch>
              <a:fillRect/>
            </a:stretch>
          </a:blipFill>
        </p:spPr>
        <p:txBody>
          <a:bodyPr wrap="square" lIns="0" tIns="0" rIns="0" bIns="0" rtlCol="0"/>
          <a:lstStyle/>
          <a:p>
            <a:endParaRPr sz="1404" dirty="0"/>
          </a:p>
        </p:txBody>
      </p:sp>
      <p:sp>
        <p:nvSpPr>
          <p:cNvPr id="13" name="object 13"/>
          <p:cNvSpPr/>
          <p:nvPr/>
        </p:nvSpPr>
        <p:spPr>
          <a:xfrm>
            <a:off x="5306008" y="568594"/>
            <a:ext cx="589940" cy="347761"/>
          </a:xfrm>
          <a:prstGeom prst="rect">
            <a:avLst/>
          </a:prstGeom>
          <a:blipFill>
            <a:blip r:embed="rId13" cstate="print"/>
            <a:stretch>
              <a:fillRect/>
            </a:stretch>
          </a:blipFill>
        </p:spPr>
        <p:txBody>
          <a:bodyPr wrap="square" lIns="0" tIns="0" rIns="0" bIns="0" rtlCol="0"/>
          <a:lstStyle/>
          <a:p>
            <a:endParaRPr sz="1404" dirty="0"/>
          </a:p>
        </p:txBody>
      </p:sp>
      <p:sp>
        <p:nvSpPr>
          <p:cNvPr id="14" name="object 14"/>
          <p:cNvSpPr/>
          <p:nvPr/>
        </p:nvSpPr>
        <p:spPr>
          <a:xfrm>
            <a:off x="5264608" y="2003591"/>
            <a:ext cx="662193" cy="398712"/>
          </a:xfrm>
          <a:prstGeom prst="rect">
            <a:avLst/>
          </a:prstGeom>
          <a:blipFill>
            <a:blip r:embed="rId14" cstate="print"/>
            <a:stretch>
              <a:fillRect/>
            </a:stretch>
          </a:blipFill>
        </p:spPr>
        <p:txBody>
          <a:bodyPr wrap="square" lIns="0" tIns="0" rIns="0" bIns="0" rtlCol="0"/>
          <a:lstStyle/>
          <a:p>
            <a:endParaRPr sz="1404" dirty="0"/>
          </a:p>
        </p:txBody>
      </p:sp>
      <p:sp>
        <p:nvSpPr>
          <p:cNvPr id="15" name="object 15"/>
          <p:cNvSpPr/>
          <p:nvPr/>
        </p:nvSpPr>
        <p:spPr>
          <a:xfrm>
            <a:off x="5366562" y="1105904"/>
            <a:ext cx="484268" cy="662193"/>
          </a:xfrm>
          <a:prstGeom prst="rect">
            <a:avLst/>
          </a:prstGeom>
          <a:blipFill>
            <a:blip r:embed="rId15" cstate="print"/>
            <a:stretch>
              <a:fillRect/>
            </a:stretch>
          </a:blipFill>
        </p:spPr>
        <p:txBody>
          <a:bodyPr wrap="square" lIns="0" tIns="0" rIns="0" bIns="0" rtlCol="0"/>
          <a:lstStyle/>
          <a:p>
            <a:endParaRPr sz="1404" dirty="0"/>
          </a:p>
        </p:txBody>
      </p:sp>
      <p:sp>
        <p:nvSpPr>
          <p:cNvPr id="16" name="object 16"/>
          <p:cNvSpPr/>
          <p:nvPr/>
        </p:nvSpPr>
        <p:spPr>
          <a:xfrm>
            <a:off x="5264607" y="3943186"/>
            <a:ext cx="662184" cy="272353"/>
          </a:xfrm>
          <a:prstGeom prst="rect">
            <a:avLst/>
          </a:prstGeom>
          <a:blipFill>
            <a:blip r:embed="rId16" cstate="print"/>
            <a:stretch>
              <a:fillRect/>
            </a:stretch>
          </a:blipFill>
        </p:spPr>
        <p:txBody>
          <a:bodyPr wrap="square" lIns="0" tIns="0" rIns="0" bIns="0" rtlCol="0"/>
          <a:lstStyle/>
          <a:p>
            <a:endParaRPr sz="1404" dirty="0"/>
          </a:p>
        </p:txBody>
      </p:sp>
      <p:sp>
        <p:nvSpPr>
          <p:cNvPr id="17" name="object 17"/>
          <p:cNvSpPr/>
          <p:nvPr/>
        </p:nvSpPr>
        <p:spPr>
          <a:xfrm>
            <a:off x="5188148" y="3365131"/>
            <a:ext cx="795611" cy="383311"/>
          </a:xfrm>
          <a:prstGeom prst="rect">
            <a:avLst/>
          </a:prstGeom>
          <a:blipFill>
            <a:blip r:embed="rId17" cstate="print"/>
            <a:stretch>
              <a:fillRect/>
            </a:stretch>
          </a:blipFill>
        </p:spPr>
        <p:txBody>
          <a:bodyPr wrap="square" lIns="0" tIns="0" rIns="0" bIns="0" rtlCol="0"/>
          <a:lstStyle/>
          <a:p>
            <a:endParaRPr sz="1404" dirty="0"/>
          </a:p>
        </p:txBody>
      </p:sp>
      <p:sp>
        <p:nvSpPr>
          <p:cNvPr id="18" name="object 18"/>
          <p:cNvSpPr/>
          <p:nvPr/>
        </p:nvSpPr>
        <p:spPr>
          <a:xfrm>
            <a:off x="5330533" y="2599299"/>
            <a:ext cx="547145" cy="547148"/>
          </a:xfrm>
          <a:prstGeom prst="rect">
            <a:avLst/>
          </a:prstGeom>
          <a:blipFill>
            <a:blip r:embed="rId18" cstate="print"/>
            <a:stretch>
              <a:fillRect/>
            </a:stretch>
          </a:blipFill>
        </p:spPr>
        <p:txBody>
          <a:bodyPr wrap="square" lIns="0" tIns="0" rIns="0" bIns="0" rtlCol="0"/>
          <a:lstStyle/>
          <a:p>
            <a:endParaRPr sz="1404" dirty="0"/>
          </a:p>
        </p:txBody>
      </p:sp>
      <p:sp>
        <p:nvSpPr>
          <p:cNvPr id="19" name="object 19"/>
          <p:cNvSpPr/>
          <p:nvPr/>
        </p:nvSpPr>
        <p:spPr>
          <a:xfrm>
            <a:off x="5204874" y="4894766"/>
            <a:ext cx="766425" cy="300996"/>
          </a:xfrm>
          <a:prstGeom prst="rect">
            <a:avLst/>
          </a:prstGeom>
          <a:blipFill>
            <a:blip r:embed="rId19" cstate="print"/>
            <a:stretch>
              <a:fillRect/>
            </a:stretch>
          </a:blipFill>
        </p:spPr>
        <p:txBody>
          <a:bodyPr wrap="square" lIns="0" tIns="0" rIns="0" bIns="0" rtlCol="0"/>
          <a:lstStyle/>
          <a:p>
            <a:endParaRPr sz="1404" dirty="0"/>
          </a:p>
        </p:txBody>
      </p:sp>
      <p:sp>
        <p:nvSpPr>
          <p:cNvPr id="20" name="object 20"/>
          <p:cNvSpPr/>
          <p:nvPr/>
        </p:nvSpPr>
        <p:spPr>
          <a:xfrm>
            <a:off x="8012198" y="568594"/>
            <a:ext cx="755930" cy="455159"/>
          </a:xfrm>
          <a:prstGeom prst="rect">
            <a:avLst/>
          </a:prstGeom>
          <a:blipFill>
            <a:blip r:embed="rId20" cstate="print"/>
            <a:stretch>
              <a:fillRect/>
            </a:stretch>
          </a:blipFill>
        </p:spPr>
        <p:txBody>
          <a:bodyPr wrap="square" lIns="0" tIns="0" rIns="0" bIns="0" rtlCol="0"/>
          <a:lstStyle/>
          <a:p>
            <a:endParaRPr sz="1404" dirty="0"/>
          </a:p>
        </p:txBody>
      </p:sp>
      <p:sp>
        <p:nvSpPr>
          <p:cNvPr id="21" name="object 21"/>
          <p:cNvSpPr/>
          <p:nvPr/>
        </p:nvSpPr>
        <p:spPr>
          <a:xfrm>
            <a:off x="8012203" y="1753693"/>
            <a:ext cx="755925" cy="201793"/>
          </a:xfrm>
          <a:prstGeom prst="rect">
            <a:avLst/>
          </a:prstGeom>
          <a:blipFill>
            <a:blip r:embed="rId21" cstate="print"/>
            <a:stretch>
              <a:fillRect/>
            </a:stretch>
          </a:blipFill>
        </p:spPr>
        <p:txBody>
          <a:bodyPr wrap="square" lIns="0" tIns="0" rIns="0" bIns="0" rtlCol="0"/>
          <a:lstStyle/>
          <a:p>
            <a:endParaRPr sz="1404" dirty="0"/>
          </a:p>
        </p:txBody>
      </p:sp>
      <p:sp>
        <p:nvSpPr>
          <p:cNvPr id="22" name="object 22"/>
          <p:cNvSpPr/>
          <p:nvPr/>
        </p:nvSpPr>
        <p:spPr>
          <a:xfrm>
            <a:off x="8012203" y="2111325"/>
            <a:ext cx="755927" cy="220322"/>
          </a:xfrm>
          <a:prstGeom prst="rect">
            <a:avLst/>
          </a:prstGeom>
          <a:blipFill>
            <a:blip r:embed="rId22" cstate="print"/>
            <a:stretch>
              <a:fillRect/>
            </a:stretch>
          </a:blipFill>
        </p:spPr>
        <p:txBody>
          <a:bodyPr wrap="square" lIns="0" tIns="0" rIns="0" bIns="0" rtlCol="0"/>
          <a:lstStyle/>
          <a:p>
            <a:endParaRPr sz="1404" dirty="0"/>
          </a:p>
        </p:txBody>
      </p:sp>
      <p:sp>
        <p:nvSpPr>
          <p:cNvPr id="23" name="object 23"/>
          <p:cNvSpPr/>
          <p:nvPr/>
        </p:nvSpPr>
        <p:spPr>
          <a:xfrm>
            <a:off x="8012198" y="2490184"/>
            <a:ext cx="755930" cy="613438"/>
          </a:xfrm>
          <a:prstGeom prst="rect">
            <a:avLst/>
          </a:prstGeom>
          <a:blipFill>
            <a:blip r:embed="rId23" cstate="print"/>
            <a:stretch>
              <a:fillRect/>
            </a:stretch>
          </a:blipFill>
        </p:spPr>
        <p:txBody>
          <a:bodyPr wrap="square" lIns="0" tIns="0" rIns="0" bIns="0" rtlCol="0"/>
          <a:lstStyle/>
          <a:p>
            <a:endParaRPr sz="1404" dirty="0"/>
          </a:p>
        </p:txBody>
      </p:sp>
      <p:sp>
        <p:nvSpPr>
          <p:cNvPr id="24" name="object 24"/>
          <p:cNvSpPr/>
          <p:nvPr/>
        </p:nvSpPr>
        <p:spPr>
          <a:xfrm>
            <a:off x="8012198" y="3319611"/>
            <a:ext cx="755930" cy="399039"/>
          </a:xfrm>
          <a:prstGeom prst="rect">
            <a:avLst/>
          </a:prstGeom>
          <a:blipFill>
            <a:blip r:embed="rId24" cstate="print"/>
            <a:stretch>
              <a:fillRect/>
            </a:stretch>
          </a:blipFill>
        </p:spPr>
        <p:txBody>
          <a:bodyPr wrap="square" lIns="0" tIns="0" rIns="0" bIns="0" rtlCol="0"/>
          <a:lstStyle/>
          <a:p>
            <a:endParaRPr sz="1404" dirty="0"/>
          </a:p>
        </p:txBody>
      </p:sp>
      <p:sp>
        <p:nvSpPr>
          <p:cNvPr id="25" name="object 25"/>
          <p:cNvSpPr/>
          <p:nvPr/>
        </p:nvSpPr>
        <p:spPr>
          <a:xfrm>
            <a:off x="8012198" y="3903309"/>
            <a:ext cx="755930" cy="340803"/>
          </a:xfrm>
          <a:prstGeom prst="rect">
            <a:avLst/>
          </a:prstGeom>
          <a:blipFill>
            <a:blip r:embed="rId25" cstate="print"/>
            <a:stretch>
              <a:fillRect/>
            </a:stretch>
          </a:blipFill>
        </p:spPr>
        <p:txBody>
          <a:bodyPr wrap="square" lIns="0" tIns="0" rIns="0" bIns="0" rtlCol="0"/>
          <a:lstStyle/>
          <a:p>
            <a:endParaRPr sz="1404" dirty="0"/>
          </a:p>
        </p:txBody>
      </p:sp>
      <p:sp>
        <p:nvSpPr>
          <p:cNvPr id="26" name="object 26"/>
          <p:cNvSpPr/>
          <p:nvPr/>
        </p:nvSpPr>
        <p:spPr>
          <a:xfrm>
            <a:off x="8012202" y="4420261"/>
            <a:ext cx="755926" cy="290318"/>
          </a:xfrm>
          <a:prstGeom prst="rect">
            <a:avLst/>
          </a:prstGeom>
          <a:blipFill>
            <a:blip r:embed="rId26" cstate="print"/>
            <a:stretch>
              <a:fillRect/>
            </a:stretch>
          </a:blipFill>
        </p:spPr>
        <p:txBody>
          <a:bodyPr wrap="square" lIns="0" tIns="0" rIns="0" bIns="0" rtlCol="0"/>
          <a:lstStyle/>
          <a:p>
            <a:endParaRPr sz="1404" dirty="0"/>
          </a:p>
        </p:txBody>
      </p:sp>
      <p:sp>
        <p:nvSpPr>
          <p:cNvPr id="27" name="object 27"/>
          <p:cNvSpPr/>
          <p:nvPr/>
        </p:nvSpPr>
        <p:spPr>
          <a:xfrm>
            <a:off x="8012203" y="4879339"/>
            <a:ext cx="755927" cy="314453"/>
          </a:xfrm>
          <a:prstGeom prst="rect">
            <a:avLst/>
          </a:prstGeom>
          <a:blipFill>
            <a:blip r:embed="rId27" cstate="print"/>
            <a:stretch>
              <a:fillRect/>
            </a:stretch>
          </a:blipFill>
        </p:spPr>
        <p:txBody>
          <a:bodyPr wrap="square" lIns="0" tIns="0" rIns="0" bIns="0" rtlCol="0"/>
          <a:lstStyle/>
          <a:p>
            <a:endParaRPr sz="1404" dirty="0"/>
          </a:p>
        </p:txBody>
      </p:sp>
      <p:sp>
        <p:nvSpPr>
          <p:cNvPr id="28" name="object 28"/>
          <p:cNvSpPr/>
          <p:nvPr/>
        </p:nvSpPr>
        <p:spPr>
          <a:xfrm>
            <a:off x="8012202" y="1216609"/>
            <a:ext cx="755926" cy="358367"/>
          </a:xfrm>
          <a:prstGeom prst="rect">
            <a:avLst/>
          </a:prstGeom>
          <a:blipFill>
            <a:blip r:embed="rId28" cstate="print"/>
            <a:stretch>
              <a:fillRect/>
            </a:stretch>
          </a:blipFill>
        </p:spPr>
        <p:txBody>
          <a:bodyPr wrap="square" lIns="0" tIns="0" rIns="0" bIns="0" rtlCol="0"/>
          <a:lstStyle/>
          <a:p>
            <a:endParaRPr sz="1404" dirty="0"/>
          </a:p>
        </p:txBody>
      </p:sp>
      <p:sp>
        <p:nvSpPr>
          <p:cNvPr id="29" name="object 29"/>
          <p:cNvSpPr/>
          <p:nvPr/>
        </p:nvSpPr>
        <p:spPr>
          <a:xfrm>
            <a:off x="4221886" y="2504066"/>
            <a:ext cx="808156" cy="526208"/>
          </a:xfrm>
          <a:prstGeom prst="rect">
            <a:avLst/>
          </a:prstGeom>
          <a:blipFill>
            <a:blip r:embed="rId29" cstate="print"/>
            <a:stretch>
              <a:fillRect/>
            </a:stretch>
          </a:blipFill>
        </p:spPr>
        <p:txBody>
          <a:bodyPr wrap="square" lIns="0" tIns="0" rIns="0" bIns="0" rtlCol="0"/>
          <a:lstStyle/>
          <a:p>
            <a:endParaRPr sz="1404" dirty="0"/>
          </a:p>
        </p:txBody>
      </p:sp>
      <p:sp>
        <p:nvSpPr>
          <p:cNvPr id="30" name="object 30"/>
          <p:cNvSpPr/>
          <p:nvPr/>
        </p:nvSpPr>
        <p:spPr>
          <a:xfrm>
            <a:off x="4221886" y="3990961"/>
            <a:ext cx="808156" cy="608527"/>
          </a:xfrm>
          <a:prstGeom prst="rect">
            <a:avLst/>
          </a:prstGeom>
          <a:blipFill>
            <a:blip r:embed="rId30" cstate="print"/>
            <a:stretch>
              <a:fillRect/>
            </a:stretch>
          </a:blipFill>
        </p:spPr>
        <p:txBody>
          <a:bodyPr wrap="square" lIns="0" tIns="0" rIns="0" bIns="0" rtlCol="0"/>
          <a:lstStyle/>
          <a:p>
            <a:endParaRPr sz="1404" dirty="0"/>
          </a:p>
        </p:txBody>
      </p:sp>
      <p:sp>
        <p:nvSpPr>
          <p:cNvPr id="31" name="object 31"/>
          <p:cNvSpPr/>
          <p:nvPr/>
        </p:nvSpPr>
        <p:spPr>
          <a:xfrm>
            <a:off x="4221885" y="4884015"/>
            <a:ext cx="808152" cy="310376"/>
          </a:xfrm>
          <a:prstGeom prst="rect">
            <a:avLst/>
          </a:prstGeom>
          <a:blipFill>
            <a:blip r:embed="rId31" cstate="print"/>
            <a:stretch>
              <a:fillRect/>
            </a:stretch>
          </a:blipFill>
        </p:spPr>
        <p:txBody>
          <a:bodyPr wrap="square" lIns="0" tIns="0" rIns="0" bIns="0" rtlCol="0"/>
          <a:lstStyle/>
          <a:p>
            <a:endParaRPr sz="1404" dirty="0"/>
          </a:p>
        </p:txBody>
      </p:sp>
      <p:sp>
        <p:nvSpPr>
          <p:cNvPr id="32" name="object 32"/>
          <p:cNvSpPr/>
          <p:nvPr/>
        </p:nvSpPr>
        <p:spPr>
          <a:xfrm>
            <a:off x="4244404" y="568592"/>
            <a:ext cx="768859" cy="383122"/>
          </a:xfrm>
          <a:prstGeom prst="rect">
            <a:avLst/>
          </a:prstGeom>
          <a:blipFill>
            <a:blip r:embed="rId32" cstate="print"/>
            <a:stretch>
              <a:fillRect/>
            </a:stretch>
          </a:blipFill>
        </p:spPr>
        <p:txBody>
          <a:bodyPr wrap="square" lIns="0" tIns="0" rIns="0" bIns="0" rtlCol="0"/>
          <a:lstStyle/>
          <a:p>
            <a:endParaRPr sz="1404" dirty="0"/>
          </a:p>
        </p:txBody>
      </p:sp>
      <p:sp>
        <p:nvSpPr>
          <p:cNvPr id="33" name="object 33"/>
          <p:cNvSpPr/>
          <p:nvPr/>
        </p:nvSpPr>
        <p:spPr>
          <a:xfrm>
            <a:off x="4221886" y="1203318"/>
            <a:ext cx="808156" cy="425612"/>
          </a:xfrm>
          <a:prstGeom prst="rect">
            <a:avLst/>
          </a:prstGeom>
          <a:blipFill>
            <a:blip r:embed="rId33" cstate="print"/>
            <a:stretch>
              <a:fillRect/>
            </a:stretch>
          </a:blipFill>
        </p:spPr>
        <p:txBody>
          <a:bodyPr wrap="square" lIns="0" tIns="0" rIns="0" bIns="0" rtlCol="0"/>
          <a:lstStyle/>
          <a:p>
            <a:endParaRPr sz="1404" dirty="0"/>
          </a:p>
        </p:txBody>
      </p:sp>
      <p:sp>
        <p:nvSpPr>
          <p:cNvPr id="34" name="object 34"/>
          <p:cNvSpPr/>
          <p:nvPr/>
        </p:nvSpPr>
        <p:spPr>
          <a:xfrm>
            <a:off x="4221887" y="3302779"/>
            <a:ext cx="808155" cy="429770"/>
          </a:xfrm>
          <a:prstGeom prst="rect">
            <a:avLst/>
          </a:prstGeom>
          <a:blipFill>
            <a:blip r:embed="rId34" cstate="print"/>
            <a:stretch>
              <a:fillRect/>
            </a:stretch>
          </a:blipFill>
        </p:spPr>
        <p:txBody>
          <a:bodyPr wrap="square" lIns="0" tIns="0" rIns="0" bIns="0" rtlCol="0"/>
          <a:lstStyle/>
          <a:p>
            <a:endParaRPr sz="1404" dirty="0"/>
          </a:p>
        </p:txBody>
      </p:sp>
      <p:sp>
        <p:nvSpPr>
          <p:cNvPr id="35" name="object 35"/>
          <p:cNvSpPr/>
          <p:nvPr/>
        </p:nvSpPr>
        <p:spPr>
          <a:xfrm>
            <a:off x="4221887" y="1886733"/>
            <a:ext cx="808157" cy="367956"/>
          </a:xfrm>
          <a:prstGeom prst="rect">
            <a:avLst/>
          </a:prstGeom>
          <a:blipFill>
            <a:blip r:embed="rId35" cstate="print"/>
            <a:stretch>
              <a:fillRect/>
            </a:stretch>
          </a:blipFill>
        </p:spPr>
        <p:txBody>
          <a:bodyPr wrap="square" lIns="0" tIns="0" rIns="0" bIns="0" rtlCol="0"/>
          <a:lstStyle/>
          <a:p>
            <a:endParaRPr sz="1404" dirty="0"/>
          </a:p>
        </p:txBody>
      </p:sp>
      <p:sp>
        <p:nvSpPr>
          <p:cNvPr id="36" name="object 36"/>
          <p:cNvSpPr/>
          <p:nvPr/>
        </p:nvSpPr>
        <p:spPr>
          <a:xfrm>
            <a:off x="408509" y="1344828"/>
            <a:ext cx="414193" cy="551396"/>
          </a:xfrm>
          <a:prstGeom prst="rect">
            <a:avLst/>
          </a:prstGeom>
          <a:blipFill>
            <a:blip r:embed="rId36" cstate="print"/>
            <a:stretch>
              <a:fillRect/>
            </a:stretch>
          </a:blipFill>
        </p:spPr>
        <p:txBody>
          <a:bodyPr wrap="square" lIns="0" tIns="0" rIns="0" bIns="0" rtlCol="0"/>
          <a:lstStyle/>
          <a:p>
            <a:endParaRPr sz="1404" dirty="0"/>
          </a:p>
        </p:txBody>
      </p:sp>
      <p:sp>
        <p:nvSpPr>
          <p:cNvPr id="37" name="object 37"/>
          <p:cNvSpPr/>
          <p:nvPr/>
        </p:nvSpPr>
        <p:spPr>
          <a:xfrm>
            <a:off x="305907" y="2144803"/>
            <a:ext cx="593237" cy="515937"/>
          </a:xfrm>
          <a:prstGeom prst="rect">
            <a:avLst/>
          </a:prstGeom>
          <a:blipFill>
            <a:blip r:embed="rId37" cstate="print"/>
            <a:stretch>
              <a:fillRect/>
            </a:stretch>
          </a:blipFill>
        </p:spPr>
        <p:txBody>
          <a:bodyPr wrap="square" lIns="0" tIns="0" rIns="0" bIns="0" rtlCol="0"/>
          <a:lstStyle/>
          <a:p>
            <a:endParaRPr sz="1404" dirty="0"/>
          </a:p>
        </p:txBody>
      </p:sp>
      <p:sp>
        <p:nvSpPr>
          <p:cNvPr id="38" name="object 38"/>
          <p:cNvSpPr/>
          <p:nvPr/>
        </p:nvSpPr>
        <p:spPr>
          <a:xfrm>
            <a:off x="352820" y="2904121"/>
            <a:ext cx="511379" cy="603926"/>
          </a:xfrm>
          <a:prstGeom prst="rect">
            <a:avLst/>
          </a:prstGeom>
          <a:blipFill>
            <a:blip r:embed="rId38" cstate="print"/>
            <a:stretch>
              <a:fillRect/>
            </a:stretch>
          </a:blipFill>
        </p:spPr>
        <p:txBody>
          <a:bodyPr wrap="square" lIns="0" tIns="0" rIns="0" bIns="0" rtlCol="0"/>
          <a:lstStyle/>
          <a:p>
            <a:endParaRPr sz="1404" dirty="0"/>
          </a:p>
        </p:txBody>
      </p:sp>
      <p:sp>
        <p:nvSpPr>
          <p:cNvPr id="39" name="object 39"/>
          <p:cNvSpPr/>
          <p:nvPr/>
        </p:nvSpPr>
        <p:spPr>
          <a:xfrm>
            <a:off x="316611" y="3764306"/>
            <a:ext cx="574578" cy="540782"/>
          </a:xfrm>
          <a:prstGeom prst="rect">
            <a:avLst/>
          </a:prstGeom>
          <a:blipFill>
            <a:blip r:embed="rId39" cstate="print"/>
            <a:stretch>
              <a:fillRect/>
            </a:stretch>
          </a:blipFill>
        </p:spPr>
        <p:txBody>
          <a:bodyPr wrap="square" lIns="0" tIns="0" rIns="0" bIns="0" rtlCol="0"/>
          <a:lstStyle/>
          <a:p>
            <a:endParaRPr sz="1404" dirty="0"/>
          </a:p>
        </p:txBody>
      </p:sp>
      <p:sp>
        <p:nvSpPr>
          <p:cNvPr id="40" name="object 40"/>
          <p:cNvSpPr/>
          <p:nvPr/>
        </p:nvSpPr>
        <p:spPr>
          <a:xfrm>
            <a:off x="299786" y="4552097"/>
            <a:ext cx="603925" cy="599978"/>
          </a:xfrm>
          <a:prstGeom prst="rect">
            <a:avLst/>
          </a:prstGeom>
          <a:blipFill>
            <a:blip r:embed="rId40" cstate="print"/>
            <a:stretch>
              <a:fillRect/>
            </a:stretch>
          </a:blipFill>
        </p:spPr>
        <p:txBody>
          <a:bodyPr wrap="square" lIns="0" tIns="0" rIns="0" bIns="0" rtlCol="0"/>
          <a:lstStyle/>
          <a:p>
            <a:endParaRPr sz="1404" dirty="0"/>
          </a:p>
        </p:txBody>
      </p:sp>
      <p:sp>
        <p:nvSpPr>
          <p:cNvPr id="41" name="object 41"/>
          <p:cNvSpPr/>
          <p:nvPr/>
        </p:nvSpPr>
        <p:spPr>
          <a:xfrm>
            <a:off x="401170" y="568594"/>
            <a:ext cx="427013" cy="530697"/>
          </a:xfrm>
          <a:prstGeom prst="rect">
            <a:avLst/>
          </a:prstGeom>
          <a:blipFill>
            <a:blip r:embed="rId41" cstate="print"/>
            <a:stretch>
              <a:fillRect/>
            </a:stretch>
          </a:blipFill>
          <a:effectLst>
            <a:softEdge rad="0"/>
          </a:effectLst>
        </p:spPr>
        <p:txBody>
          <a:bodyPr wrap="square" lIns="0" tIns="0" rIns="0" bIns="0" rtlCol="0"/>
          <a:lstStyle/>
          <a:p>
            <a:endParaRPr sz="1404" dirty="0"/>
          </a:p>
        </p:txBody>
      </p:sp>
      <p:sp>
        <p:nvSpPr>
          <p:cNvPr id="42" name="object 42"/>
          <p:cNvSpPr/>
          <p:nvPr/>
        </p:nvSpPr>
        <p:spPr>
          <a:xfrm>
            <a:off x="1092937" y="1813072"/>
            <a:ext cx="1343223" cy="282523"/>
          </a:xfrm>
          <a:prstGeom prst="rect">
            <a:avLst/>
          </a:prstGeom>
          <a:blipFill>
            <a:blip r:embed="rId42" cstate="print"/>
            <a:stretch>
              <a:fillRect/>
            </a:stretch>
          </a:blipFill>
        </p:spPr>
        <p:txBody>
          <a:bodyPr wrap="square" lIns="0" tIns="0" rIns="0" bIns="0" rtlCol="0"/>
          <a:lstStyle/>
          <a:p>
            <a:endParaRPr sz="1404" dirty="0"/>
          </a:p>
        </p:txBody>
      </p:sp>
      <p:sp>
        <p:nvSpPr>
          <p:cNvPr id="43" name="object 43"/>
          <p:cNvSpPr/>
          <p:nvPr/>
        </p:nvSpPr>
        <p:spPr>
          <a:xfrm>
            <a:off x="1246347" y="1254315"/>
            <a:ext cx="1075504" cy="288137"/>
          </a:xfrm>
          <a:prstGeom prst="rect">
            <a:avLst/>
          </a:prstGeom>
          <a:blipFill>
            <a:blip r:embed="rId43" cstate="print"/>
            <a:stretch>
              <a:fillRect/>
            </a:stretch>
          </a:blipFill>
        </p:spPr>
        <p:txBody>
          <a:bodyPr wrap="square" lIns="0" tIns="0" rIns="0" bIns="0" rtlCol="0"/>
          <a:lstStyle/>
          <a:p>
            <a:endParaRPr sz="1404" dirty="0"/>
          </a:p>
        </p:txBody>
      </p:sp>
      <p:sp>
        <p:nvSpPr>
          <p:cNvPr id="44" name="object 44"/>
          <p:cNvSpPr/>
          <p:nvPr/>
        </p:nvSpPr>
        <p:spPr>
          <a:xfrm>
            <a:off x="1132485" y="4863058"/>
            <a:ext cx="1274191" cy="328660"/>
          </a:xfrm>
          <a:prstGeom prst="rect">
            <a:avLst/>
          </a:prstGeom>
          <a:blipFill>
            <a:blip r:embed="rId44" cstate="print"/>
            <a:stretch>
              <a:fillRect/>
            </a:stretch>
          </a:blipFill>
        </p:spPr>
        <p:txBody>
          <a:bodyPr wrap="square" lIns="0" tIns="0" rIns="0" bIns="0" rtlCol="0"/>
          <a:lstStyle/>
          <a:p>
            <a:endParaRPr sz="1404" dirty="0"/>
          </a:p>
        </p:txBody>
      </p:sp>
      <p:sp>
        <p:nvSpPr>
          <p:cNvPr id="45" name="object 45"/>
          <p:cNvSpPr/>
          <p:nvPr/>
        </p:nvSpPr>
        <p:spPr>
          <a:xfrm>
            <a:off x="1111086" y="2365416"/>
            <a:ext cx="1311559" cy="322326"/>
          </a:xfrm>
          <a:prstGeom prst="rect">
            <a:avLst/>
          </a:prstGeom>
          <a:blipFill>
            <a:blip r:embed="rId45" cstate="print"/>
            <a:stretch>
              <a:fillRect/>
            </a:stretch>
          </a:blipFill>
        </p:spPr>
        <p:txBody>
          <a:bodyPr wrap="square" lIns="0" tIns="0" rIns="0" bIns="0" rtlCol="0"/>
          <a:lstStyle/>
          <a:p>
            <a:endParaRPr sz="1404" dirty="0"/>
          </a:p>
        </p:txBody>
      </p:sp>
      <p:sp>
        <p:nvSpPr>
          <p:cNvPr id="46" name="object 46"/>
          <p:cNvSpPr/>
          <p:nvPr/>
        </p:nvSpPr>
        <p:spPr>
          <a:xfrm>
            <a:off x="1111085" y="3414271"/>
            <a:ext cx="1311556" cy="291892"/>
          </a:xfrm>
          <a:prstGeom prst="rect">
            <a:avLst/>
          </a:prstGeom>
          <a:blipFill>
            <a:blip r:embed="rId46" cstate="print"/>
            <a:stretch>
              <a:fillRect/>
            </a:stretch>
          </a:blipFill>
        </p:spPr>
        <p:txBody>
          <a:bodyPr wrap="square" lIns="0" tIns="0" rIns="0" bIns="0" rtlCol="0"/>
          <a:lstStyle/>
          <a:p>
            <a:endParaRPr sz="1404" dirty="0"/>
          </a:p>
        </p:txBody>
      </p:sp>
      <p:sp>
        <p:nvSpPr>
          <p:cNvPr id="47" name="object 47"/>
          <p:cNvSpPr/>
          <p:nvPr/>
        </p:nvSpPr>
        <p:spPr>
          <a:xfrm>
            <a:off x="1111080" y="4470975"/>
            <a:ext cx="1311557" cy="142697"/>
          </a:xfrm>
          <a:prstGeom prst="rect">
            <a:avLst/>
          </a:prstGeom>
          <a:blipFill>
            <a:blip r:embed="rId47" cstate="print"/>
            <a:stretch>
              <a:fillRect/>
            </a:stretch>
          </a:blipFill>
        </p:spPr>
        <p:txBody>
          <a:bodyPr wrap="square" lIns="0" tIns="0" rIns="0" bIns="0" rtlCol="0"/>
          <a:lstStyle/>
          <a:p>
            <a:endParaRPr sz="1404" dirty="0"/>
          </a:p>
        </p:txBody>
      </p:sp>
      <p:sp>
        <p:nvSpPr>
          <p:cNvPr id="48" name="object 48"/>
          <p:cNvSpPr/>
          <p:nvPr/>
        </p:nvSpPr>
        <p:spPr>
          <a:xfrm>
            <a:off x="1268321" y="568592"/>
            <a:ext cx="1037171" cy="398912"/>
          </a:xfrm>
          <a:prstGeom prst="rect">
            <a:avLst/>
          </a:prstGeom>
          <a:blipFill>
            <a:blip r:embed="rId48" cstate="print"/>
            <a:stretch>
              <a:fillRect/>
            </a:stretch>
          </a:blipFill>
        </p:spPr>
        <p:txBody>
          <a:bodyPr wrap="square" lIns="0" tIns="0" rIns="0" bIns="0" rtlCol="0"/>
          <a:lstStyle/>
          <a:p>
            <a:endParaRPr sz="1404" dirty="0"/>
          </a:p>
        </p:txBody>
      </p:sp>
      <p:sp>
        <p:nvSpPr>
          <p:cNvPr id="49" name="object 49"/>
          <p:cNvSpPr/>
          <p:nvPr/>
        </p:nvSpPr>
        <p:spPr>
          <a:xfrm>
            <a:off x="1111086" y="2963368"/>
            <a:ext cx="1311559" cy="194037"/>
          </a:xfrm>
          <a:prstGeom prst="rect">
            <a:avLst/>
          </a:prstGeom>
          <a:blipFill>
            <a:blip r:embed="rId49" cstate="print"/>
            <a:stretch>
              <a:fillRect/>
            </a:stretch>
          </a:blipFill>
        </p:spPr>
        <p:txBody>
          <a:bodyPr wrap="square" lIns="0" tIns="0" rIns="0" bIns="0" rtlCol="0"/>
          <a:lstStyle/>
          <a:p>
            <a:endParaRPr sz="1404" dirty="0"/>
          </a:p>
        </p:txBody>
      </p:sp>
      <p:sp>
        <p:nvSpPr>
          <p:cNvPr id="50" name="object 50"/>
          <p:cNvSpPr/>
          <p:nvPr/>
        </p:nvSpPr>
        <p:spPr>
          <a:xfrm>
            <a:off x="1111080" y="3977340"/>
            <a:ext cx="1311563" cy="231316"/>
          </a:xfrm>
          <a:prstGeom prst="rect">
            <a:avLst/>
          </a:prstGeom>
          <a:blipFill>
            <a:blip r:embed="rId50" cstate="print"/>
            <a:stretch>
              <a:fillRect/>
            </a:stretch>
          </a:blipFill>
        </p:spPr>
        <p:txBody>
          <a:bodyPr wrap="square" lIns="0" tIns="0" rIns="0" bIns="0" rtlCol="0"/>
          <a:lstStyle/>
          <a:p>
            <a:endParaRPr sz="1404" dirty="0"/>
          </a:p>
        </p:txBody>
      </p:sp>
      <p:sp>
        <p:nvSpPr>
          <p:cNvPr id="51" name="object 51"/>
          <p:cNvSpPr/>
          <p:nvPr/>
        </p:nvSpPr>
        <p:spPr>
          <a:xfrm>
            <a:off x="3025864" y="4165003"/>
            <a:ext cx="785368" cy="351618"/>
          </a:xfrm>
          <a:prstGeom prst="rect">
            <a:avLst/>
          </a:prstGeom>
          <a:blipFill>
            <a:blip r:embed="rId51" cstate="print"/>
            <a:stretch>
              <a:fillRect/>
            </a:stretch>
          </a:blipFill>
        </p:spPr>
        <p:txBody>
          <a:bodyPr wrap="square" lIns="0" tIns="0" rIns="0" bIns="0" rtlCol="0"/>
          <a:lstStyle/>
          <a:p>
            <a:endParaRPr sz="1404" dirty="0"/>
          </a:p>
        </p:txBody>
      </p:sp>
      <p:sp>
        <p:nvSpPr>
          <p:cNvPr id="52" name="object 52"/>
          <p:cNvSpPr/>
          <p:nvPr/>
        </p:nvSpPr>
        <p:spPr>
          <a:xfrm>
            <a:off x="2721218" y="2403398"/>
            <a:ext cx="1316972" cy="242316"/>
          </a:xfrm>
          <a:prstGeom prst="rect">
            <a:avLst/>
          </a:prstGeom>
          <a:blipFill>
            <a:blip r:embed="rId52" cstate="print"/>
            <a:stretch>
              <a:fillRect/>
            </a:stretch>
          </a:blipFill>
        </p:spPr>
        <p:txBody>
          <a:bodyPr wrap="square" lIns="0" tIns="0" rIns="0" bIns="0" rtlCol="0"/>
          <a:lstStyle/>
          <a:p>
            <a:endParaRPr sz="1404" dirty="0"/>
          </a:p>
        </p:txBody>
      </p:sp>
      <p:sp>
        <p:nvSpPr>
          <p:cNvPr id="53" name="object 53"/>
          <p:cNvSpPr/>
          <p:nvPr/>
        </p:nvSpPr>
        <p:spPr>
          <a:xfrm>
            <a:off x="2721218" y="2925758"/>
            <a:ext cx="1316975" cy="263597"/>
          </a:xfrm>
          <a:prstGeom prst="rect">
            <a:avLst/>
          </a:prstGeom>
          <a:blipFill>
            <a:blip r:embed="rId53" cstate="print"/>
            <a:stretch>
              <a:fillRect/>
            </a:stretch>
          </a:blipFill>
        </p:spPr>
        <p:txBody>
          <a:bodyPr wrap="square" lIns="0" tIns="0" rIns="0" bIns="0" rtlCol="0"/>
          <a:lstStyle/>
          <a:p>
            <a:endParaRPr sz="1404" dirty="0"/>
          </a:p>
        </p:txBody>
      </p:sp>
      <p:sp>
        <p:nvSpPr>
          <p:cNvPr id="54" name="object 54"/>
          <p:cNvSpPr/>
          <p:nvPr/>
        </p:nvSpPr>
        <p:spPr>
          <a:xfrm>
            <a:off x="2721219" y="568593"/>
            <a:ext cx="1316975" cy="324172"/>
          </a:xfrm>
          <a:prstGeom prst="rect">
            <a:avLst/>
          </a:prstGeom>
          <a:blipFill>
            <a:blip r:embed="rId54" cstate="print"/>
            <a:stretch>
              <a:fillRect/>
            </a:stretch>
          </a:blipFill>
        </p:spPr>
        <p:txBody>
          <a:bodyPr wrap="square" lIns="0" tIns="0" rIns="0" bIns="0" rtlCol="0"/>
          <a:lstStyle/>
          <a:p>
            <a:endParaRPr sz="1404" dirty="0"/>
          </a:p>
        </p:txBody>
      </p:sp>
      <p:sp>
        <p:nvSpPr>
          <p:cNvPr id="55" name="object 55"/>
          <p:cNvSpPr/>
          <p:nvPr/>
        </p:nvSpPr>
        <p:spPr>
          <a:xfrm>
            <a:off x="2721219" y="4812641"/>
            <a:ext cx="1316973" cy="372650"/>
          </a:xfrm>
          <a:prstGeom prst="rect">
            <a:avLst/>
          </a:prstGeom>
          <a:blipFill>
            <a:blip r:embed="rId55" cstate="print"/>
            <a:stretch>
              <a:fillRect/>
            </a:stretch>
          </a:blipFill>
        </p:spPr>
        <p:txBody>
          <a:bodyPr wrap="square" lIns="0" tIns="0" rIns="0" bIns="0" rtlCol="0"/>
          <a:lstStyle/>
          <a:p>
            <a:endParaRPr sz="1404" dirty="0"/>
          </a:p>
        </p:txBody>
      </p:sp>
      <p:sp>
        <p:nvSpPr>
          <p:cNvPr id="56" name="object 56"/>
          <p:cNvSpPr/>
          <p:nvPr/>
        </p:nvSpPr>
        <p:spPr>
          <a:xfrm>
            <a:off x="2721218" y="1184777"/>
            <a:ext cx="1316976" cy="284597"/>
          </a:xfrm>
          <a:prstGeom prst="rect">
            <a:avLst/>
          </a:prstGeom>
          <a:blipFill>
            <a:blip r:embed="rId56" cstate="print"/>
            <a:stretch>
              <a:fillRect/>
            </a:stretch>
          </a:blipFill>
        </p:spPr>
        <p:txBody>
          <a:bodyPr wrap="square" lIns="0" tIns="0" rIns="0" bIns="0" rtlCol="0"/>
          <a:lstStyle/>
          <a:p>
            <a:endParaRPr sz="1404" dirty="0"/>
          </a:p>
        </p:txBody>
      </p:sp>
      <p:sp>
        <p:nvSpPr>
          <p:cNvPr id="57" name="object 57"/>
          <p:cNvSpPr/>
          <p:nvPr/>
        </p:nvSpPr>
        <p:spPr>
          <a:xfrm>
            <a:off x="2873826" y="3472512"/>
            <a:ext cx="1050678" cy="390759"/>
          </a:xfrm>
          <a:prstGeom prst="rect">
            <a:avLst/>
          </a:prstGeom>
          <a:blipFill>
            <a:blip r:embed="rId57" cstate="print"/>
            <a:stretch>
              <a:fillRect/>
            </a:stretch>
          </a:blipFill>
        </p:spPr>
        <p:txBody>
          <a:bodyPr wrap="square" lIns="0" tIns="0" rIns="0" bIns="0" rtlCol="0"/>
          <a:lstStyle/>
          <a:p>
            <a:endParaRPr sz="1404" dirty="0"/>
          </a:p>
        </p:txBody>
      </p:sp>
      <p:sp>
        <p:nvSpPr>
          <p:cNvPr id="58" name="object 58"/>
          <p:cNvSpPr/>
          <p:nvPr/>
        </p:nvSpPr>
        <p:spPr>
          <a:xfrm>
            <a:off x="2721218" y="1755597"/>
            <a:ext cx="1316974" cy="351758"/>
          </a:xfrm>
          <a:prstGeom prst="rect">
            <a:avLst/>
          </a:prstGeom>
          <a:blipFill>
            <a:blip r:embed="rId58" cstate="print"/>
            <a:stretch>
              <a:fillRect/>
            </a:stretch>
          </a:blipFill>
        </p:spPr>
        <p:txBody>
          <a:bodyPr wrap="square" lIns="0" tIns="0" rIns="0" bIns="0" rtlCol="0"/>
          <a:lstStyle/>
          <a:p>
            <a:endParaRPr sz="1404" dirty="0"/>
          </a:p>
        </p:txBody>
      </p:sp>
      <p:sp>
        <p:nvSpPr>
          <p:cNvPr id="67" name="Rectangle 66"/>
          <p:cNvSpPr/>
          <p:nvPr/>
        </p:nvSpPr>
        <p:spPr>
          <a:xfrm>
            <a:off x="264114" y="290967"/>
            <a:ext cx="8660430" cy="503848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2609089" y="498232"/>
            <a:ext cx="3925824" cy="4721491"/>
          </a:xfrm>
          <a:prstGeom prst="rect">
            <a:avLst/>
          </a:prstGeom>
          <a:solidFill>
            <a:schemeClr val="bg1"/>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64" name="Title 64"/>
          <p:cNvSpPr txBox="1">
            <a:spLocks/>
          </p:cNvSpPr>
          <p:nvPr/>
        </p:nvSpPr>
        <p:spPr>
          <a:xfrm>
            <a:off x="2123775" y="988112"/>
            <a:ext cx="4896455" cy="1325563"/>
          </a:xfrm>
          <a:prstGeom prst="rect">
            <a:avLst/>
          </a:prstGeom>
        </p:spPr>
        <p:txBody>
          <a:bodyPr anchor="ctr">
            <a:normAutofit/>
          </a:bodyPr>
          <a:lstStyle>
            <a:lvl1pPr algn="l" defTabSz="914400" rtl="0" eaLnBrk="1" latinLnBrk="0" hangingPunct="1">
              <a:lnSpc>
                <a:spcPct val="90000"/>
              </a:lnSpc>
              <a:spcBef>
                <a:spcPct val="0"/>
              </a:spcBef>
              <a:buNone/>
              <a:defRPr sz="4400" b="0" i="0" kern="1200">
                <a:solidFill>
                  <a:schemeClr val="tx1"/>
                </a:solidFill>
                <a:latin typeface="Raleway" charset="0"/>
                <a:ea typeface="Raleway" charset="0"/>
                <a:cs typeface="Raleway" charset="0"/>
              </a:defRPr>
            </a:lvl1pPr>
          </a:lstStyle>
          <a:p>
            <a:pPr algn="ctr"/>
            <a:r>
              <a:rPr lang="en-US" sz="2800" dirty="0">
                <a:solidFill>
                  <a:srgbClr val="5E5E5E"/>
                </a:solidFill>
              </a:rPr>
              <a:t>Value Delivered</a:t>
            </a:r>
          </a:p>
        </p:txBody>
      </p:sp>
      <p:sp>
        <p:nvSpPr>
          <p:cNvPr id="65" name="Content Placeholder 65"/>
          <p:cNvSpPr txBox="1">
            <a:spLocks/>
          </p:cNvSpPr>
          <p:nvPr/>
        </p:nvSpPr>
        <p:spPr>
          <a:xfrm>
            <a:off x="3025864" y="2106470"/>
            <a:ext cx="3092270" cy="3113253"/>
          </a:xfrm>
          <a:prstGeom prst="rect">
            <a:avLst/>
          </a:prstGeom>
        </p:spPr>
        <p:txBody>
          <a:bodyPr>
            <a:normAutofit/>
          </a:bodyPr>
          <a:lstStyle>
            <a:lvl1pPr marL="228600" indent="-228600" algn="l" defTabSz="914400" rtl="0" eaLnBrk="1" latinLnBrk="0" hangingPunct="1">
              <a:lnSpc>
                <a:spcPct val="125000"/>
              </a:lnSpc>
              <a:spcBef>
                <a:spcPts val="1000"/>
              </a:spcBef>
              <a:buFont typeface="Arial"/>
              <a:buChar char="•"/>
              <a:defRPr sz="24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25000"/>
              </a:lnSpc>
              <a:spcBef>
                <a:spcPts val="500"/>
              </a:spcBef>
              <a:buFont typeface="Arial"/>
              <a:buChar char="•"/>
              <a:defRPr sz="20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25000"/>
              </a:lnSpc>
              <a:spcBef>
                <a:spcPts val="500"/>
              </a:spcBef>
              <a:buFont typeface="Arial"/>
              <a:buChar char="•"/>
              <a:defRPr sz="18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25000"/>
              </a:lnSpc>
              <a:spcBef>
                <a:spcPts val="500"/>
              </a:spcBef>
              <a:buFont typeface="Arial"/>
              <a:buChar char="•"/>
              <a:defRPr sz="16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25000"/>
              </a:lnSpc>
              <a:spcBef>
                <a:spcPts val="500"/>
              </a:spcBef>
              <a:buFont typeface="Arial"/>
              <a:buChar char="•"/>
              <a:defRPr sz="16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5E5E5E"/>
                </a:solidFill>
              </a:rPr>
              <a:t>500+ assessments</a:t>
            </a:r>
          </a:p>
          <a:p>
            <a:r>
              <a:rPr lang="en-US" sz="1800" dirty="0">
                <a:solidFill>
                  <a:srgbClr val="5E5E5E"/>
                </a:solidFill>
              </a:rPr>
              <a:t>65% - 80% average reduction in planning time</a:t>
            </a:r>
          </a:p>
          <a:p>
            <a:r>
              <a:rPr lang="en-US" sz="1800" dirty="0">
                <a:solidFill>
                  <a:srgbClr val="5E5E5E"/>
                </a:solidFill>
              </a:rPr>
              <a:t>48% average cost savings</a:t>
            </a:r>
          </a:p>
          <a:p>
            <a:r>
              <a:rPr lang="en-US" sz="1800" dirty="0">
                <a:solidFill>
                  <a:srgbClr val="5E5E5E"/>
                </a:solidFill>
              </a:rPr>
              <a:t>$75mm estimated savings</a:t>
            </a:r>
          </a:p>
          <a:p>
            <a:endParaRPr lang="en-US" sz="1800" dirty="0">
              <a:solidFill>
                <a:srgbClr val="5E5E5E"/>
              </a:solidFill>
            </a:endParaRPr>
          </a:p>
        </p:txBody>
      </p:sp>
      <p:pic>
        <p:nvPicPr>
          <p:cNvPr id="66" name="Picture 65"/>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4241379" y="914886"/>
            <a:ext cx="661240" cy="377851"/>
          </a:xfrm>
          <a:prstGeom prst="rect">
            <a:avLst/>
          </a:prstGeom>
        </p:spPr>
      </p:pic>
    </p:spTree>
    <p:extLst>
      <p:ext uri="{BB962C8B-B14F-4D97-AF65-F5344CB8AC3E}">
        <p14:creationId xmlns:p14="http://schemas.microsoft.com/office/powerpoint/2010/main" val="1452546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a:t>
            </a:r>
          </a:p>
        </p:txBody>
      </p:sp>
    </p:spTree>
    <p:extLst>
      <p:ext uri="{BB962C8B-B14F-4D97-AF65-F5344CB8AC3E}">
        <p14:creationId xmlns:p14="http://schemas.microsoft.com/office/powerpoint/2010/main" val="4170546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126095" y="5331537"/>
            <a:ext cx="248787" cy="232051"/>
          </a:xfrm>
          <a:prstGeom prst="rect">
            <a:avLst/>
          </a:prstGeom>
        </p:spPr>
        <p:txBody>
          <a:bodyPr wrap="none">
            <a:spAutoFit/>
          </a:bodyPr>
          <a:lstStyle/>
          <a:p>
            <a:pPr marL="0" marR="0" lvl="0" indent="0" algn="r" defTabSz="691561" rtl="0" eaLnBrk="1" fontAlgn="auto" latinLnBrk="0" hangingPunct="1">
              <a:lnSpc>
                <a:spcPct val="100000"/>
              </a:lnSpc>
              <a:spcBef>
                <a:spcPts val="0"/>
              </a:spcBef>
              <a:spcAft>
                <a:spcPts val="0"/>
              </a:spcAft>
              <a:buClrTx/>
              <a:buSzTx/>
              <a:buFontTx/>
              <a:buNone/>
              <a:tabLst/>
              <a:defRPr/>
            </a:pPr>
            <a:fld id="{D99A47E0-4480-4E4F-B1DB-F46678C81071}" type="slidenum">
              <a:rPr kumimoji="0" lang="en-US" sz="908" b="0" i="0" u="none" strike="noStrike" kern="0" cap="none" spc="0" normalizeH="0" baseline="0" noProof="0">
                <a:ln>
                  <a:noFill/>
                </a:ln>
                <a:solidFill>
                  <a:srgbClr val="535353"/>
                </a:solidFill>
                <a:effectLst/>
                <a:uLnTx/>
                <a:uFillTx/>
                <a:latin typeface="Arial" panose="020B0604020202020204" pitchFamily="34" charset="0"/>
                <a:cs typeface="Arial" panose="020B0604020202020204" pitchFamily="34" charset="0"/>
                <a:sym typeface="Calibri"/>
              </a:rPr>
              <a:pPr marL="0" marR="0" lvl="0" indent="0" algn="r" defTabSz="691561" rtl="0" eaLnBrk="1" fontAlgn="auto" latinLnBrk="0" hangingPunct="1">
                <a:lnSpc>
                  <a:spcPct val="100000"/>
                </a:lnSpc>
                <a:spcBef>
                  <a:spcPts val="0"/>
                </a:spcBef>
                <a:spcAft>
                  <a:spcPts val="0"/>
                </a:spcAft>
                <a:buClrTx/>
                <a:buSzTx/>
                <a:buFontTx/>
                <a:buNone/>
                <a:tabLst/>
                <a:defRPr/>
              </a:pPr>
              <a:t>17</a:t>
            </a:fld>
            <a:endParaRPr kumimoji="0" lang="en-US" sz="908" b="0" i="0" u="none" strike="noStrike" kern="0" cap="none" spc="0" normalizeH="0" baseline="0" noProof="0" dirty="0">
              <a:ln>
                <a:noFill/>
              </a:ln>
              <a:solidFill>
                <a:srgbClr val="535353"/>
              </a:solidFill>
              <a:effectLst/>
              <a:uLnTx/>
              <a:uFillTx/>
              <a:latin typeface="Arial" panose="020B0604020202020204" pitchFamily="34" charset="0"/>
              <a:cs typeface="Arial" panose="020B0604020202020204" pitchFamily="34" charset="0"/>
              <a:sym typeface="Calibri"/>
            </a:endParaRPr>
          </a:p>
        </p:txBody>
      </p:sp>
      <p:sp>
        <p:nvSpPr>
          <p:cNvPr id="2" name="Title 1"/>
          <p:cNvSpPr>
            <a:spLocks noGrp="1"/>
          </p:cNvSpPr>
          <p:nvPr>
            <p:ph type="title"/>
          </p:nvPr>
        </p:nvSpPr>
        <p:spPr/>
        <p:txBody>
          <a:bodyPr>
            <a:normAutofit/>
          </a:bodyPr>
          <a:lstStyle/>
          <a:p>
            <a:r>
              <a:rPr lang="en-US" sz="2723" b="0" dirty="0">
                <a:latin typeface="Raleway" panose="020B0503030101060003" pitchFamily="34" charset="0"/>
              </a:rPr>
              <a:t>Customer Reference</a:t>
            </a:r>
          </a:p>
        </p:txBody>
      </p:sp>
      <p:pic>
        <p:nvPicPr>
          <p:cNvPr id="3" name="Picture 2"/>
          <p:cNvPicPr>
            <a:picLocks noChangeAspect="1"/>
          </p:cNvPicPr>
          <p:nvPr/>
        </p:nvPicPr>
        <p:blipFill>
          <a:blip r:embed="rId3"/>
          <a:stretch>
            <a:fillRect/>
          </a:stretch>
        </p:blipFill>
        <p:spPr>
          <a:xfrm>
            <a:off x="6740382" y="0"/>
            <a:ext cx="1584205" cy="929977"/>
          </a:xfrm>
          <a:prstGeom prst="rect">
            <a:avLst/>
          </a:prstGeom>
        </p:spPr>
      </p:pic>
      <p:sp>
        <p:nvSpPr>
          <p:cNvPr id="12" name="Shape 274"/>
          <p:cNvSpPr/>
          <p:nvPr/>
        </p:nvSpPr>
        <p:spPr>
          <a:xfrm>
            <a:off x="474525" y="2757736"/>
            <a:ext cx="1290493" cy="239106"/>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0" marR="0" lvl="1" indent="345780" algn="r" defTabSz="691561"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Challenge</a:t>
            </a:r>
          </a:p>
        </p:txBody>
      </p:sp>
      <p:grpSp>
        <p:nvGrpSpPr>
          <p:cNvPr id="6" name="Group 5"/>
          <p:cNvGrpSpPr/>
          <p:nvPr/>
        </p:nvGrpSpPr>
        <p:grpSpPr>
          <a:xfrm>
            <a:off x="462544" y="4114727"/>
            <a:ext cx="7537016" cy="1123964"/>
            <a:chOff x="-398064" y="4648103"/>
            <a:chExt cx="9965610" cy="1486130"/>
          </a:xfrm>
        </p:grpSpPr>
        <p:sp>
          <p:nvSpPr>
            <p:cNvPr id="19" name="Shape 274"/>
            <p:cNvSpPr/>
            <p:nvPr/>
          </p:nvSpPr>
          <p:spPr>
            <a:xfrm>
              <a:off x="-398064" y="4648103"/>
              <a:ext cx="1722160" cy="316151"/>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0" marR="0" lvl="1" indent="345780" algn="r" defTabSz="691561"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Impact</a:t>
              </a:r>
            </a:p>
          </p:txBody>
        </p:sp>
        <p:sp>
          <p:nvSpPr>
            <p:cNvPr id="22" name="Shape 277"/>
            <p:cNvSpPr/>
            <p:nvPr/>
          </p:nvSpPr>
          <p:spPr>
            <a:xfrm>
              <a:off x="1496962" y="4648103"/>
              <a:ext cx="8070584" cy="1486130"/>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259335" marR="0" lvl="0" indent="-259335" algn="l" defTabSz="380842" rtl="0" eaLnBrk="1" fontAlgn="auto" latinLnBrk="0" hangingPunct="1">
                <a:lnSpc>
                  <a:spcPct val="100000"/>
                </a:lnSpc>
                <a:spcBef>
                  <a:spcPts val="303"/>
                </a:spcBef>
                <a:spcAft>
                  <a:spcPts val="0"/>
                </a:spcAft>
                <a:buClr>
                  <a:srgbClr val="00A6FF"/>
                </a:buClr>
                <a:buSzPct val="100000"/>
                <a:buFont typeface="Arial"/>
                <a:buChar char="•"/>
                <a:tabLst/>
                <a:defRPr sz="1800"/>
              </a:pP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Accenture IT leveraged Cloudamize to build a more automated process for migrating to the cloud, </a:t>
              </a:r>
              <a:r>
                <a:rPr kumimoji="0" lang="en-US" sz="1100" b="0" i="0" u="sng"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shortening the migration cycle for a typical application from 3 months to 3 weeks</a:t>
              </a: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relative to the previous approach</a:t>
              </a:r>
            </a:p>
            <a:p>
              <a:pPr marL="259335" marR="0" lvl="0" indent="-259335" algn="l" defTabSz="380842" rtl="0" eaLnBrk="1" fontAlgn="auto" latinLnBrk="0" hangingPunct="1">
                <a:lnSpc>
                  <a:spcPct val="100000"/>
                </a:lnSpc>
                <a:spcBef>
                  <a:spcPts val="303"/>
                </a:spcBef>
                <a:spcAft>
                  <a:spcPts val="0"/>
                </a:spcAft>
                <a:buClr>
                  <a:srgbClr val="00A6FF"/>
                </a:buClr>
                <a:buSzPct val="100000"/>
                <a:buFont typeface="Arial"/>
                <a:buChar char="•"/>
                <a:tabLst/>
                <a:defRPr sz="1800"/>
              </a:pP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Prior to adopting Cloudamize, Accenture IT used a highly manual approach, relying on workshops with application owners to map out dependencies and an internal tool to determine the configuration of cloud machines</a:t>
              </a:r>
            </a:p>
          </p:txBody>
        </p:sp>
      </p:grpSp>
      <p:grpSp>
        <p:nvGrpSpPr>
          <p:cNvPr id="15" name="Group 14"/>
          <p:cNvGrpSpPr/>
          <p:nvPr/>
        </p:nvGrpSpPr>
        <p:grpSpPr>
          <a:xfrm>
            <a:off x="474526" y="1436963"/>
            <a:ext cx="7516668" cy="1162436"/>
            <a:chOff x="-764444" y="3008466"/>
            <a:chExt cx="9938706" cy="1536999"/>
          </a:xfrm>
        </p:grpSpPr>
        <p:sp>
          <p:nvSpPr>
            <p:cNvPr id="16" name="Shape 277"/>
            <p:cNvSpPr/>
            <p:nvPr/>
          </p:nvSpPr>
          <p:spPr>
            <a:xfrm>
              <a:off x="1103678" y="3008466"/>
              <a:ext cx="8070584" cy="1536999"/>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216113" marR="0" lvl="0" indent="-216113" algn="l" defTabSz="380842" rtl="0" eaLnBrk="1" fontAlgn="auto" latinLnBrk="0" hangingPunct="1">
                <a:lnSpc>
                  <a:spcPct val="100000"/>
                </a:lnSpc>
                <a:spcBef>
                  <a:spcPts val="303"/>
                </a:spcBef>
                <a:spcAft>
                  <a:spcPts val="0"/>
                </a:spcAft>
                <a:buClr>
                  <a:srgbClr val="00A6FF"/>
                </a:buClr>
                <a:buSzPct val="100000"/>
                <a:buFont typeface="Arial" panose="020B0604020202020204" pitchFamily="34" charset="0"/>
                <a:buChar char="•"/>
                <a:tabLst/>
                <a:defRPr sz="1800"/>
              </a:pP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Calibri"/>
                </a:rPr>
                <a:t>In the previous year, Accenture’s IT group began a migration of several internal datacenters to the public cloud</a:t>
              </a:r>
            </a:p>
            <a:p>
              <a:pPr marL="216113" marR="0" lvl="0" indent="-216113" algn="l" defTabSz="380842" rtl="0" eaLnBrk="1" fontAlgn="auto" latinLnBrk="0" hangingPunct="1">
                <a:lnSpc>
                  <a:spcPct val="100000"/>
                </a:lnSpc>
                <a:spcBef>
                  <a:spcPts val="303"/>
                </a:spcBef>
                <a:spcAft>
                  <a:spcPts val="0"/>
                </a:spcAft>
                <a:buClr>
                  <a:srgbClr val="00A6FF"/>
                </a:buClr>
                <a:buSzPct val="100000"/>
                <a:buFont typeface="Arial" panose="020B0604020202020204" pitchFamily="34" charset="0"/>
                <a:buChar char="•"/>
                <a:tabLst/>
                <a:defRPr sz="1800"/>
              </a:pP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Calibri"/>
                </a:rPr>
                <a:t>Accenture spent nearly 6 months manually analyzing how to optimize the mapping of on-premise infrastructure to the cloud</a:t>
              </a:r>
            </a:p>
            <a:p>
              <a:pPr marL="216113" marR="0" lvl="0" indent="-216113" algn="l" defTabSz="380842" rtl="0" eaLnBrk="1" fontAlgn="auto" latinLnBrk="0" hangingPunct="1">
                <a:lnSpc>
                  <a:spcPct val="100000"/>
                </a:lnSpc>
                <a:spcBef>
                  <a:spcPts val="303"/>
                </a:spcBef>
                <a:spcAft>
                  <a:spcPts val="0"/>
                </a:spcAft>
                <a:buClr>
                  <a:srgbClr val="00A6FF"/>
                </a:buClr>
                <a:buSzPct val="100000"/>
                <a:buFont typeface="Arial" panose="020B0604020202020204" pitchFamily="34" charset="0"/>
                <a:buChar char="•"/>
                <a:tabLst/>
                <a:defRPr sz="1800"/>
              </a:pP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Calibri"/>
                </a:rPr>
                <a:t>The migration planning proved to be highly challenging and led to delays in the migration execution</a:t>
              </a:r>
            </a:p>
          </p:txBody>
        </p:sp>
        <p:sp>
          <p:nvSpPr>
            <p:cNvPr id="18" name="Shape 274"/>
            <p:cNvSpPr/>
            <p:nvPr/>
          </p:nvSpPr>
          <p:spPr>
            <a:xfrm>
              <a:off x="-764444" y="3020953"/>
              <a:ext cx="1706319" cy="316151"/>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0" marR="0" lvl="1" indent="345780" algn="r" defTabSz="691561"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Background</a:t>
              </a:r>
            </a:p>
          </p:txBody>
        </p:sp>
      </p:grpSp>
      <p:sp>
        <p:nvSpPr>
          <p:cNvPr id="21" name="Shape 277"/>
          <p:cNvSpPr/>
          <p:nvPr/>
        </p:nvSpPr>
        <p:spPr>
          <a:xfrm>
            <a:off x="1887391" y="2757736"/>
            <a:ext cx="6103803" cy="1162436"/>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216113" marR="0" lvl="0" indent="-216113" algn="l" defTabSz="380842" rtl="0" eaLnBrk="1" fontAlgn="auto" latinLnBrk="0" hangingPunct="1">
              <a:lnSpc>
                <a:spcPct val="100000"/>
              </a:lnSpc>
              <a:spcBef>
                <a:spcPts val="303"/>
              </a:spcBef>
              <a:spcAft>
                <a:spcPts val="0"/>
              </a:spcAft>
              <a:buClr>
                <a:srgbClr val="00A6FF"/>
              </a:buClr>
              <a:buSzPct val="100000"/>
              <a:buFont typeface="Arial" panose="020B0604020202020204" pitchFamily="34" charset="0"/>
              <a:buChar char="•"/>
              <a:tabLst/>
              <a:defRPr sz="1800"/>
            </a:pP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Calibri"/>
              </a:rPr>
              <a:t>We want to migrate ~1600 nodes and ~500 applications to either AWS or Azure. How do we rapidly determine the right-sized cloud configuration to ensure that workload performance doesn’t suffer and get the final migration settings to move workloads to AWS and Azure?</a:t>
            </a:r>
          </a:p>
          <a:p>
            <a:pPr marL="216113" marR="0" lvl="0" indent="-216113" algn="l" defTabSz="380842" rtl="0" eaLnBrk="1" fontAlgn="auto" latinLnBrk="0" hangingPunct="1">
              <a:lnSpc>
                <a:spcPct val="100000"/>
              </a:lnSpc>
              <a:spcBef>
                <a:spcPts val="303"/>
              </a:spcBef>
              <a:spcAft>
                <a:spcPts val="0"/>
              </a:spcAft>
              <a:buClr>
                <a:srgbClr val="00A6FF"/>
              </a:buClr>
              <a:buSzPct val="100000"/>
              <a:buFont typeface="Arial" panose="020B0604020202020204" pitchFamily="34" charset="0"/>
              <a:buChar char="•"/>
              <a:tabLst/>
              <a:defRPr sz="1800"/>
            </a:pPr>
            <a:endPar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216113" marR="0" lvl="0" indent="-216113" algn="l" defTabSz="380842" rtl="0" eaLnBrk="1" fontAlgn="auto" latinLnBrk="0" hangingPunct="1">
              <a:lnSpc>
                <a:spcPct val="100000"/>
              </a:lnSpc>
              <a:spcBef>
                <a:spcPts val="303"/>
              </a:spcBef>
              <a:spcAft>
                <a:spcPts val="0"/>
              </a:spcAft>
              <a:buClr>
                <a:srgbClr val="00A6FF"/>
              </a:buClr>
              <a:buSzPct val="100000"/>
              <a:buFont typeface="Arial" panose="020B0604020202020204" pitchFamily="34" charset="0"/>
              <a:buChar char="•"/>
              <a:tabLst/>
              <a:defRPr sz="1800"/>
            </a:pPr>
            <a:r>
              <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Accenture decided to evaluate multiple tools and ultimately picked Cloudamize to help during migration planning. </a:t>
            </a:r>
          </a:p>
        </p:txBody>
      </p:sp>
      <p:sp>
        <p:nvSpPr>
          <p:cNvPr id="7" name="Rectangle 6"/>
          <p:cNvSpPr/>
          <p:nvPr/>
        </p:nvSpPr>
        <p:spPr>
          <a:xfrm>
            <a:off x="942108" y="1049745"/>
            <a:ext cx="7330815" cy="301749"/>
          </a:xfrm>
          <a:prstGeom prst="rect">
            <a:avLst/>
          </a:prstGeom>
        </p:spPr>
        <p:txBody>
          <a:bodyPr wrap="square">
            <a:spAutoFit/>
          </a:bodyPr>
          <a:lstStyle/>
          <a:p>
            <a:pPr marL="0" marR="0" lvl="0" indent="0" algn="ctr" defTabSz="691561" rtl="0" eaLnBrk="1" fontAlgn="auto" latinLnBrk="0" hangingPunct="1">
              <a:lnSpc>
                <a:spcPct val="100000"/>
              </a:lnSpc>
              <a:spcBef>
                <a:spcPts val="0"/>
              </a:spcBef>
              <a:spcAft>
                <a:spcPts val="0"/>
              </a:spcAft>
              <a:buClrTx/>
              <a:buSzTx/>
              <a:buFontTx/>
              <a:buNone/>
              <a:tabLst/>
              <a:defRPr/>
            </a:pPr>
            <a:r>
              <a:rPr kumimoji="0" lang="en-US" sz="1361" b="1" i="0" u="none" strike="noStrike" kern="0" cap="none" spc="0" normalizeH="0" baseline="0" noProof="0" dirty="0">
                <a:ln>
                  <a:noFill/>
                </a:ln>
                <a:solidFill>
                  <a:srgbClr val="00A6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Cloudamize reduces enterprise’s app migration cycle by over 75%</a:t>
            </a:r>
            <a:endParaRPr kumimoji="0" lang="en-US" sz="1361" b="1" i="0" u="none" strike="noStrike" kern="0" cap="none" spc="0" normalizeH="0" baseline="0" noProof="0" dirty="0">
              <a:ln>
                <a:noFill/>
              </a:ln>
              <a:solidFill>
                <a:srgbClr val="00A6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p:sp>
        <p:nvSpPr>
          <p:cNvPr id="17" name="Shape 274"/>
          <p:cNvSpPr/>
          <p:nvPr/>
        </p:nvSpPr>
        <p:spPr>
          <a:xfrm>
            <a:off x="474526" y="3475411"/>
            <a:ext cx="1290493" cy="239106"/>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0" marR="0" lvl="1" indent="345780" algn="r" defTabSz="691561"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Solution</a:t>
            </a:r>
          </a:p>
        </p:txBody>
      </p:sp>
      <p:sp>
        <p:nvSpPr>
          <p:cNvPr id="23" name="Shape 277"/>
          <p:cNvSpPr/>
          <p:nvPr/>
        </p:nvSpPr>
        <p:spPr>
          <a:xfrm>
            <a:off x="1914196" y="3640954"/>
            <a:ext cx="6103803" cy="239106"/>
          </a:xfrm>
          <a:prstGeom prst="rect">
            <a:avLst/>
          </a:prstGeom>
          <a:ln w="12700">
            <a:miter lim="400000"/>
          </a:ln>
          <a:extLst>
            <a:ext uri="{C572A759-6A51-4108-AA02-DFA0A04FC94B}">
              <ma14:wrappingTextBoxFlag xmlns="" xmlns:ma14="http://schemas.microsoft.com/office/mac/drawingml/2011/main" val="1"/>
            </a:ext>
          </a:extLst>
        </p:spPr>
        <p:txBody>
          <a:bodyPr wrap="square" lIns="34577" tIns="34577" rIns="34577" bIns="34577">
            <a:spAutoFit/>
          </a:bodyPr>
          <a:lstStyle/>
          <a:p>
            <a:pPr marL="216113" marR="0" lvl="0" indent="-216113" algn="l" defTabSz="380842" rtl="0" eaLnBrk="1" fontAlgn="auto" latinLnBrk="0" hangingPunct="1">
              <a:lnSpc>
                <a:spcPct val="100000"/>
              </a:lnSpc>
              <a:spcBef>
                <a:spcPts val="303"/>
              </a:spcBef>
              <a:spcAft>
                <a:spcPts val="0"/>
              </a:spcAft>
              <a:buClr>
                <a:srgbClr val="00A6FF"/>
              </a:buClr>
              <a:buSzPct val="100000"/>
              <a:buFont typeface="Arial" panose="020B0604020202020204" pitchFamily="34" charset="0"/>
              <a:buChar char="•"/>
              <a:tabLst/>
              <a:defRPr sz="1800"/>
            </a:pPr>
            <a:endParaRPr kumimoji="0" lang="en-US" sz="1100" b="0" i="0" u="none" strike="noStrike" kern="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p:spTree>
    <p:extLst>
      <p:ext uri="{BB962C8B-B14F-4D97-AF65-F5344CB8AC3E}">
        <p14:creationId xmlns:p14="http://schemas.microsoft.com/office/powerpoint/2010/main" val="28462597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defTabSz="503560">
              <a:spcBef>
                <a:spcPts val="400"/>
              </a:spcBef>
              <a:buClr>
                <a:srgbClr val="00A6FF"/>
              </a:buClr>
              <a:buSzPct val="100000"/>
              <a:buNone/>
              <a:defRPr sz="1800"/>
            </a:pPr>
            <a:r>
              <a:rPr lang="en-US" sz="1300" b="1" dirty="0">
                <a:solidFill>
                  <a:srgbClr val="01A7FF"/>
                </a:solidFill>
                <a:latin typeface="Open Sans Semibold" charset="0"/>
                <a:ea typeface="Open Sans Semibold" charset="0"/>
                <a:cs typeface="Open Sans Semibold" charset="0"/>
              </a:rPr>
              <a:t>Challenge</a:t>
            </a:r>
            <a:br>
              <a:rPr lang="en-US" sz="1300" b="1" dirty="0">
                <a:solidFill>
                  <a:srgbClr val="01A7FF"/>
                </a:solidFill>
                <a:latin typeface="Open Sans Semibold" charset="0"/>
                <a:ea typeface="Open Sans Semibold" charset="0"/>
                <a:cs typeface="Open Sans Semibold" charset="0"/>
              </a:rPr>
            </a:br>
            <a:r>
              <a:rPr lang="en-US" sz="1300" dirty="0">
                <a:solidFill>
                  <a:srgbClr val="5E5E5E"/>
                </a:solidFill>
                <a:latin typeface="Open Sans Light"/>
                <a:ea typeface="Arial"/>
                <a:cs typeface="Arial"/>
              </a:rPr>
              <a:t>With two data centers, 840 servers, and 180 applications, Brookfield was challenged to understand how much it would cost to move to Azure, and how it could efficiently build a migration plan. </a:t>
            </a:r>
          </a:p>
          <a:p>
            <a:pPr marL="0" indent="0" defTabSz="503560">
              <a:spcBef>
                <a:spcPts val="400"/>
              </a:spcBef>
              <a:buClr>
                <a:srgbClr val="00A6FF"/>
              </a:buClr>
              <a:buSzPct val="100000"/>
              <a:buNone/>
              <a:defRPr sz="1800"/>
            </a:pPr>
            <a:r>
              <a:rPr lang="en-US" sz="1300" b="1" dirty="0">
                <a:solidFill>
                  <a:srgbClr val="01A7FF"/>
                </a:solidFill>
                <a:latin typeface="Open Sans Semibold" charset="0"/>
                <a:ea typeface="Open Sans Semibold" charset="0"/>
                <a:cs typeface="Open Sans Semibold" charset="0"/>
              </a:rPr>
              <a:t>Solution</a:t>
            </a:r>
            <a:br>
              <a:rPr lang="en-US" sz="1300" b="1" dirty="0">
                <a:solidFill>
                  <a:srgbClr val="01A7FF"/>
                </a:solidFill>
                <a:latin typeface="Open Sans Semibold" charset="0"/>
                <a:ea typeface="Open Sans Semibold" charset="0"/>
                <a:cs typeface="Open Sans Semibold" charset="0"/>
              </a:rPr>
            </a:br>
            <a:r>
              <a:rPr lang="en-US" sz="1300" dirty="0">
                <a:solidFill>
                  <a:srgbClr val="5E5E5E"/>
                </a:solidFill>
                <a:latin typeface="Open Sans Light"/>
                <a:ea typeface="Open Sans Semibold" charset="0"/>
                <a:cs typeface="Arial"/>
                <a:sym typeface="Arial"/>
              </a:rPr>
              <a:t>Leveraged Cloudamize to understand the cost of its right-sized environment in Cloudamize and to quickly build move groups for migration. </a:t>
            </a:r>
          </a:p>
          <a:p>
            <a:pPr marL="0" indent="0" defTabSz="503560">
              <a:spcBef>
                <a:spcPts val="400"/>
              </a:spcBef>
              <a:buClr>
                <a:srgbClr val="00A6FF"/>
              </a:buClr>
              <a:buSzPct val="100000"/>
              <a:buNone/>
              <a:defRPr sz="1800"/>
            </a:pPr>
            <a:r>
              <a:rPr lang="en-US" sz="1300" b="1" dirty="0">
                <a:solidFill>
                  <a:srgbClr val="01A7FF"/>
                </a:solidFill>
                <a:latin typeface="Open Sans Semibold" charset="0"/>
                <a:ea typeface="Open Sans Semibold" charset="0"/>
                <a:cs typeface="Open Sans Semibold" charset="0"/>
              </a:rPr>
              <a:t>Results</a:t>
            </a:r>
            <a:br>
              <a:rPr lang="en-US" sz="1300" b="1" dirty="0">
                <a:solidFill>
                  <a:srgbClr val="01A7FF"/>
                </a:solidFill>
                <a:latin typeface="Open Sans Semibold" charset="0"/>
                <a:ea typeface="Open Sans Semibold" charset="0"/>
                <a:cs typeface="Open Sans Semibold" charset="0"/>
              </a:rPr>
            </a:br>
            <a:r>
              <a:rPr lang="en-US" sz="1300" dirty="0">
                <a:solidFill>
                  <a:srgbClr val="5E5E5E"/>
                </a:solidFill>
                <a:latin typeface="Open Sans Light"/>
                <a:ea typeface="Arial"/>
                <a:cs typeface="Arial"/>
                <a:sym typeface="Arial"/>
              </a:rPr>
              <a:t>Brookfield signed an Azure contract for a $2.5 M annual Azure subscription within 2 months of using Cloudamize. </a:t>
            </a:r>
          </a:p>
        </p:txBody>
      </p:sp>
      <p:pic>
        <p:nvPicPr>
          <p:cNvPr id="4" name="Picture 2" descr="https://encrypted-tbn3.gstatic.com/images?q=tbn:ANd9GcRjaEDrgmBGfBJtcpxkHZSDZuSnLanlkDfoGKuBQqQSFlKfi-2YZMvpk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2" y="677837"/>
            <a:ext cx="2451193" cy="4581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7877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Works</a:t>
            </a:r>
          </a:p>
        </p:txBody>
      </p:sp>
    </p:spTree>
    <p:extLst>
      <p:ext uri="{BB962C8B-B14F-4D97-AF65-F5344CB8AC3E}">
        <p14:creationId xmlns:p14="http://schemas.microsoft.com/office/powerpoint/2010/main" val="309233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Cloudamize is a cloud infrastructure analytics platform that provides data analysis and recommendations to speed and simplify cloud assessment, migration, and management.</a:t>
            </a:r>
          </a:p>
        </p:txBody>
      </p:sp>
    </p:spTree>
    <p:extLst>
      <p:ext uri="{BB962C8B-B14F-4D97-AF65-F5344CB8AC3E}">
        <p14:creationId xmlns:p14="http://schemas.microsoft.com/office/powerpoint/2010/main" val="240467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92" y="117182"/>
            <a:ext cx="8402824" cy="5238690"/>
          </a:xfrm>
          <a:prstGeom prst="rect">
            <a:avLst/>
          </a:prstGeom>
        </p:spPr>
      </p:pic>
      <p:sp>
        <p:nvSpPr>
          <p:cNvPr id="2" name="Title 1"/>
          <p:cNvSpPr>
            <a:spLocks noGrp="1"/>
          </p:cNvSpPr>
          <p:nvPr>
            <p:ph type="title"/>
          </p:nvPr>
        </p:nvSpPr>
        <p:spPr/>
        <p:txBody>
          <a:bodyPr/>
          <a:lstStyle/>
          <a:p>
            <a:r>
              <a:rPr lang="en-US" dirty="0"/>
              <a:t>Analytics Engine</a:t>
            </a:r>
          </a:p>
        </p:txBody>
      </p:sp>
    </p:spTree>
    <p:extLst>
      <p:ext uri="{BB962C8B-B14F-4D97-AF65-F5344CB8AC3E}">
        <p14:creationId xmlns:p14="http://schemas.microsoft.com/office/powerpoint/2010/main" val="380451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a:t>
            </a:r>
          </a:p>
        </p:txBody>
      </p:sp>
    </p:spTree>
    <p:extLst>
      <p:ext uri="{BB962C8B-B14F-4D97-AF65-F5344CB8AC3E}">
        <p14:creationId xmlns:p14="http://schemas.microsoft.com/office/powerpoint/2010/main" val="423590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Method</a:t>
            </a:r>
          </a:p>
        </p:txBody>
      </p:sp>
      <p:graphicFrame>
        <p:nvGraphicFramePr>
          <p:cNvPr id="8" name="Table 7"/>
          <p:cNvGraphicFramePr>
            <a:graphicFrameLocks noGrp="1"/>
          </p:cNvGraphicFramePr>
          <p:nvPr>
            <p:extLst/>
          </p:nvPr>
        </p:nvGraphicFramePr>
        <p:xfrm>
          <a:off x="943664" y="1989188"/>
          <a:ext cx="6410090" cy="2410644"/>
        </p:xfrm>
        <a:graphic>
          <a:graphicData uri="http://schemas.openxmlformats.org/drawingml/2006/table">
            <a:tbl>
              <a:tblPr firstRow="1" firstCol="1" bandRow="1">
                <a:tableStyleId>{5C22544A-7EE6-4342-B048-85BDC9FD1C3A}</a:tableStyleId>
              </a:tblPr>
              <a:tblGrid>
                <a:gridCol w="1830716">
                  <a:extLst>
                    <a:ext uri="{9D8B030D-6E8A-4147-A177-3AD203B41FA5}">
                      <a16:colId xmlns:a16="http://schemas.microsoft.com/office/drawing/2014/main" val="704801208"/>
                    </a:ext>
                  </a:extLst>
                </a:gridCol>
                <a:gridCol w="4579374">
                  <a:extLst>
                    <a:ext uri="{9D8B030D-6E8A-4147-A177-3AD203B41FA5}">
                      <a16:colId xmlns:a16="http://schemas.microsoft.com/office/drawing/2014/main" val="2664742500"/>
                    </a:ext>
                  </a:extLst>
                </a:gridCol>
              </a:tblGrid>
              <a:tr h="497759">
                <a:tc>
                  <a:txBody>
                    <a:bodyPr/>
                    <a:lstStyle/>
                    <a:p>
                      <a:pPr marL="0" marR="0">
                        <a:lnSpc>
                          <a:spcPct val="115000"/>
                        </a:lnSpc>
                        <a:spcBef>
                          <a:spcPts val="0"/>
                        </a:spcBef>
                        <a:spcAft>
                          <a:spcPts val="0"/>
                        </a:spcAft>
                      </a:pPr>
                      <a:r>
                        <a:rPr lang="en-US" sz="1000" b="1" dirty="0">
                          <a:effectLst/>
                          <a:latin typeface="Open Sans Light" panose="020B0306030504020204" pitchFamily="34" charset="0"/>
                          <a:ea typeface="Open Sans Light" panose="020B0306030504020204" pitchFamily="34" charset="0"/>
                          <a:cs typeface="Open Sans Light" panose="020B0306030504020204" pitchFamily="34" charset="0"/>
                        </a:rPr>
                        <a:t>Infrastructure</a:t>
                      </a:r>
                    </a:p>
                  </a:txBody>
                  <a:tcPr marL="15479" marR="15479" marT="15479" marB="15479" anchor="ctr"/>
                </a:tc>
                <a:tc>
                  <a:txBody>
                    <a:bodyPr/>
                    <a:lstStyle/>
                    <a:p>
                      <a:pPr marL="0" marR="0">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Data Collection Options</a:t>
                      </a:r>
                    </a:p>
                  </a:txBody>
                  <a:tcPr marL="36119" marR="36119" marT="36119" marB="36119" anchor="ctr"/>
                </a:tc>
                <a:extLst>
                  <a:ext uri="{0D108BD9-81ED-4DB2-BD59-A6C34878D82A}">
                    <a16:rowId xmlns:a16="http://schemas.microsoft.com/office/drawing/2014/main" val="289708136"/>
                  </a:ext>
                </a:extLst>
              </a:tr>
              <a:tr h="382577">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VMware</a:t>
                      </a:r>
                    </a:p>
                  </a:txBody>
                  <a:tcPr marL="15479" marR="15479" marT="15479" marB="15479"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Hypervisor via Cloudamize Proxy, agent, and agent-less</a:t>
                      </a:r>
                    </a:p>
                  </a:txBody>
                  <a:tcPr marL="36119" marR="36119" marT="36119" marB="36119" anchor="ctr"/>
                </a:tc>
                <a:extLst>
                  <a:ext uri="{0D108BD9-81ED-4DB2-BD59-A6C34878D82A}">
                    <a16:rowId xmlns:a16="http://schemas.microsoft.com/office/drawing/2014/main" val="2817937542"/>
                  </a:ext>
                </a:extLst>
              </a:tr>
              <a:tr h="382577">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Hyper-V</a:t>
                      </a:r>
                    </a:p>
                  </a:txBody>
                  <a:tcPr marL="15479" marR="15479" marT="15479" marB="15479"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Agent on Hyper-V host, agent on individual VMs, and agent-less</a:t>
                      </a:r>
                    </a:p>
                  </a:txBody>
                  <a:tcPr marL="36119" marR="36119" marT="36119" marB="36119" anchor="ctr"/>
                </a:tc>
                <a:extLst>
                  <a:ext uri="{0D108BD9-81ED-4DB2-BD59-A6C34878D82A}">
                    <a16:rowId xmlns:a16="http://schemas.microsoft.com/office/drawing/2014/main" val="2863523511"/>
                  </a:ext>
                </a:extLst>
              </a:tr>
              <a:tr h="382577">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Windows Physical Machine</a:t>
                      </a:r>
                    </a:p>
                  </a:txBody>
                  <a:tcPr marL="15479" marR="15479" marT="15479" marB="15479" anchor="ctr"/>
                </a:tc>
                <a:tc>
                  <a:txBody>
                    <a:bodyPr/>
                    <a:lstStyle/>
                    <a:p>
                      <a:pPr marL="0" marR="0">
                        <a:lnSpc>
                          <a:spcPct val="115000"/>
                        </a:lnSpc>
                        <a:spcBef>
                          <a:spcPts val="0"/>
                        </a:spcBef>
                        <a:spcAft>
                          <a:spcPts val="80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Agent and agent-less</a:t>
                      </a:r>
                    </a:p>
                  </a:txBody>
                  <a:tcPr marL="36119" marR="36119" marT="36119" marB="36119" anchor="ctr"/>
                </a:tc>
                <a:extLst>
                  <a:ext uri="{0D108BD9-81ED-4DB2-BD59-A6C34878D82A}">
                    <a16:rowId xmlns:a16="http://schemas.microsoft.com/office/drawing/2014/main" val="1575249750"/>
                  </a:ext>
                </a:extLst>
              </a:tr>
              <a:tr h="382577">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Linux Physical Machine</a:t>
                      </a:r>
                    </a:p>
                  </a:txBody>
                  <a:tcPr marL="15479" marR="15479" marT="15479" marB="15479" anchor="ctr"/>
                </a:tc>
                <a:tc>
                  <a:txBody>
                    <a:bodyPr/>
                    <a:lstStyle/>
                    <a:p>
                      <a:pPr marL="0" marR="0">
                        <a:lnSpc>
                          <a:spcPct val="115000"/>
                        </a:lnSpc>
                        <a:spcBef>
                          <a:spcPts val="0"/>
                        </a:spcBef>
                        <a:spcAft>
                          <a:spcPts val="80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Agent and agent-less</a:t>
                      </a:r>
                    </a:p>
                  </a:txBody>
                  <a:tcPr marL="36119" marR="36119" marT="36119" marB="36119" anchor="ctr"/>
                </a:tc>
                <a:extLst>
                  <a:ext uri="{0D108BD9-81ED-4DB2-BD59-A6C34878D82A}">
                    <a16:rowId xmlns:a16="http://schemas.microsoft.com/office/drawing/2014/main" val="1418583034"/>
                  </a:ext>
                </a:extLst>
              </a:tr>
              <a:tr h="382577">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Cloud Instances</a:t>
                      </a:r>
                    </a:p>
                  </a:txBody>
                  <a:tcPr marL="15479" marR="15479" marT="15479" marB="15479" anchor="ctr"/>
                </a:tc>
                <a:tc>
                  <a:txBody>
                    <a:bodyPr/>
                    <a:lstStyle/>
                    <a:p>
                      <a:pPr marL="0" marR="0">
                        <a:lnSpc>
                          <a:spcPct val="115000"/>
                        </a:lnSpc>
                        <a:spcBef>
                          <a:spcPts val="0"/>
                        </a:spcBef>
                        <a:spcAft>
                          <a:spcPts val="80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Agent and agent-less</a:t>
                      </a:r>
                    </a:p>
                  </a:txBody>
                  <a:tcPr marL="36119" marR="36119" marT="36119" marB="36119" anchor="ctr"/>
                </a:tc>
                <a:extLst>
                  <a:ext uri="{0D108BD9-81ED-4DB2-BD59-A6C34878D82A}">
                    <a16:rowId xmlns:a16="http://schemas.microsoft.com/office/drawing/2014/main" val="353240547"/>
                  </a:ext>
                </a:extLst>
              </a:tr>
            </a:tbl>
          </a:graphicData>
        </a:graphic>
      </p:graphicFrame>
    </p:spTree>
    <p:extLst>
      <p:ext uri="{BB962C8B-B14F-4D97-AF65-F5344CB8AC3E}">
        <p14:creationId xmlns:p14="http://schemas.microsoft.com/office/powerpoint/2010/main" val="3040139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D506-F745-4587-8587-54911B578C24}"/>
              </a:ext>
            </a:extLst>
          </p:cNvPr>
          <p:cNvSpPr>
            <a:spLocks noGrp="1"/>
          </p:cNvSpPr>
          <p:nvPr>
            <p:ph type="title"/>
          </p:nvPr>
        </p:nvSpPr>
        <p:spPr/>
        <p:txBody>
          <a:bodyPr/>
          <a:lstStyle/>
          <a:p>
            <a:r>
              <a:rPr lang="en-US" dirty="0" err="1"/>
              <a:t>Cloudamize</a:t>
            </a:r>
            <a:r>
              <a:rPr lang="en-US" dirty="0"/>
              <a:t> Agents Data Flow</a:t>
            </a:r>
          </a:p>
        </p:txBody>
      </p:sp>
      <p:sp>
        <p:nvSpPr>
          <p:cNvPr id="6" name="Oval 5">
            <a:extLst>
              <a:ext uri="{FF2B5EF4-FFF2-40B4-BE49-F238E27FC236}">
                <a16:creationId xmlns:a16="http://schemas.microsoft.com/office/drawing/2014/main" id="{65E1B150-9532-412C-88DB-85EE0920210D}"/>
              </a:ext>
            </a:extLst>
          </p:cNvPr>
          <p:cNvSpPr/>
          <p:nvPr/>
        </p:nvSpPr>
        <p:spPr>
          <a:xfrm>
            <a:off x="819014" y="1553766"/>
            <a:ext cx="1800842" cy="169720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552CCBF-101C-44E1-8309-6ED4E5B68472}"/>
              </a:ext>
            </a:extLst>
          </p:cNvPr>
          <p:cNvSpPr/>
          <p:nvPr/>
        </p:nvSpPr>
        <p:spPr>
          <a:xfrm>
            <a:off x="922625" y="2096473"/>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Physical Machine</a:t>
            </a:r>
          </a:p>
        </p:txBody>
      </p:sp>
      <p:sp>
        <p:nvSpPr>
          <p:cNvPr id="9" name="Rectangle: Rounded Corners 8">
            <a:extLst>
              <a:ext uri="{FF2B5EF4-FFF2-40B4-BE49-F238E27FC236}">
                <a16:creationId xmlns:a16="http://schemas.microsoft.com/office/drawing/2014/main" id="{4399EA48-6198-4B12-8950-9BC125F6CF2B}"/>
              </a:ext>
            </a:extLst>
          </p:cNvPr>
          <p:cNvSpPr/>
          <p:nvPr/>
        </p:nvSpPr>
        <p:spPr>
          <a:xfrm>
            <a:off x="1771240" y="2096473"/>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Virtual Machine</a:t>
            </a:r>
          </a:p>
        </p:txBody>
      </p:sp>
      <p:sp>
        <p:nvSpPr>
          <p:cNvPr id="10" name="Oval 9">
            <a:extLst>
              <a:ext uri="{FF2B5EF4-FFF2-40B4-BE49-F238E27FC236}">
                <a16:creationId xmlns:a16="http://schemas.microsoft.com/office/drawing/2014/main" id="{E519457F-2061-43F2-BA6D-9BC520880366}"/>
              </a:ext>
            </a:extLst>
          </p:cNvPr>
          <p:cNvSpPr/>
          <p:nvPr/>
        </p:nvSpPr>
        <p:spPr>
          <a:xfrm>
            <a:off x="819014" y="3419570"/>
            <a:ext cx="1800842" cy="169720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D2017652-154A-40FC-8400-0892091DA3D9}"/>
              </a:ext>
            </a:extLst>
          </p:cNvPr>
          <p:cNvSpPr/>
          <p:nvPr/>
        </p:nvSpPr>
        <p:spPr>
          <a:xfrm>
            <a:off x="922625" y="3962276"/>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Physical Machine</a:t>
            </a:r>
          </a:p>
        </p:txBody>
      </p:sp>
      <p:sp>
        <p:nvSpPr>
          <p:cNvPr id="12" name="Rectangle: Rounded Corners 11">
            <a:extLst>
              <a:ext uri="{FF2B5EF4-FFF2-40B4-BE49-F238E27FC236}">
                <a16:creationId xmlns:a16="http://schemas.microsoft.com/office/drawing/2014/main" id="{0A01C8AB-A6F6-451E-A8EC-A068F4AC53E7}"/>
              </a:ext>
            </a:extLst>
          </p:cNvPr>
          <p:cNvSpPr/>
          <p:nvPr/>
        </p:nvSpPr>
        <p:spPr>
          <a:xfrm>
            <a:off x="1771240" y="3962276"/>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Virtual Machine</a:t>
            </a:r>
          </a:p>
        </p:txBody>
      </p:sp>
      <p:sp>
        <p:nvSpPr>
          <p:cNvPr id="13" name="TextBox 12">
            <a:extLst>
              <a:ext uri="{FF2B5EF4-FFF2-40B4-BE49-F238E27FC236}">
                <a16:creationId xmlns:a16="http://schemas.microsoft.com/office/drawing/2014/main" id="{EF24FF3F-9437-4EED-8471-0536BF9F5814}"/>
              </a:ext>
            </a:extLst>
          </p:cNvPr>
          <p:cNvSpPr txBox="1"/>
          <p:nvPr/>
        </p:nvSpPr>
        <p:spPr>
          <a:xfrm>
            <a:off x="1435739" y="1638064"/>
            <a:ext cx="606860" cy="4847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E7E6E6"/>
                </a:solidFill>
                <a:effectLst/>
                <a:uLnTx/>
                <a:uFillTx/>
                <a:latin typeface="Calibri" panose="020F0502020204030204"/>
                <a:ea typeface="+mn-ea"/>
                <a:cs typeface="+mn-cs"/>
              </a:rPr>
              <a:t>V</a:t>
            </a:r>
            <a:r>
              <a:rPr kumimoji="0" lang="en-US" sz="1200" b="1" i="0" u="none" strike="noStrike" kern="1200" cap="none" spc="0" normalizeH="0" baseline="0" noProof="0" dirty="0">
                <a:ln>
                  <a:noFill/>
                </a:ln>
                <a:solidFill>
                  <a:srgbClr val="E7E6E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PN 1</a:t>
            </a:r>
          </a:p>
        </p:txBody>
      </p:sp>
      <p:sp>
        <p:nvSpPr>
          <p:cNvPr id="14" name="TextBox 13">
            <a:extLst>
              <a:ext uri="{FF2B5EF4-FFF2-40B4-BE49-F238E27FC236}">
                <a16:creationId xmlns:a16="http://schemas.microsoft.com/office/drawing/2014/main" id="{31233CBF-EFEF-4D78-B632-77AC482ADA5D}"/>
              </a:ext>
            </a:extLst>
          </p:cNvPr>
          <p:cNvSpPr txBox="1"/>
          <p:nvPr/>
        </p:nvSpPr>
        <p:spPr>
          <a:xfrm>
            <a:off x="1435739" y="3484969"/>
            <a:ext cx="606860" cy="4847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E7E6E6"/>
                </a:solidFill>
                <a:effectLst/>
                <a:uLnTx/>
                <a:uFillTx/>
                <a:latin typeface="Calibri" panose="020F0502020204030204"/>
                <a:ea typeface="+mn-ea"/>
                <a:cs typeface="+mn-cs"/>
              </a:rPr>
              <a:t>V</a:t>
            </a:r>
            <a:r>
              <a:rPr kumimoji="0" lang="en-US" sz="1200" b="1" i="0" u="none" strike="noStrike" kern="1200" cap="none" spc="0" normalizeH="0" baseline="0" noProof="0" dirty="0">
                <a:ln>
                  <a:noFill/>
                </a:ln>
                <a:solidFill>
                  <a:srgbClr val="E7E6E6"/>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PN 2</a:t>
            </a:r>
          </a:p>
        </p:txBody>
      </p:sp>
      <p:cxnSp>
        <p:nvCxnSpPr>
          <p:cNvPr id="16" name="Connector: Elbow 15">
            <a:extLst>
              <a:ext uri="{FF2B5EF4-FFF2-40B4-BE49-F238E27FC236}">
                <a16:creationId xmlns:a16="http://schemas.microsoft.com/office/drawing/2014/main" id="{361B1837-CE55-4B28-A23A-14FE08214A12}"/>
              </a:ext>
            </a:extLst>
          </p:cNvPr>
          <p:cNvCxnSpPr>
            <a:cxnSpLocks/>
            <a:stCxn id="8" idx="2"/>
          </p:cNvCxnSpPr>
          <p:nvPr/>
        </p:nvCxnSpPr>
        <p:spPr>
          <a:xfrm rot="16200000" flipH="1">
            <a:off x="2637331" y="1164187"/>
            <a:ext cx="268894" cy="295247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EF8CF66-24C2-4F6E-8BF7-17D737DA5A6B}"/>
              </a:ext>
            </a:extLst>
          </p:cNvPr>
          <p:cNvCxnSpPr>
            <a:stCxn id="9" idx="2"/>
          </p:cNvCxnSpPr>
          <p:nvPr/>
        </p:nvCxnSpPr>
        <p:spPr>
          <a:xfrm rot="16200000" flipH="1">
            <a:off x="3061639" y="1588495"/>
            <a:ext cx="268894" cy="210386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73BB132D-E30E-4D81-A295-7884BE08202D}"/>
              </a:ext>
            </a:extLst>
          </p:cNvPr>
          <p:cNvCxnSpPr>
            <a:stCxn id="11" idx="2"/>
          </p:cNvCxnSpPr>
          <p:nvPr/>
        </p:nvCxnSpPr>
        <p:spPr>
          <a:xfrm rot="16200000" flipH="1">
            <a:off x="2093795" y="3573527"/>
            <a:ext cx="231054" cy="182756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66D2C7C6-4DE2-4FF0-8289-8B63705DCF13}"/>
              </a:ext>
            </a:extLst>
          </p:cNvPr>
          <p:cNvCxnSpPr>
            <a:stCxn id="12" idx="2"/>
          </p:cNvCxnSpPr>
          <p:nvPr/>
        </p:nvCxnSpPr>
        <p:spPr>
          <a:xfrm rot="16200000" flipH="1">
            <a:off x="2518102" y="3997835"/>
            <a:ext cx="231054" cy="97894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7CEB07-52FE-4FB0-8181-5F483713FF17}"/>
              </a:ext>
            </a:extLst>
          </p:cNvPr>
          <p:cNvCxnSpPr/>
          <p:nvPr/>
        </p:nvCxnSpPr>
        <p:spPr>
          <a:xfrm flipH="1" flipV="1">
            <a:off x="3096382" y="2774873"/>
            <a:ext cx="26722" cy="1827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F1E407D-CBC4-45FF-8309-5DB9CB621BC8}"/>
              </a:ext>
            </a:extLst>
          </p:cNvPr>
          <p:cNvSpPr txBox="1"/>
          <p:nvPr/>
        </p:nvSpPr>
        <p:spPr>
          <a:xfrm>
            <a:off x="2654177" y="2244257"/>
            <a:ext cx="1051724" cy="5770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Outbound 80 or 8080 / 443 (TLS 1.2)</a:t>
            </a:r>
          </a:p>
        </p:txBody>
      </p:sp>
      <p:pic>
        <p:nvPicPr>
          <p:cNvPr id="30" name="Picture 29">
            <a:extLst>
              <a:ext uri="{FF2B5EF4-FFF2-40B4-BE49-F238E27FC236}">
                <a16:creationId xmlns:a16="http://schemas.microsoft.com/office/drawing/2014/main" id="{ABAB8E0F-DC6A-4A5A-B537-D627DC426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016" y="2182834"/>
            <a:ext cx="800271" cy="1236736"/>
          </a:xfrm>
          <a:prstGeom prst="rect">
            <a:avLst/>
          </a:prstGeom>
        </p:spPr>
      </p:pic>
      <p:sp>
        <p:nvSpPr>
          <p:cNvPr id="31" name="TextBox 30">
            <a:extLst>
              <a:ext uri="{FF2B5EF4-FFF2-40B4-BE49-F238E27FC236}">
                <a16:creationId xmlns:a16="http://schemas.microsoft.com/office/drawing/2014/main" id="{CA65AB06-77FD-491F-8521-BBBEF7127291}"/>
              </a:ext>
            </a:extLst>
          </p:cNvPr>
          <p:cNvSpPr txBox="1"/>
          <p:nvPr/>
        </p:nvSpPr>
        <p:spPr>
          <a:xfrm>
            <a:off x="4036102" y="3484969"/>
            <a:ext cx="1197339"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472C4"/>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Corporate Proxy</a:t>
            </a:r>
          </a:p>
        </p:txBody>
      </p:sp>
      <p:cxnSp>
        <p:nvCxnSpPr>
          <p:cNvPr id="33" name="Straight Arrow Connector 32">
            <a:extLst>
              <a:ext uri="{FF2B5EF4-FFF2-40B4-BE49-F238E27FC236}">
                <a16:creationId xmlns:a16="http://schemas.microsoft.com/office/drawing/2014/main" id="{7264F4C3-FC21-4BA5-9384-38574D92845E}"/>
              </a:ext>
            </a:extLst>
          </p:cNvPr>
          <p:cNvCxnSpPr>
            <a:stCxn id="30" idx="3"/>
          </p:cNvCxnSpPr>
          <p:nvPr/>
        </p:nvCxnSpPr>
        <p:spPr>
          <a:xfrm flipV="1">
            <a:off x="5048287" y="2774872"/>
            <a:ext cx="2347499" cy="263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BAA6290D-92B5-4B6E-8CEA-B47BD6C98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785" y="2156505"/>
            <a:ext cx="800271" cy="1236736"/>
          </a:xfrm>
          <a:prstGeom prst="rect">
            <a:avLst/>
          </a:prstGeom>
        </p:spPr>
      </p:pic>
      <p:sp>
        <p:nvSpPr>
          <p:cNvPr id="35" name="TextBox 34">
            <a:extLst>
              <a:ext uri="{FF2B5EF4-FFF2-40B4-BE49-F238E27FC236}">
                <a16:creationId xmlns:a16="http://schemas.microsoft.com/office/drawing/2014/main" id="{DC82F213-CD69-4F1B-A69D-0B40660A3A2D}"/>
              </a:ext>
            </a:extLst>
          </p:cNvPr>
          <p:cNvSpPr txBox="1"/>
          <p:nvPr/>
        </p:nvSpPr>
        <p:spPr>
          <a:xfrm>
            <a:off x="7197251" y="3482497"/>
            <a:ext cx="1197339"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472C4"/>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Cloudamize Server</a:t>
            </a:r>
          </a:p>
        </p:txBody>
      </p:sp>
      <p:sp>
        <p:nvSpPr>
          <p:cNvPr id="36" name="TextBox 35">
            <a:extLst>
              <a:ext uri="{FF2B5EF4-FFF2-40B4-BE49-F238E27FC236}">
                <a16:creationId xmlns:a16="http://schemas.microsoft.com/office/drawing/2014/main" id="{E4CB28C8-4731-4F76-ADB7-966D6B81E8ED}"/>
              </a:ext>
            </a:extLst>
          </p:cNvPr>
          <p:cNvSpPr txBox="1"/>
          <p:nvPr/>
        </p:nvSpPr>
        <p:spPr>
          <a:xfrm>
            <a:off x="5062333" y="2447286"/>
            <a:ext cx="105172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Outbound 443 (TLS 1.2)</a:t>
            </a:r>
          </a:p>
        </p:txBody>
      </p:sp>
      <p:cxnSp>
        <p:nvCxnSpPr>
          <p:cNvPr id="38" name="Straight Connector 37">
            <a:extLst>
              <a:ext uri="{FF2B5EF4-FFF2-40B4-BE49-F238E27FC236}">
                <a16:creationId xmlns:a16="http://schemas.microsoft.com/office/drawing/2014/main" id="{2C4EDA5C-670D-43B7-AF64-58FA9C2D9F6E}"/>
              </a:ext>
            </a:extLst>
          </p:cNvPr>
          <p:cNvCxnSpPr>
            <a:cxnSpLocks/>
          </p:cNvCxnSpPr>
          <p:nvPr/>
        </p:nvCxnSpPr>
        <p:spPr>
          <a:xfrm>
            <a:off x="6086388" y="1677085"/>
            <a:ext cx="0" cy="22251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EC95D1A-F525-4FA9-A388-B56A8F4DE828}"/>
              </a:ext>
            </a:extLst>
          </p:cNvPr>
          <p:cNvSpPr txBox="1"/>
          <p:nvPr/>
        </p:nvSpPr>
        <p:spPr>
          <a:xfrm>
            <a:off x="5786985" y="1404944"/>
            <a:ext cx="774071"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Firewall</a:t>
            </a:r>
          </a:p>
        </p:txBody>
      </p:sp>
    </p:spTree>
    <p:extLst>
      <p:ext uri="{BB962C8B-B14F-4D97-AF65-F5344CB8AC3E}">
        <p14:creationId xmlns:p14="http://schemas.microsoft.com/office/powerpoint/2010/main" val="397155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D506-F745-4587-8587-54911B578C24}"/>
              </a:ext>
            </a:extLst>
          </p:cNvPr>
          <p:cNvSpPr>
            <a:spLocks noGrp="1"/>
          </p:cNvSpPr>
          <p:nvPr>
            <p:ph type="title"/>
          </p:nvPr>
        </p:nvSpPr>
        <p:spPr/>
        <p:txBody>
          <a:bodyPr/>
          <a:lstStyle/>
          <a:p>
            <a:r>
              <a:rPr lang="en-US" dirty="0"/>
              <a:t>Cloudamize Agent-less Data Flow</a:t>
            </a:r>
          </a:p>
        </p:txBody>
      </p:sp>
      <p:sp>
        <p:nvSpPr>
          <p:cNvPr id="19" name="TextBox 18">
            <a:extLst>
              <a:ext uri="{FF2B5EF4-FFF2-40B4-BE49-F238E27FC236}">
                <a16:creationId xmlns:a16="http://schemas.microsoft.com/office/drawing/2014/main" id="{EDC64218-525E-46AD-8F2F-8DA480AA9018}"/>
              </a:ext>
            </a:extLst>
          </p:cNvPr>
          <p:cNvSpPr txBox="1"/>
          <p:nvPr/>
        </p:nvSpPr>
        <p:spPr>
          <a:xfrm>
            <a:off x="2073647" y="1869338"/>
            <a:ext cx="1312922"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Inbound SSH / WMI</a:t>
            </a:r>
          </a:p>
        </p:txBody>
      </p:sp>
      <p:pic>
        <p:nvPicPr>
          <p:cNvPr id="20" name="Picture 19">
            <a:extLst>
              <a:ext uri="{FF2B5EF4-FFF2-40B4-BE49-F238E27FC236}">
                <a16:creationId xmlns:a16="http://schemas.microsoft.com/office/drawing/2014/main" id="{FA03C115-4C90-4A32-A351-70C1D82BB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386" y="1616595"/>
            <a:ext cx="625840" cy="967171"/>
          </a:xfrm>
          <a:prstGeom prst="rect">
            <a:avLst/>
          </a:prstGeom>
        </p:spPr>
      </p:pic>
      <p:sp>
        <p:nvSpPr>
          <p:cNvPr id="21" name="TextBox 20">
            <a:extLst>
              <a:ext uri="{FF2B5EF4-FFF2-40B4-BE49-F238E27FC236}">
                <a16:creationId xmlns:a16="http://schemas.microsoft.com/office/drawing/2014/main" id="{00EDD6BC-0FC2-4112-A4B6-C2D6D3574F16}"/>
              </a:ext>
            </a:extLst>
          </p:cNvPr>
          <p:cNvSpPr txBox="1"/>
          <p:nvPr/>
        </p:nvSpPr>
        <p:spPr>
          <a:xfrm>
            <a:off x="2829950" y="2637147"/>
            <a:ext cx="162271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Cloudamize Agentless Data Collector 1</a:t>
            </a:r>
          </a:p>
        </p:txBody>
      </p:sp>
      <p:pic>
        <p:nvPicPr>
          <p:cNvPr id="23" name="Picture 22">
            <a:extLst>
              <a:ext uri="{FF2B5EF4-FFF2-40B4-BE49-F238E27FC236}">
                <a16:creationId xmlns:a16="http://schemas.microsoft.com/office/drawing/2014/main" id="{73D27816-6BD4-4926-8221-86BA159AB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059" y="2305194"/>
            <a:ext cx="800271" cy="1236736"/>
          </a:xfrm>
          <a:prstGeom prst="rect">
            <a:avLst/>
          </a:prstGeom>
        </p:spPr>
      </p:pic>
      <p:sp>
        <p:nvSpPr>
          <p:cNvPr id="24" name="TextBox 23">
            <a:extLst>
              <a:ext uri="{FF2B5EF4-FFF2-40B4-BE49-F238E27FC236}">
                <a16:creationId xmlns:a16="http://schemas.microsoft.com/office/drawing/2014/main" id="{7CF4ABCE-903C-44B4-9776-C52E0E27CEC1}"/>
              </a:ext>
            </a:extLst>
          </p:cNvPr>
          <p:cNvSpPr txBox="1"/>
          <p:nvPr/>
        </p:nvSpPr>
        <p:spPr>
          <a:xfrm>
            <a:off x="7560108" y="3631185"/>
            <a:ext cx="1197339"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Cloudamize Server</a:t>
            </a:r>
          </a:p>
        </p:txBody>
      </p:sp>
      <p:cxnSp>
        <p:nvCxnSpPr>
          <p:cNvPr id="26" name="Straight Connector 25">
            <a:extLst>
              <a:ext uri="{FF2B5EF4-FFF2-40B4-BE49-F238E27FC236}">
                <a16:creationId xmlns:a16="http://schemas.microsoft.com/office/drawing/2014/main" id="{425FF7F1-073C-40AA-982A-AD0ED53B3FF1}"/>
              </a:ext>
            </a:extLst>
          </p:cNvPr>
          <p:cNvCxnSpPr>
            <a:cxnSpLocks/>
          </p:cNvCxnSpPr>
          <p:nvPr/>
        </p:nvCxnSpPr>
        <p:spPr>
          <a:xfrm>
            <a:off x="7199822" y="1626490"/>
            <a:ext cx="0" cy="296932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C7D22D7-6342-4E7E-AF8E-02392E1B7B1A}"/>
              </a:ext>
            </a:extLst>
          </p:cNvPr>
          <p:cNvSpPr txBox="1"/>
          <p:nvPr/>
        </p:nvSpPr>
        <p:spPr>
          <a:xfrm>
            <a:off x="6900419" y="1354347"/>
            <a:ext cx="742363"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Firewall</a:t>
            </a:r>
          </a:p>
        </p:txBody>
      </p:sp>
      <p:sp>
        <p:nvSpPr>
          <p:cNvPr id="28" name="Oval 27">
            <a:extLst>
              <a:ext uri="{FF2B5EF4-FFF2-40B4-BE49-F238E27FC236}">
                <a16:creationId xmlns:a16="http://schemas.microsoft.com/office/drawing/2014/main" id="{CF76A9E4-4E4A-442B-8451-B589512EFAB7}"/>
              </a:ext>
            </a:extLst>
          </p:cNvPr>
          <p:cNvSpPr/>
          <p:nvPr/>
        </p:nvSpPr>
        <p:spPr>
          <a:xfrm>
            <a:off x="314203" y="1530936"/>
            <a:ext cx="1800842" cy="169720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EE77C5F5-24FC-4D26-8EE2-03F3DE1C54B8}"/>
              </a:ext>
            </a:extLst>
          </p:cNvPr>
          <p:cNvSpPr/>
          <p:nvPr/>
        </p:nvSpPr>
        <p:spPr>
          <a:xfrm>
            <a:off x="417814" y="2073643"/>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Physical Machine</a:t>
            </a:r>
          </a:p>
        </p:txBody>
      </p:sp>
      <p:sp>
        <p:nvSpPr>
          <p:cNvPr id="30" name="Rectangle: Rounded Corners 29">
            <a:extLst>
              <a:ext uri="{FF2B5EF4-FFF2-40B4-BE49-F238E27FC236}">
                <a16:creationId xmlns:a16="http://schemas.microsoft.com/office/drawing/2014/main" id="{D3CD3BCA-0D87-49B0-AD6F-DC684FF95E02}"/>
              </a:ext>
            </a:extLst>
          </p:cNvPr>
          <p:cNvSpPr/>
          <p:nvPr/>
        </p:nvSpPr>
        <p:spPr>
          <a:xfrm>
            <a:off x="1266429" y="2073643"/>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Virtual Machine</a:t>
            </a:r>
          </a:p>
        </p:txBody>
      </p:sp>
      <p:sp>
        <p:nvSpPr>
          <p:cNvPr id="31" name="Oval 30">
            <a:extLst>
              <a:ext uri="{FF2B5EF4-FFF2-40B4-BE49-F238E27FC236}">
                <a16:creationId xmlns:a16="http://schemas.microsoft.com/office/drawing/2014/main" id="{6AD969CD-9AB8-4E25-B24F-4FB4BFF21457}"/>
              </a:ext>
            </a:extLst>
          </p:cNvPr>
          <p:cNvSpPr/>
          <p:nvPr/>
        </p:nvSpPr>
        <p:spPr>
          <a:xfrm>
            <a:off x="314203" y="3396740"/>
            <a:ext cx="1800842" cy="169720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FD24DC33-0DD1-4F0B-9B10-36C5EA94063D}"/>
              </a:ext>
            </a:extLst>
          </p:cNvPr>
          <p:cNvSpPr/>
          <p:nvPr/>
        </p:nvSpPr>
        <p:spPr>
          <a:xfrm>
            <a:off x="417814" y="3939446"/>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Physical Machine</a:t>
            </a:r>
          </a:p>
        </p:txBody>
      </p:sp>
      <p:sp>
        <p:nvSpPr>
          <p:cNvPr id="33" name="Rectangle: Rounded Corners 32">
            <a:extLst>
              <a:ext uri="{FF2B5EF4-FFF2-40B4-BE49-F238E27FC236}">
                <a16:creationId xmlns:a16="http://schemas.microsoft.com/office/drawing/2014/main" id="{2E85B3CF-D31C-484E-9F5E-6AC0F5B6CBF8}"/>
              </a:ext>
            </a:extLst>
          </p:cNvPr>
          <p:cNvSpPr/>
          <p:nvPr/>
        </p:nvSpPr>
        <p:spPr>
          <a:xfrm>
            <a:off x="1266429" y="3939446"/>
            <a:ext cx="745829" cy="409506"/>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Virtual Machine</a:t>
            </a:r>
          </a:p>
        </p:txBody>
      </p:sp>
      <p:sp>
        <p:nvSpPr>
          <p:cNvPr id="34" name="TextBox 33">
            <a:extLst>
              <a:ext uri="{FF2B5EF4-FFF2-40B4-BE49-F238E27FC236}">
                <a16:creationId xmlns:a16="http://schemas.microsoft.com/office/drawing/2014/main" id="{3F11F309-5379-4F91-BDFD-7BCE12DC5B01}"/>
              </a:ext>
            </a:extLst>
          </p:cNvPr>
          <p:cNvSpPr txBox="1"/>
          <p:nvPr/>
        </p:nvSpPr>
        <p:spPr>
          <a:xfrm>
            <a:off x="850026" y="1596335"/>
            <a:ext cx="81994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E7E6E6"/>
                </a:solidFill>
                <a:effectLst/>
                <a:uLnTx/>
                <a:uFillTx/>
                <a:latin typeface="Calibri" panose="020F0502020204030204"/>
                <a:ea typeface="+mn-ea"/>
                <a:cs typeface="+mn-cs"/>
              </a:rPr>
              <a:t>Subnet 1</a:t>
            </a:r>
            <a:endParaRPr kumimoji="0" lang="en-US" sz="1200" b="1" i="0" u="none" strike="noStrike" kern="1200" cap="none" spc="0" normalizeH="0" baseline="0" noProof="0" dirty="0">
              <a:ln>
                <a:noFill/>
              </a:ln>
              <a:solidFill>
                <a:srgbClr val="E7E6E6"/>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TextBox 34">
            <a:extLst>
              <a:ext uri="{FF2B5EF4-FFF2-40B4-BE49-F238E27FC236}">
                <a16:creationId xmlns:a16="http://schemas.microsoft.com/office/drawing/2014/main" id="{2D345FCD-27B5-402F-9789-2C80877A0F41}"/>
              </a:ext>
            </a:extLst>
          </p:cNvPr>
          <p:cNvSpPr txBox="1"/>
          <p:nvPr/>
        </p:nvSpPr>
        <p:spPr>
          <a:xfrm>
            <a:off x="744820" y="3457347"/>
            <a:ext cx="939606"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E7E6E6"/>
                </a:solidFill>
                <a:effectLst/>
                <a:uLnTx/>
                <a:uFillTx/>
                <a:latin typeface="Calibri" panose="020F0502020204030204"/>
                <a:ea typeface="+mn-ea"/>
                <a:cs typeface="+mn-cs"/>
              </a:rPr>
              <a:t>Subnet 2</a:t>
            </a:r>
            <a:endParaRPr kumimoji="0" lang="en-US" sz="1200" b="1" i="0" u="none" strike="noStrike" kern="1200" cap="none" spc="0" normalizeH="0" baseline="0" noProof="0" dirty="0">
              <a:ln>
                <a:noFill/>
              </a:ln>
              <a:solidFill>
                <a:srgbClr val="E7E6E6"/>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3" name="Connector: Elbow 42">
            <a:extLst>
              <a:ext uri="{FF2B5EF4-FFF2-40B4-BE49-F238E27FC236}">
                <a16:creationId xmlns:a16="http://schemas.microsoft.com/office/drawing/2014/main" id="{AD4E6E2F-6D82-44C7-BAAA-D9CCDFB7E681}"/>
              </a:ext>
            </a:extLst>
          </p:cNvPr>
          <p:cNvCxnSpPr>
            <a:stCxn id="20" idx="1"/>
            <a:endCxn id="30" idx="2"/>
          </p:cNvCxnSpPr>
          <p:nvPr/>
        </p:nvCxnSpPr>
        <p:spPr>
          <a:xfrm rot="10800000" flipV="1">
            <a:off x="1639343" y="2100180"/>
            <a:ext cx="1689042" cy="382969"/>
          </a:xfrm>
          <a:prstGeom prst="bentConnector4">
            <a:avLst>
              <a:gd name="adj1" fmla="val 38961"/>
              <a:gd name="adj2" fmla="val 17104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08BC8271-92A8-4176-92E0-711D776BBA56}"/>
              </a:ext>
            </a:extLst>
          </p:cNvPr>
          <p:cNvCxnSpPr>
            <a:stCxn id="20" idx="1"/>
            <a:endCxn id="29" idx="2"/>
          </p:cNvCxnSpPr>
          <p:nvPr/>
        </p:nvCxnSpPr>
        <p:spPr>
          <a:xfrm rot="10800000" flipV="1">
            <a:off x="790729" y="2100180"/>
            <a:ext cx="2537657" cy="382969"/>
          </a:xfrm>
          <a:prstGeom prst="bentConnector4">
            <a:avLst>
              <a:gd name="adj1" fmla="val 25932"/>
              <a:gd name="adj2" fmla="val 17104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0F94069B-E2D5-4EAB-9FA4-98949196A437}"/>
              </a:ext>
            </a:extLst>
          </p:cNvPr>
          <p:cNvCxnSpPr>
            <a:cxnSpLocks/>
            <a:stCxn id="20" idx="3"/>
            <a:endCxn id="85" idx="1"/>
          </p:cNvCxnSpPr>
          <p:nvPr/>
        </p:nvCxnSpPr>
        <p:spPr>
          <a:xfrm>
            <a:off x="3954225" y="2100180"/>
            <a:ext cx="1566712" cy="823381"/>
          </a:xfrm>
          <a:prstGeom prst="bentConnector3">
            <a:avLst>
              <a:gd name="adj1" fmla="val 8028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BCD714B3-E0EB-4882-BCBD-28104FDB7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245" y="3390190"/>
            <a:ext cx="625840" cy="967171"/>
          </a:xfrm>
          <a:prstGeom prst="rect">
            <a:avLst/>
          </a:prstGeom>
        </p:spPr>
      </p:pic>
      <p:sp>
        <p:nvSpPr>
          <p:cNvPr id="50" name="TextBox 49">
            <a:extLst>
              <a:ext uri="{FF2B5EF4-FFF2-40B4-BE49-F238E27FC236}">
                <a16:creationId xmlns:a16="http://schemas.microsoft.com/office/drawing/2014/main" id="{108E70E7-E329-41DF-B8F0-D4A312D29CCC}"/>
              </a:ext>
            </a:extLst>
          </p:cNvPr>
          <p:cNvSpPr txBox="1"/>
          <p:nvPr/>
        </p:nvSpPr>
        <p:spPr>
          <a:xfrm>
            <a:off x="2822822" y="4399609"/>
            <a:ext cx="1668685"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Cloudamize Agentless Data Collector 2</a:t>
            </a:r>
          </a:p>
        </p:txBody>
      </p:sp>
      <p:cxnSp>
        <p:nvCxnSpPr>
          <p:cNvPr id="52" name="Connector: Elbow 51">
            <a:extLst>
              <a:ext uri="{FF2B5EF4-FFF2-40B4-BE49-F238E27FC236}">
                <a16:creationId xmlns:a16="http://schemas.microsoft.com/office/drawing/2014/main" id="{3FB0AD20-C9BB-45F0-83D9-4580A89393AE}"/>
              </a:ext>
            </a:extLst>
          </p:cNvPr>
          <p:cNvCxnSpPr>
            <a:stCxn id="49" idx="1"/>
            <a:endCxn id="33" idx="2"/>
          </p:cNvCxnSpPr>
          <p:nvPr/>
        </p:nvCxnSpPr>
        <p:spPr>
          <a:xfrm rot="10800000" flipV="1">
            <a:off x="1639343" y="3873775"/>
            <a:ext cx="1704902" cy="475177"/>
          </a:xfrm>
          <a:prstGeom prst="bentConnector4">
            <a:avLst>
              <a:gd name="adj1" fmla="val 39063"/>
              <a:gd name="adj2" fmla="val 13785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F61A23D7-91D0-4BD6-8ABD-B2FAF2CB8542}"/>
              </a:ext>
            </a:extLst>
          </p:cNvPr>
          <p:cNvCxnSpPr>
            <a:stCxn id="49" idx="1"/>
            <a:endCxn id="32" idx="2"/>
          </p:cNvCxnSpPr>
          <p:nvPr/>
        </p:nvCxnSpPr>
        <p:spPr>
          <a:xfrm rot="10800000" flipV="1">
            <a:off x="790729" y="3873775"/>
            <a:ext cx="2553517" cy="475177"/>
          </a:xfrm>
          <a:prstGeom prst="bentConnector4">
            <a:avLst>
              <a:gd name="adj1" fmla="val 26081"/>
              <a:gd name="adj2" fmla="val 13785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548F1033-EE21-4E46-82BA-90CFD44B1BE9}"/>
              </a:ext>
            </a:extLst>
          </p:cNvPr>
          <p:cNvCxnSpPr>
            <a:cxnSpLocks/>
            <a:stCxn id="49" idx="3"/>
            <a:endCxn id="85" idx="1"/>
          </p:cNvCxnSpPr>
          <p:nvPr/>
        </p:nvCxnSpPr>
        <p:spPr>
          <a:xfrm flipV="1">
            <a:off x="3970085" y="2923561"/>
            <a:ext cx="1550852" cy="950215"/>
          </a:xfrm>
          <a:prstGeom prst="bentConnector3">
            <a:avLst>
              <a:gd name="adj1" fmla="val 7987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B6786C3-3187-4750-9881-71A3F923FE23}"/>
              </a:ext>
            </a:extLst>
          </p:cNvPr>
          <p:cNvSpPr txBox="1"/>
          <p:nvPr/>
        </p:nvSpPr>
        <p:spPr>
          <a:xfrm>
            <a:off x="2075164" y="3623777"/>
            <a:ext cx="1312922"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Inbound SSH / WMI</a:t>
            </a:r>
          </a:p>
        </p:txBody>
      </p:sp>
      <p:pic>
        <p:nvPicPr>
          <p:cNvPr id="85" name="Picture 84">
            <a:extLst>
              <a:ext uri="{FF2B5EF4-FFF2-40B4-BE49-F238E27FC236}">
                <a16:creationId xmlns:a16="http://schemas.microsoft.com/office/drawing/2014/main" id="{66881AF7-4D90-4CFA-AD49-9ABBDA139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937" y="2409843"/>
            <a:ext cx="664836" cy="1027436"/>
          </a:xfrm>
          <a:prstGeom prst="rect">
            <a:avLst/>
          </a:prstGeom>
        </p:spPr>
      </p:pic>
      <p:sp>
        <p:nvSpPr>
          <p:cNvPr id="90" name="TextBox 89">
            <a:extLst>
              <a:ext uri="{FF2B5EF4-FFF2-40B4-BE49-F238E27FC236}">
                <a16:creationId xmlns:a16="http://schemas.microsoft.com/office/drawing/2014/main" id="{E688DF4B-FF6A-4887-9265-99FAA1792E69}"/>
              </a:ext>
            </a:extLst>
          </p:cNvPr>
          <p:cNvSpPr txBox="1"/>
          <p:nvPr/>
        </p:nvSpPr>
        <p:spPr>
          <a:xfrm>
            <a:off x="5254685" y="3541929"/>
            <a:ext cx="1197339"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Corporate Proxy</a:t>
            </a:r>
          </a:p>
        </p:txBody>
      </p:sp>
      <p:cxnSp>
        <p:nvCxnSpPr>
          <p:cNvPr id="92" name="Straight Arrow Connector 91">
            <a:extLst>
              <a:ext uri="{FF2B5EF4-FFF2-40B4-BE49-F238E27FC236}">
                <a16:creationId xmlns:a16="http://schemas.microsoft.com/office/drawing/2014/main" id="{EF080256-3680-4063-97E1-D03FDFCE669E}"/>
              </a:ext>
            </a:extLst>
          </p:cNvPr>
          <p:cNvCxnSpPr>
            <a:stCxn id="85" idx="3"/>
            <a:endCxn id="23" idx="1"/>
          </p:cNvCxnSpPr>
          <p:nvPr/>
        </p:nvCxnSpPr>
        <p:spPr>
          <a:xfrm>
            <a:off x="6185773" y="2923561"/>
            <a:ext cx="157328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FE9A479E-0FBA-456E-959E-630D65BD7573}"/>
              </a:ext>
            </a:extLst>
          </p:cNvPr>
          <p:cNvSpPr txBox="1"/>
          <p:nvPr/>
        </p:nvSpPr>
        <p:spPr>
          <a:xfrm>
            <a:off x="6148098" y="2583766"/>
            <a:ext cx="1051724"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Outbound 443 (TLS 1.2)</a:t>
            </a:r>
          </a:p>
        </p:txBody>
      </p:sp>
      <p:sp>
        <p:nvSpPr>
          <p:cNvPr id="36" name="TextBox 35">
            <a:extLst>
              <a:ext uri="{FF2B5EF4-FFF2-40B4-BE49-F238E27FC236}">
                <a16:creationId xmlns:a16="http://schemas.microsoft.com/office/drawing/2014/main" id="{6675270D-2CDD-4FE2-BAC8-FBA95E7F5C1A}"/>
              </a:ext>
            </a:extLst>
          </p:cNvPr>
          <p:cNvSpPr txBox="1"/>
          <p:nvPr/>
        </p:nvSpPr>
        <p:spPr>
          <a:xfrm>
            <a:off x="3999438" y="1568123"/>
            <a:ext cx="1051724" cy="5770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Outbound 80 or 8080 / 443 (TLS 1.2)</a:t>
            </a:r>
          </a:p>
        </p:txBody>
      </p:sp>
      <p:sp>
        <p:nvSpPr>
          <p:cNvPr id="37" name="TextBox 36">
            <a:extLst>
              <a:ext uri="{FF2B5EF4-FFF2-40B4-BE49-F238E27FC236}">
                <a16:creationId xmlns:a16="http://schemas.microsoft.com/office/drawing/2014/main" id="{CAA88A12-F28F-4033-AB16-4B9ECF96A029}"/>
              </a:ext>
            </a:extLst>
          </p:cNvPr>
          <p:cNvSpPr txBox="1"/>
          <p:nvPr/>
        </p:nvSpPr>
        <p:spPr>
          <a:xfrm>
            <a:off x="4052022" y="3871649"/>
            <a:ext cx="1051724" cy="5770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Outbound 80 or 8080 / 443 (TLS 1.2)</a:t>
            </a:r>
          </a:p>
        </p:txBody>
      </p:sp>
    </p:spTree>
    <p:extLst>
      <p:ext uri="{BB962C8B-B14F-4D97-AF65-F5344CB8AC3E}">
        <p14:creationId xmlns:p14="http://schemas.microsoft.com/office/powerpoint/2010/main" val="3313399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1.png"/>
          <p:cNvPicPr/>
          <p:nvPr/>
        </p:nvPicPr>
        <p:blipFill>
          <a:blip r:embed="rId2">
            <a:extLst/>
          </a:blip>
          <a:stretch>
            <a:fillRect/>
          </a:stretch>
        </p:blipFill>
        <p:spPr>
          <a:xfrm>
            <a:off x="150607" y="-576540"/>
            <a:ext cx="8649403" cy="5814659"/>
          </a:xfrm>
          <a:prstGeom prst="rect">
            <a:avLst/>
          </a:prstGeom>
          <a:ln w="12700">
            <a:miter lim="400000"/>
          </a:ln>
        </p:spPr>
      </p:pic>
      <p:sp>
        <p:nvSpPr>
          <p:cNvPr id="6" name="Rectangle 5"/>
          <p:cNvSpPr/>
          <p:nvPr/>
        </p:nvSpPr>
        <p:spPr>
          <a:xfrm>
            <a:off x="4914470" y="3552254"/>
            <a:ext cx="4014377" cy="1826141"/>
          </a:xfrm>
          <a:prstGeom prst="rect">
            <a:avLst/>
          </a:prstGeom>
        </p:spPr>
        <p:txBody>
          <a:bodyPr wrap="square">
            <a:spAutoFit/>
          </a:bodyPr>
          <a:lstStyle/>
          <a:p>
            <a:pPr marL="0" marR="0" lvl="0" indent="0" algn="l" defTabSz="503560" rtl="0" eaLnBrk="1" fontAlgn="auto" latinLnBrk="0" hangingPunct="1">
              <a:lnSpc>
                <a:spcPct val="100000"/>
              </a:lnSpc>
              <a:spcBef>
                <a:spcPts val="500"/>
              </a:spcBef>
              <a:spcAft>
                <a:spcPts val="0"/>
              </a:spcAft>
              <a:buClr>
                <a:srgbClr val="0499FF"/>
              </a:buClr>
              <a:buSzTx/>
              <a:buFont typeface="Arial"/>
              <a:buNone/>
              <a:tabLst/>
              <a:defRPr sz="1800"/>
            </a:pPr>
            <a:r>
              <a:rPr kumimoji="0" lang="en-US" sz="1200" b="1" i="0" u="none" strike="noStrike" kern="1200" cap="none" spc="0" normalizeH="0" baseline="0" noProof="0" dirty="0" err="1">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vCenter</a:t>
            </a:r>
            <a:r>
              <a:rPr kumimoji="0" lang="en-US" sz="1200" b="1"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FAQ</a:t>
            </a:r>
          </a:p>
          <a:p>
            <a:pPr marL="171450" marR="0" lvl="0" indent="-171450" algn="l" defTabSz="503560" rtl="0" eaLnBrk="1" fontAlgn="auto" latinLnBrk="0" hangingPunct="1">
              <a:lnSpc>
                <a:spcPct val="100000"/>
              </a:lnSpc>
              <a:spcBef>
                <a:spcPts val="500"/>
              </a:spcBef>
              <a:spcAft>
                <a:spcPts val="0"/>
              </a:spcAft>
              <a:buClr>
                <a:srgbClr val="0499FF"/>
              </a:buClr>
              <a:buSzTx/>
              <a:buFont typeface="Arial" panose="020B0604020202020204" pitchFamily="34" charset="0"/>
              <a:buChar char="•"/>
              <a:tabLst/>
              <a:defRPr sz="1800"/>
            </a:pPr>
            <a:r>
              <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Read-only credentials must be created for each </a:t>
            </a:r>
            <a:r>
              <a:rPr kumimoji="0" lang="en-US" sz="1200" b="0" i="0" u="none" strike="noStrike" kern="1200" cap="none" spc="0" normalizeH="0" baseline="0" noProof="0" dirty="0" err="1">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vCenter</a:t>
            </a:r>
            <a:endPar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171450" marR="0" lvl="0" indent="-171450" algn="l" defTabSz="503560" rtl="0" eaLnBrk="1" fontAlgn="auto" latinLnBrk="0" hangingPunct="1">
              <a:lnSpc>
                <a:spcPct val="100000"/>
              </a:lnSpc>
              <a:spcBef>
                <a:spcPts val="500"/>
              </a:spcBef>
              <a:spcAft>
                <a:spcPts val="0"/>
              </a:spcAft>
              <a:buClr>
                <a:srgbClr val="0499FF"/>
              </a:buClr>
              <a:buSzTx/>
              <a:buFont typeface="Arial" panose="020B0604020202020204" pitchFamily="34" charset="0"/>
              <a:buChar char="•"/>
              <a:tabLst/>
              <a:defRPr sz="1800"/>
            </a:pPr>
            <a:r>
              <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Data travels via </a:t>
            </a:r>
            <a:r>
              <a:rPr kumimoji="0" lang="en-US" sz="1200" b="0" i="0" u="none" strike="noStrike" kern="1200" cap="none" spc="0" normalizeH="0" baseline="0" noProof="0" dirty="0" err="1">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Cloudamize</a:t>
            </a:r>
            <a:r>
              <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Proxy which can be installed either directly on the </a:t>
            </a:r>
            <a:r>
              <a:rPr kumimoji="0" lang="en-US" sz="1200" b="0" i="0" u="none" strike="noStrike" kern="1200" cap="none" spc="0" normalizeH="0" baseline="0" noProof="0" dirty="0" err="1">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vCenter</a:t>
            </a:r>
            <a:r>
              <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machine or different VM</a:t>
            </a:r>
          </a:p>
          <a:p>
            <a:pPr marL="171450" marR="0" lvl="0" indent="-171450" algn="l" defTabSz="503560" rtl="0" eaLnBrk="1" fontAlgn="auto" latinLnBrk="0" hangingPunct="1">
              <a:lnSpc>
                <a:spcPct val="100000"/>
              </a:lnSpc>
              <a:spcBef>
                <a:spcPts val="500"/>
              </a:spcBef>
              <a:spcAft>
                <a:spcPts val="0"/>
              </a:spcAft>
              <a:buClr>
                <a:srgbClr val="0499FF"/>
              </a:buClr>
              <a:buSzTx/>
              <a:buFont typeface="Arial" panose="020B0604020202020204" pitchFamily="34" charset="0"/>
              <a:buChar char="•"/>
              <a:tabLst/>
              <a:defRPr sz="1800"/>
            </a:pPr>
            <a:r>
              <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The </a:t>
            </a:r>
            <a:r>
              <a:rPr kumimoji="0" lang="en-US" sz="1200" b="0" i="0" u="none" strike="noStrike" kern="1200" cap="none" spc="0" normalizeH="0" baseline="0" noProof="0" dirty="0" err="1">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Cloudamize</a:t>
            </a:r>
            <a:r>
              <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Proxy is unique to each </a:t>
            </a:r>
            <a:r>
              <a:rPr kumimoji="0" lang="en-US" sz="1200" b="0" i="0" u="none" strike="noStrike" kern="1200" cap="none" spc="0" normalizeH="0" baseline="0" noProof="0" dirty="0" err="1">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vCenter</a:t>
            </a:r>
            <a:endPar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171450" marR="0" lvl="0" indent="-171450" algn="l" defTabSz="503560" rtl="0" eaLnBrk="1" fontAlgn="auto" latinLnBrk="0" hangingPunct="1">
              <a:lnSpc>
                <a:spcPct val="100000"/>
              </a:lnSpc>
              <a:spcBef>
                <a:spcPts val="500"/>
              </a:spcBef>
              <a:spcAft>
                <a:spcPts val="0"/>
              </a:spcAft>
              <a:buClr>
                <a:srgbClr val="0499FF"/>
              </a:buClr>
              <a:buSzTx/>
              <a:buFont typeface="Arial" panose="020B0604020202020204" pitchFamily="34" charset="0"/>
              <a:buChar char="•"/>
              <a:tabLst/>
              <a:defRPr sz="1800"/>
            </a:pPr>
            <a:r>
              <a:rPr kumimoji="0" lang="en-US" sz="1200" b="0" i="0" u="none" strike="noStrike" kern="1200" cap="none" spc="0" normalizeH="0" baseline="0" noProof="0" dirty="0">
                <a:ln>
                  <a:noFill/>
                </a:ln>
                <a:solidFill>
                  <a:srgbClr val="535353"/>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The proxy communicates on 443 to IP 184.73.183.154</a:t>
            </a:r>
          </a:p>
        </p:txBody>
      </p:sp>
    </p:spTree>
    <p:extLst>
      <p:ext uri="{BB962C8B-B14F-4D97-AF65-F5344CB8AC3E}">
        <p14:creationId xmlns:p14="http://schemas.microsoft.com/office/powerpoint/2010/main" val="2020597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Agent-less vs Agent-based</a:t>
            </a:r>
          </a:p>
        </p:txBody>
      </p:sp>
      <p:graphicFrame>
        <p:nvGraphicFramePr>
          <p:cNvPr id="8" name="Table 7"/>
          <p:cNvGraphicFramePr>
            <a:graphicFrameLocks noGrp="1"/>
          </p:cNvGraphicFramePr>
          <p:nvPr>
            <p:extLst/>
          </p:nvPr>
        </p:nvGraphicFramePr>
        <p:xfrm>
          <a:off x="145074" y="1084882"/>
          <a:ext cx="8869240" cy="4610260"/>
        </p:xfrm>
        <a:graphic>
          <a:graphicData uri="http://schemas.openxmlformats.org/drawingml/2006/table">
            <a:tbl>
              <a:tblPr firstRow="1" firstCol="1" bandRow="1">
                <a:tableStyleId>{5C22544A-7EE6-4342-B048-85BDC9FD1C3A}</a:tableStyleId>
              </a:tblPr>
              <a:tblGrid>
                <a:gridCol w="1450730">
                  <a:extLst>
                    <a:ext uri="{9D8B030D-6E8A-4147-A177-3AD203B41FA5}">
                      <a16:colId xmlns:a16="http://schemas.microsoft.com/office/drawing/2014/main" val="704801208"/>
                    </a:ext>
                  </a:extLst>
                </a:gridCol>
                <a:gridCol w="3125666">
                  <a:extLst>
                    <a:ext uri="{9D8B030D-6E8A-4147-A177-3AD203B41FA5}">
                      <a16:colId xmlns:a16="http://schemas.microsoft.com/office/drawing/2014/main" val="1439634718"/>
                    </a:ext>
                  </a:extLst>
                </a:gridCol>
                <a:gridCol w="4292844">
                  <a:extLst>
                    <a:ext uri="{9D8B030D-6E8A-4147-A177-3AD203B41FA5}">
                      <a16:colId xmlns:a16="http://schemas.microsoft.com/office/drawing/2014/main" val="2664742500"/>
                    </a:ext>
                  </a:extLst>
                </a:gridCol>
              </a:tblGrid>
              <a:tr h="266274">
                <a:tc>
                  <a:txBody>
                    <a:bodyPr/>
                    <a:lstStyle/>
                    <a:p>
                      <a:pPr marL="0" marR="0" algn="ctr">
                        <a:lnSpc>
                          <a:spcPct val="115000"/>
                        </a:lnSpc>
                        <a:spcBef>
                          <a:spcPts val="0"/>
                        </a:spcBef>
                        <a:spcAft>
                          <a:spcPts val="0"/>
                        </a:spcAft>
                      </a:pPr>
                      <a:r>
                        <a:rPr lang="en-US" sz="1000" b="1" dirty="0">
                          <a:effectLst/>
                          <a:latin typeface="Open Sans Light" panose="020B0306030504020204" pitchFamily="34" charset="0"/>
                          <a:ea typeface="Open Sans Light" panose="020B0306030504020204" pitchFamily="34" charset="0"/>
                          <a:cs typeface="Open Sans Light" panose="020B0306030504020204" pitchFamily="34" charset="0"/>
                        </a:rPr>
                        <a:t>Class</a:t>
                      </a:r>
                    </a:p>
                  </a:txBody>
                  <a:tcPr marL="15479" marR="15479" marT="15479" marB="15479" anchor="ctr"/>
                </a:tc>
                <a:tc>
                  <a:txBody>
                    <a:bodyPr/>
                    <a:lstStyle/>
                    <a:p>
                      <a:pPr marL="0" marR="0" algn="ctr">
                        <a:lnSpc>
                          <a:spcPct val="115000"/>
                        </a:lnSpc>
                        <a:spcBef>
                          <a:spcPts val="0"/>
                        </a:spcBef>
                        <a:spcAft>
                          <a:spcPts val="0"/>
                        </a:spcAft>
                      </a:pPr>
                      <a:r>
                        <a:rPr lang="en-US" sz="1000" b="1" dirty="0">
                          <a:effectLst/>
                          <a:latin typeface="Open Sans Light" panose="020B0306030504020204" pitchFamily="34" charset="0"/>
                          <a:ea typeface="Open Sans Light" panose="020B0306030504020204" pitchFamily="34" charset="0"/>
                          <a:cs typeface="Open Sans Light" panose="020B0306030504020204" pitchFamily="34" charset="0"/>
                        </a:rPr>
                        <a:t>Agent-based</a:t>
                      </a:r>
                    </a:p>
                  </a:txBody>
                  <a:tcPr marL="15479" marR="15479" marT="15479" marB="15479"/>
                </a:tc>
                <a:tc>
                  <a:txBody>
                    <a:bodyPr/>
                    <a:lstStyle/>
                    <a:p>
                      <a:pPr marL="0" marR="0" algn="ctr">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Agent-less</a:t>
                      </a:r>
                    </a:p>
                  </a:txBody>
                  <a:tcPr marL="36119" marR="36119" marT="36119" marB="36119"/>
                </a:tc>
                <a:extLst>
                  <a:ext uri="{0D108BD9-81ED-4DB2-BD59-A6C34878D82A}">
                    <a16:rowId xmlns:a16="http://schemas.microsoft.com/office/drawing/2014/main" val="289708136"/>
                  </a:ext>
                </a:extLst>
              </a:tr>
              <a:tr h="284429">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Data Collection Method</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Light-weight software on each end-point</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SSH, WMI</a:t>
                      </a:r>
                    </a:p>
                  </a:txBody>
                  <a:tcPr marL="36119" marR="36119" marT="36119" marB="36119" anchor="ctr"/>
                </a:tc>
                <a:extLst>
                  <a:ext uri="{0D108BD9-81ED-4DB2-BD59-A6C34878D82A}">
                    <a16:rowId xmlns:a16="http://schemas.microsoft.com/office/drawing/2014/main" val="2817937542"/>
                  </a:ext>
                </a:extLst>
              </a:tr>
              <a:tr h="561993">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Security Protection</a:t>
                      </a:r>
                    </a:p>
                  </a:txBody>
                  <a:tcPr marL="15479" marR="15479" marT="15479" marB="15479" anchor="ct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US" sz="900" kern="12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Traffic is encrypted via SSL between endpoints and the Cloudamize server with mutual end-point authentication.</a:t>
                      </a:r>
                      <a:endPar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Ports will be open between the agent-less data collector and all endpoints on the subnet. Data is sent from the collector to the Cloudamize servers and is encrypted via SSL.</a:t>
                      </a:r>
                    </a:p>
                  </a:txBody>
                  <a:tcPr marL="36119" marR="36119" marT="36119" marB="36119" anchor="ctr"/>
                </a:tc>
                <a:extLst>
                  <a:ext uri="{0D108BD9-81ED-4DB2-BD59-A6C34878D82A}">
                    <a16:rowId xmlns:a16="http://schemas.microsoft.com/office/drawing/2014/main" val="2863523511"/>
                  </a:ext>
                </a:extLst>
              </a:tr>
              <a:tr h="561993">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Deployment Model</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Agents must be installed on physical and virtual machines as well as Hyper-V hosts. The agent can easily be pushed out via Active Directory, chef, puppet, SCCM, etc.</a:t>
                      </a:r>
                    </a:p>
                  </a:txBody>
                  <a:tcPr marL="15479" marR="15479" marT="15479" marB="15479" anchor="ctr"/>
                </a:tc>
                <a:tc>
                  <a:txBody>
                    <a:bodyPr/>
                    <a:lstStyle/>
                    <a:p>
                      <a:pPr marL="0" marR="0">
                        <a:lnSpc>
                          <a:spcPct val="115000"/>
                        </a:lnSpc>
                        <a:spcBef>
                          <a:spcPts val="0"/>
                        </a:spcBef>
                        <a:spcAft>
                          <a:spcPts val="80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WMI services for each Windows endpoint and SSH will need to be configured for each Linux endpoint. One machine/VM will need to have the agentless data collector installed. </a:t>
                      </a:r>
                    </a:p>
                  </a:txBody>
                  <a:tcPr marL="36119" marR="36119" marT="36119" marB="36119" anchor="ctr"/>
                </a:tc>
                <a:extLst>
                  <a:ext uri="{0D108BD9-81ED-4DB2-BD59-A6C34878D82A}">
                    <a16:rowId xmlns:a16="http://schemas.microsoft.com/office/drawing/2014/main" val="1575249750"/>
                  </a:ext>
                </a:extLst>
              </a:tr>
              <a:tr h="887035">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Ease of Deployment</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 single outbound port (TCP 443) to a 104.197.11.97 is required. Generally this port is already open and no changes are needed.</a:t>
                      </a:r>
                    </a:p>
                  </a:txBody>
                  <a:tcPr marL="15479" marR="15479" marT="15479" marB="15479" anchor="ctr"/>
                </a:tc>
                <a:tc>
                  <a:txBody>
                    <a:bodyPr/>
                    <a:lstStyle/>
                    <a:p>
                      <a:pPr marL="0" marR="0">
                        <a:lnSpc>
                          <a:spcPct val="115000"/>
                        </a:lnSpc>
                        <a:spcBef>
                          <a:spcPts val="0"/>
                        </a:spcBef>
                        <a:spcAft>
                          <a:spcPts val="80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Agentless Data collector installed locally on one machine per subnet. Ports 135, 445, and 1024-65535 will need to be open inbound on all Windows endpoints, and open outbound on the machine with the data collector installed. Port 22 will need to be open inbound on all Linux endpoints. The machine with the data collector installed will communicate outbound on 443 to </a:t>
                      </a:r>
                      <a:r>
                        <a:rPr lang="en-US" sz="900" dirty="0" err="1">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Cloudamize</a:t>
                      </a: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 IP 184.73.183.154.</a:t>
                      </a:r>
                    </a:p>
                  </a:txBody>
                  <a:tcPr marL="36119" marR="36119" marT="36119" marB="36119" anchor="ctr"/>
                </a:tc>
                <a:extLst>
                  <a:ext uri="{0D108BD9-81ED-4DB2-BD59-A6C34878D82A}">
                    <a16:rowId xmlns:a16="http://schemas.microsoft.com/office/drawing/2014/main" val="1418583034"/>
                  </a:ext>
                </a:extLst>
              </a:tr>
              <a:tr h="561993">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Resource Consumption</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Data collection occurs locally and compressed data is sent over the internet. Data collection is halted if CPU and memory thresholds are crossed. For example, CPU is throttled at 2%.</a:t>
                      </a:r>
                    </a:p>
                  </a:txBody>
                  <a:tcPr marL="15479" marR="15479" marT="15479" marB="15479" anchor="ctr"/>
                </a:tc>
                <a:tc>
                  <a:txBody>
                    <a:bodyPr/>
                    <a:lstStyle/>
                    <a:p>
                      <a:pPr marL="0" marR="0">
                        <a:lnSpc>
                          <a:spcPct val="115000"/>
                        </a:lnSpc>
                        <a:spcBef>
                          <a:spcPts val="0"/>
                        </a:spcBef>
                        <a:spcAft>
                          <a:spcPts val="80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Increases network traffic as the raw performance data is transported over the network to a remote data collector. No throttling mechanism available on the end points.</a:t>
                      </a:r>
                    </a:p>
                  </a:txBody>
                  <a:tcPr marL="36119" marR="36119" marT="36119" marB="36119" anchor="ctr"/>
                </a:tc>
                <a:extLst>
                  <a:ext uri="{0D108BD9-81ED-4DB2-BD59-A6C34878D82A}">
                    <a16:rowId xmlns:a16="http://schemas.microsoft.com/office/drawing/2014/main" val="353240547"/>
                  </a:ext>
                </a:extLst>
              </a:tr>
              <a:tr h="427299">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Accuracy</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High frequency collection of performance metrics. Discovers all applications and their dependencies in detail.</a:t>
                      </a:r>
                    </a:p>
                  </a:txBody>
                  <a:tcPr marL="15479" marR="15479" marT="15479" marB="15479" anchor="ctr"/>
                </a:tc>
                <a:tc>
                  <a:txBody>
                    <a:bodyPr/>
                    <a:lstStyle/>
                    <a:p>
                      <a:pPr marL="0" marR="0">
                        <a:lnSpc>
                          <a:spcPct val="115000"/>
                        </a:lnSpc>
                        <a:spcBef>
                          <a:spcPts val="0"/>
                        </a:spcBef>
                        <a:spcAft>
                          <a:spcPts val="80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Lower frequency data collection results in less accuracy and not all application dependencies are captured.</a:t>
                      </a:r>
                    </a:p>
                  </a:txBody>
                  <a:tcPr marL="36119" marR="36119" marT="36119" marB="36119" anchor="ctr"/>
                </a:tc>
                <a:extLst>
                  <a:ext uri="{0D108BD9-81ED-4DB2-BD59-A6C34878D82A}">
                    <a16:rowId xmlns:a16="http://schemas.microsoft.com/office/drawing/2014/main" val="2821029020"/>
                  </a:ext>
                </a:extLst>
              </a:tr>
              <a:tr h="561993">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Scalability</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Agent handles process initiation and stream handling making this very easy to scale.</a:t>
                      </a:r>
                    </a:p>
                  </a:txBody>
                  <a:tcPr marL="15479" marR="15479" marT="15479" marB="15479" anchor="ctr"/>
                </a:tc>
                <a:tc>
                  <a:txBody>
                    <a:bodyPr/>
                    <a:lstStyle/>
                    <a:p>
                      <a:pPr marL="0" marR="0">
                        <a:lnSpc>
                          <a:spcPct val="115000"/>
                        </a:lnSpc>
                        <a:spcBef>
                          <a:spcPts val="0"/>
                        </a:spcBef>
                        <a:spcAft>
                          <a:spcPts val="80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Server must handle process initiation and stream handling resulting in a limit to how many connections can be handled concurrently. Agent-less Data collector can handle 500 endpoints per collector. </a:t>
                      </a:r>
                    </a:p>
                  </a:txBody>
                  <a:tcPr marL="36119" marR="36119" marT="36119" marB="36119" anchor="ctr"/>
                </a:tc>
                <a:extLst>
                  <a:ext uri="{0D108BD9-81ED-4DB2-BD59-A6C34878D82A}">
                    <a16:rowId xmlns:a16="http://schemas.microsoft.com/office/drawing/2014/main" val="771736594"/>
                  </a:ext>
                </a:extLst>
              </a:tr>
              <a:tr h="397350">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Robustness</a:t>
                      </a:r>
                    </a:p>
                  </a:txBody>
                  <a:tcPr marL="15479" marR="15479" marT="15479" marB="15479" anchor="ctr"/>
                </a:tc>
                <a:tc>
                  <a:txBody>
                    <a:bodyPr/>
                    <a:lstStyle/>
                    <a:p>
                      <a:pPr marL="0" marR="0">
                        <a:lnSpc>
                          <a:spcPct val="115000"/>
                        </a:lnSpc>
                        <a:spcBef>
                          <a:spcPts val="0"/>
                        </a:spcBef>
                        <a:spcAft>
                          <a:spcPts val="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Caching mechanism is available in the event of network disruption for added robustness.</a:t>
                      </a:r>
                    </a:p>
                  </a:txBody>
                  <a:tcPr marL="15479" marR="15479" marT="15479" marB="15479" anchor="ctr"/>
                </a:tc>
                <a:tc>
                  <a:txBody>
                    <a:bodyPr/>
                    <a:lstStyle/>
                    <a:p>
                      <a:pPr marL="0" marR="0">
                        <a:lnSpc>
                          <a:spcPct val="115000"/>
                        </a:lnSpc>
                        <a:spcBef>
                          <a:spcPts val="0"/>
                        </a:spcBef>
                        <a:spcAft>
                          <a:spcPts val="800"/>
                        </a:spcAft>
                      </a:pPr>
                      <a:r>
                        <a:rPr lang="en-US" sz="9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Network connectivity issues can impact data collection.</a:t>
                      </a:r>
                    </a:p>
                  </a:txBody>
                  <a:tcPr marL="36119" marR="36119" marT="36119" marB="36119" anchor="ctr"/>
                </a:tc>
                <a:extLst>
                  <a:ext uri="{0D108BD9-81ED-4DB2-BD59-A6C34878D82A}">
                    <a16:rowId xmlns:a16="http://schemas.microsoft.com/office/drawing/2014/main" val="1747528685"/>
                  </a:ext>
                </a:extLst>
              </a:tr>
            </a:tbl>
          </a:graphicData>
        </a:graphic>
      </p:graphicFrame>
    </p:spTree>
    <p:extLst>
      <p:ext uri="{BB962C8B-B14F-4D97-AF65-F5344CB8AC3E}">
        <p14:creationId xmlns:p14="http://schemas.microsoft.com/office/powerpoint/2010/main" val="319221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Comparison- Application Discovery and Migration Planning</a:t>
            </a:r>
          </a:p>
        </p:txBody>
      </p:sp>
      <p:graphicFrame>
        <p:nvGraphicFramePr>
          <p:cNvPr id="8" name="Table 7"/>
          <p:cNvGraphicFramePr>
            <a:graphicFrameLocks noGrp="1"/>
          </p:cNvGraphicFramePr>
          <p:nvPr>
            <p:extLst/>
          </p:nvPr>
        </p:nvGraphicFramePr>
        <p:xfrm>
          <a:off x="1634786" y="1333226"/>
          <a:ext cx="6153112" cy="4120129"/>
        </p:xfrm>
        <a:graphic>
          <a:graphicData uri="http://schemas.openxmlformats.org/drawingml/2006/table">
            <a:tbl>
              <a:tblPr firstRow="1" firstCol="1" bandRow="1">
                <a:tableStyleId>{5C22544A-7EE6-4342-B048-85BDC9FD1C3A}</a:tableStyleId>
              </a:tblPr>
              <a:tblGrid>
                <a:gridCol w="2360663">
                  <a:extLst>
                    <a:ext uri="{9D8B030D-6E8A-4147-A177-3AD203B41FA5}">
                      <a16:colId xmlns:a16="http://schemas.microsoft.com/office/drawing/2014/main" val="704801208"/>
                    </a:ext>
                  </a:extLst>
                </a:gridCol>
                <a:gridCol w="1845131">
                  <a:extLst>
                    <a:ext uri="{9D8B030D-6E8A-4147-A177-3AD203B41FA5}">
                      <a16:colId xmlns:a16="http://schemas.microsoft.com/office/drawing/2014/main" val="2664742500"/>
                    </a:ext>
                  </a:extLst>
                </a:gridCol>
                <a:gridCol w="1947318">
                  <a:extLst>
                    <a:ext uri="{9D8B030D-6E8A-4147-A177-3AD203B41FA5}">
                      <a16:colId xmlns:a16="http://schemas.microsoft.com/office/drawing/2014/main" val="3698193672"/>
                    </a:ext>
                  </a:extLst>
                </a:gridCol>
              </a:tblGrid>
              <a:tr h="419252">
                <a:tc>
                  <a:txBody>
                    <a:bodyPr/>
                    <a:lstStyle/>
                    <a:p>
                      <a:pPr marL="0" marR="0" algn="ctr">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Features</a:t>
                      </a:r>
                    </a:p>
                  </a:txBody>
                  <a:tcPr marL="15479" marR="15479" marT="15479" marB="15479" anchor="ctr"/>
                </a:tc>
                <a:tc>
                  <a:txBody>
                    <a:bodyPr/>
                    <a:lstStyle/>
                    <a:p>
                      <a:pPr marL="0" marR="0" algn="ctr">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Agent Based</a:t>
                      </a:r>
                    </a:p>
                  </a:txBody>
                  <a:tcPr marL="36119" marR="36119" marT="36119" marB="36119" anchor="ctr"/>
                </a:tc>
                <a:tc>
                  <a:txBody>
                    <a:bodyPr/>
                    <a:lstStyle/>
                    <a:p>
                      <a:pPr marL="0" marR="0" algn="ctr">
                        <a:lnSpc>
                          <a:spcPct val="115000"/>
                        </a:lnSpc>
                        <a:spcBef>
                          <a:spcPts val="0"/>
                        </a:spcBef>
                        <a:spcAft>
                          <a:spcPts val="0"/>
                        </a:spcAft>
                      </a:pPr>
                      <a:endParaRPr lang="en-US" sz="1000"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algn="ctr">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Agent-less</a:t>
                      </a:r>
                    </a:p>
                    <a:p>
                      <a:pPr marL="0" marR="0" algn="ctr">
                        <a:lnSpc>
                          <a:spcPct val="115000"/>
                        </a:lnSpc>
                        <a:spcBef>
                          <a:spcPts val="0"/>
                        </a:spcBef>
                        <a:spcAft>
                          <a:spcPts val="0"/>
                        </a:spcAft>
                      </a:pPr>
                      <a:endParaRPr lang="en-US" sz="1000" dirty="0">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nchor="ctr"/>
                </a:tc>
                <a:extLst>
                  <a:ext uri="{0D108BD9-81ED-4DB2-BD59-A6C34878D82A}">
                    <a16:rowId xmlns:a16="http://schemas.microsoft.com/office/drawing/2014/main" val="289708136"/>
                  </a:ext>
                </a:extLst>
              </a:tr>
              <a:tr h="386288">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Application Discovery</a:t>
                      </a:r>
                    </a:p>
                  </a:txBody>
                  <a:tcPr marL="15479" marR="15479" marT="15479" marB="1547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5160" marR="5160" marT="5160" marB="5160"/>
                </a:tc>
                <a:extLst>
                  <a:ext uri="{0D108BD9-81ED-4DB2-BD59-A6C34878D82A}">
                    <a16:rowId xmlns:a16="http://schemas.microsoft.com/office/drawing/2014/main" val="2817937542"/>
                  </a:ext>
                </a:extLst>
              </a:tr>
              <a:tr h="377973">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Application Dependency Mapping</a:t>
                      </a:r>
                    </a:p>
                  </a:txBody>
                  <a:tcPr marL="15479" marR="15479" marT="15479" marB="1547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5160" marR="5160" marT="5160" marB="5160"/>
                </a:tc>
                <a:extLst>
                  <a:ext uri="{0D108BD9-81ED-4DB2-BD59-A6C34878D82A}">
                    <a16:rowId xmlns:a16="http://schemas.microsoft.com/office/drawing/2014/main" val="2863523511"/>
                  </a:ext>
                </a:extLst>
              </a:tr>
              <a:tr h="553128">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Auto-grouping applications based on business rules and affinity mapping </a:t>
                      </a:r>
                    </a:p>
                  </a:txBody>
                  <a:tcPr marL="15479" marR="15479" marT="15479" marB="15479"/>
                </a:tc>
                <a:tc>
                  <a:txBody>
                    <a:bodyPr/>
                    <a:lstStyle/>
                    <a:p>
                      <a:pPr marL="0" marR="0">
                        <a:lnSpc>
                          <a:spcPct val="115000"/>
                        </a:lnSpc>
                        <a:spcBef>
                          <a:spcPts val="0"/>
                        </a:spcBef>
                        <a:spcAft>
                          <a:spcPts val="80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lvl="0" indent="0" algn="l" defTabSz="822960" rtl="0" eaLnBrk="1" fontAlgn="auto" latinLnBrk="0" hangingPunct="1">
                        <a:lnSpc>
                          <a:spcPct val="115000"/>
                        </a:lnSpc>
                        <a:spcBef>
                          <a:spcPts val="0"/>
                        </a:spcBef>
                        <a:spcAft>
                          <a:spcPts val="800"/>
                        </a:spcAft>
                        <a:buClrTx/>
                        <a:buSzTx/>
                        <a:buFontTx/>
                        <a:buNone/>
                        <a:tabLst/>
                        <a:defRPr/>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p>
                      <a:pPr marL="0" marR="0">
                        <a:lnSpc>
                          <a:spcPct val="115000"/>
                        </a:lnSpc>
                        <a:spcBef>
                          <a:spcPts val="0"/>
                        </a:spcBef>
                        <a:spcAft>
                          <a:spcPts val="800"/>
                        </a:spcAft>
                      </a:pPr>
                      <a:endPar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tc>
                <a:extLst>
                  <a:ext uri="{0D108BD9-81ED-4DB2-BD59-A6C34878D82A}">
                    <a16:rowId xmlns:a16="http://schemas.microsoft.com/office/drawing/2014/main" val="1418583034"/>
                  </a:ext>
                </a:extLst>
              </a:tr>
              <a:tr h="428277">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Inter and Intra dependency analysis</a:t>
                      </a:r>
                    </a:p>
                  </a:txBody>
                  <a:tcPr marL="15479" marR="15479" marT="15479" marB="15479"/>
                </a:tc>
                <a:tc>
                  <a:txBody>
                    <a:bodyPr/>
                    <a:lstStyle/>
                    <a:p>
                      <a:pPr marL="0" marR="0">
                        <a:lnSpc>
                          <a:spcPct val="115000"/>
                        </a:lnSpc>
                        <a:spcBef>
                          <a:spcPts val="0"/>
                        </a:spcBef>
                        <a:spcAft>
                          <a:spcPts val="80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lvl="0" indent="0" algn="l" defTabSz="822960" rtl="0" eaLnBrk="1" fontAlgn="auto" latinLnBrk="0" hangingPunct="1">
                        <a:lnSpc>
                          <a:spcPct val="115000"/>
                        </a:lnSpc>
                        <a:spcBef>
                          <a:spcPts val="0"/>
                        </a:spcBef>
                        <a:spcAft>
                          <a:spcPts val="800"/>
                        </a:spcAft>
                        <a:buClrTx/>
                        <a:buSzTx/>
                        <a:buFontTx/>
                        <a:buNone/>
                        <a:tabLst/>
                        <a:defRPr/>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p>
                      <a:pPr marL="0" marR="0">
                        <a:lnSpc>
                          <a:spcPct val="115000"/>
                        </a:lnSpc>
                        <a:spcBef>
                          <a:spcPts val="0"/>
                        </a:spcBef>
                        <a:spcAft>
                          <a:spcPts val="800"/>
                        </a:spcAft>
                      </a:pPr>
                      <a:endPar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tc>
                <a:extLst>
                  <a:ext uri="{0D108BD9-81ED-4DB2-BD59-A6C34878D82A}">
                    <a16:rowId xmlns:a16="http://schemas.microsoft.com/office/drawing/2014/main" val="353240547"/>
                  </a:ext>
                </a:extLst>
              </a:tr>
              <a:tr h="352077">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Cloud Readiness Analysis</a:t>
                      </a:r>
                    </a:p>
                  </a:txBody>
                  <a:tcPr marL="15479" marR="15479" marT="15479" marB="1547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lvl="0" indent="0" algn="l" defTabSz="822960" rtl="0" eaLnBrk="1" fontAlgn="auto" latinLnBrk="0" hangingPunct="1">
                        <a:lnSpc>
                          <a:spcPct val="115000"/>
                        </a:lnSpc>
                        <a:spcBef>
                          <a:spcPts val="0"/>
                        </a:spcBef>
                        <a:spcAft>
                          <a:spcPts val="0"/>
                        </a:spcAft>
                        <a:buClrTx/>
                        <a:buSzTx/>
                        <a:buFontTx/>
                        <a:buNone/>
                        <a:tabLst/>
                        <a:defRPr/>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p>
                      <a:pPr marL="0" marR="0">
                        <a:lnSpc>
                          <a:spcPct val="115000"/>
                        </a:lnSpc>
                        <a:spcBef>
                          <a:spcPts val="0"/>
                        </a:spcBef>
                        <a:spcAft>
                          <a:spcPts val="0"/>
                        </a:spcAft>
                      </a:pPr>
                      <a:endPar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tc>
                <a:extLst>
                  <a:ext uri="{0D108BD9-81ED-4DB2-BD59-A6C34878D82A}">
                    <a16:rowId xmlns:a16="http://schemas.microsoft.com/office/drawing/2014/main" val="2467209037"/>
                  </a:ext>
                </a:extLst>
              </a:tr>
              <a:tr h="352077">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Cloud Suitability Analysis</a:t>
                      </a:r>
                    </a:p>
                  </a:txBody>
                  <a:tcPr marL="15479" marR="15479" marT="15479" marB="1547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lvl="0" indent="0" algn="l" defTabSz="822960" rtl="0" eaLnBrk="1" fontAlgn="auto" latinLnBrk="0" hangingPunct="1">
                        <a:lnSpc>
                          <a:spcPct val="115000"/>
                        </a:lnSpc>
                        <a:spcBef>
                          <a:spcPts val="0"/>
                        </a:spcBef>
                        <a:spcAft>
                          <a:spcPts val="0"/>
                        </a:spcAft>
                        <a:buClrTx/>
                        <a:buSzTx/>
                        <a:buFontTx/>
                        <a:buNone/>
                        <a:tabLst/>
                        <a:defRPr/>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p>
                      <a:pPr marL="0" marR="0">
                        <a:lnSpc>
                          <a:spcPct val="115000"/>
                        </a:lnSpc>
                        <a:spcBef>
                          <a:spcPts val="0"/>
                        </a:spcBef>
                        <a:spcAft>
                          <a:spcPts val="0"/>
                        </a:spcAft>
                      </a:pPr>
                      <a:endPar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tc>
                <a:extLst>
                  <a:ext uri="{0D108BD9-81ED-4DB2-BD59-A6C34878D82A}">
                    <a16:rowId xmlns:a16="http://schemas.microsoft.com/office/drawing/2014/main" val="3563449603"/>
                  </a:ext>
                </a:extLst>
              </a:tr>
              <a:tr h="352077">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Migration Group Builder </a:t>
                      </a:r>
                    </a:p>
                  </a:txBody>
                  <a:tcPr marL="15479" marR="15479" marT="15479" marB="1547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 </a:t>
                      </a:r>
                    </a:p>
                  </a:txBody>
                  <a:tcPr marL="36119" marR="36119" marT="36119" marB="36119"/>
                </a:tc>
                <a:tc>
                  <a:txBody>
                    <a:bodyPr/>
                    <a:lstStyle/>
                    <a:p>
                      <a:pPr marL="0" marR="0" lvl="0" indent="0" algn="l" defTabSz="822960" rtl="0" eaLnBrk="1" fontAlgn="auto" latinLnBrk="0" hangingPunct="1">
                        <a:lnSpc>
                          <a:spcPct val="115000"/>
                        </a:lnSpc>
                        <a:spcBef>
                          <a:spcPts val="0"/>
                        </a:spcBef>
                        <a:spcAft>
                          <a:spcPts val="0"/>
                        </a:spcAft>
                        <a:buClrTx/>
                        <a:buSzTx/>
                        <a:buFontTx/>
                        <a:buNone/>
                        <a:tabLst/>
                        <a:defRPr/>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p>
                      <a:pPr marL="0" marR="0">
                        <a:lnSpc>
                          <a:spcPct val="115000"/>
                        </a:lnSpc>
                        <a:spcBef>
                          <a:spcPts val="0"/>
                        </a:spcBef>
                        <a:spcAft>
                          <a:spcPts val="0"/>
                        </a:spcAft>
                      </a:pPr>
                      <a:endPar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tc>
                <a:extLst>
                  <a:ext uri="{0D108BD9-81ED-4DB2-BD59-A6C34878D82A}">
                    <a16:rowId xmlns:a16="http://schemas.microsoft.com/office/drawing/2014/main" val="3043194646"/>
                  </a:ext>
                </a:extLst>
              </a:tr>
              <a:tr h="352077">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Shadow IT Identification</a:t>
                      </a:r>
                    </a:p>
                  </a:txBody>
                  <a:tcPr marL="15479" marR="15479" marT="15479" marB="1547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lvl="0" indent="0" algn="l" defTabSz="822960" rtl="0" eaLnBrk="1" fontAlgn="auto" latinLnBrk="0" hangingPunct="1">
                        <a:lnSpc>
                          <a:spcPct val="115000"/>
                        </a:lnSpc>
                        <a:spcBef>
                          <a:spcPts val="0"/>
                        </a:spcBef>
                        <a:spcAft>
                          <a:spcPts val="0"/>
                        </a:spcAft>
                        <a:buClrTx/>
                        <a:buSzTx/>
                        <a:buFontTx/>
                        <a:buNone/>
                        <a:tabLst/>
                        <a:defRPr/>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p>
                      <a:pPr marL="0" marR="0">
                        <a:lnSpc>
                          <a:spcPct val="115000"/>
                        </a:lnSpc>
                        <a:spcBef>
                          <a:spcPts val="0"/>
                        </a:spcBef>
                        <a:spcAft>
                          <a:spcPts val="0"/>
                        </a:spcAft>
                      </a:pPr>
                      <a:endPar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tc>
                <a:extLst>
                  <a:ext uri="{0D108BD9-81ED-4DB2-BD59-A6C34878D82A}">
                    <a16:rowId xmlns:a16="http://schemas.microsoft.com/office/drawing/2014/main" val="593569459"/>
                  </a:ext>
                </a:extLst>
              </a:tr>
              <a:tr h="352077">
                <a:tc>
                  <a:txBody>
                    <a:bodyPr/>
                    <a:lstStyle/>
                    <a:p>
                      <a:pPr marL="0" marR="0" algn="l">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Firewall Rules Generation</a:t>
                      </a:r>
                    </a:p>
                  </a:txBody>
                  <a:tcPr marL="15479" marR="15479" marT="15479" marB="15479"/>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36119" marR="36119" marT="36119" marB="36119"/>
                </a:tc>
                <a:tc>
                  <a:txBody>
                    <a:bodyPr/>
                    <a:lstStyle/>
                    <a:p>
                      <a:pPr marL="0" marR="0" lvl="0" indent="0" algn="l" defTabSz="822960" rtl="0" eaLnBrk="1" fontAlgn="auto" latinLnBrk="0" hangingPunct="1">
                        <a:lnSpc>
                          <a:spcPct val="115000"/>
                        </a:lnSpc>
                        <a:spcBef>
                          <a:spcPts val="0"/>
                        </a:spcBef>
                        <a:spcAft>
                          <a:spcPts val="0"/>
                        </a:spcAft>
                        <a:buClrTx/>
                        <a:buSzTx/>
                        <a:buFontTx/>
                        <a:buNone/>
                        <a:tabLst/>
                        <a:defRPr/>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p>
                      <a:pPr marL="0" marR="0">
                        <a:lnSpc>
                          <a:spcPct val="115000"/>
                        </a:lnSpc>
                        <a:spcBef>
                          <a:spcPts val="0"/>
                        </a:spcBef>
                        <a:spcAft>
                          <a:spcPts val="0"/>
                        </a:spcAft>
                      </a:pPr>
                      <a:endPar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60" marR="5160" marT="5160" marB="5160"/>
                </a:tc>
                <a:extLst>
                  <a:ext uri="{0D108BD9-81ED-4DB2-BD59-A6C34878D82A}">
                    <a16:rowId xmlns:a16="http://schemas.microsoft.com/office/drawing/2014/main" val="3763567950"/>
                  </a:ext>
                </a:extLst>
              </a:tr>
            </a:tbl>
          </a:graphicData>
        </a:graphic>
      </p:graphicFrame>
    </p:spTree>
    <p:extLst>
      <p:ext uri="{BB962C8B-B14F-4D97-AF65-F5344CB8AC3E}">
        <p14:creationId xmlns:p14="http://schemas.microsoft.com/office/powerpoint/2010/main" val="1561338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Comparison- Right-Sizing and TCO</a:t>
            </a:r>
          </a:p>
        </p:txBody>
      </p:sp>
      <p:graphicFrame>
        <p:nvGraphicFramePr>
          <p:cNvPr id="4" name="Table 3"/>
          <p:cNvGraphicFramePr>
            <a:graphicFrameLocks noGrp="1"/>
          </p:cNvGraphicFramePr>
          <p:nvPr>
            <p:extLst/>
          </p:nvPr>
        </p:nvGraphicFramePr>
        <p:xfrm>
          <a:off x="1708688" y="1459641"/>
          <a:ext cx="5660756" cy="3531772"/>
        </p:xfrm>
        <a:graphic>
          <a:graphicData uri="http://schemas.openxmlformats.org/drawingml/2006/table">
            <a:tbl>
              <a:tblPr firstRow="1" firstCol="1" bandRow="1">
                <a:tableStyleId>{5C22544A-7EE6-4342-B048-85BDC9FD1C3A}</a:tableStyleId>
              </a:tblPr>
              <a:tblGrid>
                <a:gridCol w="2171771">
                  <a:extLst>
                    <a:ext uri="{9D8B030D-6E8A-4147-A177-3AD203B41FA5}">
                      <a16:colId xmlns:a16="http://schemas.microsoft.com/office/drawing/2014/main" val="2097422683"/>
                    </a:ext>
                  </a:extLst>
                </a:gridCol>
                <a:gridCol w="1697487">
                  <a:extLst>
                    <a:ext uri="{9D8B030D-6E8A-4147-A177-3AD203B41FA5}">
                      <a16:colId xmlns:a16="http://schemas.microsoft.com/office/drawing/2014/main" val="3555438691"/>
                    </a:ext>
                  </a:extLst>
                </a:gridCol>
                <a:gridCol w="1791498">
                  <a:extLst>
                    <a:ext uri="{9D8B030D-6E8A-4147-A177-3AD203B41FA5}">
                      <a16:colId xmlns:a16="http://schemas.microsoft.com/office/drawing/2014/main" val="1940596424"/>
                    </a:ext>
                  </a:extLst>
                </a:gridCol>
              </a:tblGrid>
              <a:tr h="520669">
                <a:tc>
                  <a:txBody>
                    <a:bodyPr/>
                    <a:lstStyle/>
                    <a:p>
                      <a:pPr marL="0" marR="0" algn="ctr">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Features (TCO)</a:t>
                      </a:r>
                    </a:p>
                  </a:txBody>
                  <a:tcPr marL="22220" marR="22220" marT="22220" marB="22220" anchor="ctr"/>
                </a:tc>
                <a:tc>
                  <a:txBody>
                    <a:bodyPr/>
                    <a:lstStyle/>
                    <a:p>
                      <a:pPr marL="0" marR="0" algn="ctr">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Agent Based</a:t>
                      </a:r>
                    </a:p>
                  </a:txBody>
                  <a:tcPr marL="36119" marR="36119" marT="36119" marB="36119" anchor="ctr"/>
                </a:tc>
                <a:tc>
                  <a:txBody>
                    <a:bodyPr/>
                    <a:lstStyle/>
                    <a:p>
                      <a:pPr marL="0" marR="0" algn="ctr">
                        <a:lnSpc>
                          <a:spcPct val="115000"/>
                        </a:lnSpc>
                        <a:spcBef>
                          <a:spcPts val="0"/>
                        </a:spcBef>
                        <a:spcAft>
                          <a:spcPts val="0"/>
                        </a:spcAft>
                      </a:pPr>
                      <a:r>
                        <a:rPr lang="en-US" sz="1000" dirty="0">
                          <a:effectLst/>
                          <a:latin typeface="Open Sans Light" panose="020B0306030504020204" pitchFamily="34" charset="0"/>
                          <a:ea typeface="Open Sans Light" panose="020B0306030504020204" pitchFamily="34" charset="0"/>
                          <a:cs typeface="Open Sans Light" panose="020B0306030504020204" pitchFamily="34" charset="0"/>
                        </a:rPr>
                        <a:t> Agent-less</a:t>
                      </a:r>
                    </a:p>
                  </a:txBody>
                  <a:tcPr marL="5160" marR="5160" marT="5160" marB="5160" anchor="ctr"/>
                </a:tc>
                <a:extLst>
                  <a:ext uri="{0D108BD9-81ED-4DB2-BD59-A6C34878D82A}">
                    <a16:rowId xmlns:a16="http://schemas.microsoft.com/office/drawing/2014/main" val="1568532440"/>
                  </a:ext>
                </a:extLst>
              </a:tr>
              <a:tr h="464522">
                <a:tc>
                  <a:txBody>
                    <a:bodyPr/>
                    <a:lstStyle/>
                    <a:p>
                      <a:pPr marL="0" marR="0">
                        <a:lnSpc>
                          <a:spcPct val="115000"/>
                        </a:lnSpc>
                        <a:spcBef>
                          <a:spcPts val="0"/>
                        </a:spcBef>
                        <a:spcAft>
                          <a:spcPts val="80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TCO Projection for move groups</a:t>
                      </a:r>
                    </a:p>
                  </a:txBody>
                  <a:tcPr marL="22220" marR="22220" marT="22220" marB="22220" anchor="ctr"/>
                </a:tc>
                <a:tc>
                  <a:txBody>
                    <a:bodyPr/>
                    <a:lstStyle/>
                    <a:p>
                      <a:pPr marL="0" marR="0">
                        <a:lnSpc>
                          <a:spcPct val="115000"/>
                        </a:lnSpc>
                        <a:spcBef>
                          <a:spcPts val="0"/>
                        </a:spcBef>
                        <a:spcAft>
                          <a:spcPts val="80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51845" marR="51845" marT="51845" marB="51845" anchor="ctr"/>
                </a:tc>
                <a:tc>
                  <a:txBody>
                    <a:bodyPr/>
                    <a:lstStyle/>
                    <a:p>
                      <a:pPr marL="0" marR="0">
                        <a:lnSpc>
                          <a:spcPct val="115000"/>
                        </a:lnSpc>
                        <a:spcBef>
                          <a:spcPts val="0"/>
                        </a:spcBef>
                        <a:spcAft>
                          <a:spcPts val="80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 </a:t>
                      </a:r>
                    </a:p>
                  </a:txBody>
                  <a:tcPr marL="7406" marR="7406" marT="7406" marB="7406" anchor="ctr"/>
                </a:tc>
                <a:extLst>
                  <a:ext uri="{0D108BD9-81ED-4DB2-BD59-A6C34878D82A}">
                    <a16:rowId xmlns:a16="http://schemas.microsoft.com/office/drawing/2014/main" val="330720855"/>
                  </a:ext>
                </a:extLst>
              </a:tr>
              <a:tr h="644052">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Right-sizing based on performance profiles (compute, storage, network)</a:t>
                      </a:r>
                    </a:p>
                  </a:txBody>
                  <a:tcPr marL="22220" marR="22220" marT="22220" marB="22220"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51845" marR="51845" marT="51845" marB="51845"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7406" marR="7406" marT="7406" marB="7406" anchor="ctr"/>
                </a:tc>
                <a:extLst>
                  <a:ext uri="{0D108BD9-81ED-4DB2-BD59-A6C34878D82A}">
                    <a16:rowId xmlns:a16="http://schemas.microsoft.com/office/drawing/2014/main" val="831146327"/>
                  </a:ext>
                </a:extLst>
              </a:tr>
              <a:tr h="644052">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Projection Analysis (see current and projected cloud performance)</a:t>
                      </a:r>
                    </a:p>
                  </a:txBody>
                  <a:tcPr marL="22220" marR="22220" marT="22220" marB="22220"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51845" marR="51845" marT="51845" marB="51845"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7406" marR="7406" marT="7406" marB="7406" anchor="ctr"/>
                </a:tc>
                <a:extLst>
                  <a:ext uri="{0D108BD9-81ED-4DB2-BD59-A6C34878D82A}">
                    <a16:rowId xmlns:a16="http://schemas.microsoft.com/office/drawing/2014/main" val="723912940"/>
                  </a:ext>
                </a:extLst>
              </a:tr>
              <a:tr h="793955">
                <a:tc>
                  <a:txBody>
                    <a:bodyPr/>
                    <a:lstStyle/>
                    <a:p>
                      <a:pPr marL="0" marR="0">
                        <a:lnSpc>
                          <a:spcPct val="115000"/>
                        </a:lnSpc>
                        <a:spcBef>
                          <a:spcPts val="0"/>
                        </a:spcBef>
                        <a:spcAft>
                          <a:spcPts val="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Planning and Forecasting – ability to build custom designs based on the need</a:t>
                      </a:r>
                    </a:p>
                  </a:txBody>
                  <a:tcPr marL="22220" marR="22220" marT="22220" marB="22220" anchor="ctr"/>
                </a:tc>
                <a:tc>
                  <a:txBody>
                    <a:bodyPr/>
                    <a:lstStyle/>
                    <a:p>
                      <a:pPr marL="0" marR="0">
                        <a:lnSpc>
                          <a:spcPct val="115000"/>
                        </a:lnSpc>
                        <a:spcBef>
                          <a:spcPts val="0"/>
                        </a:spcBef>
                        <a:spcAft>
                          <a:spcPts val="0"/>
                        </a:spcAft>
                      </a:pPr>
                      <a:r>
                        <a:rPr lang="en-US" sz="100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51845" marR="51845" marT="51845" marB="51845"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7406" marR="7406" marT="7406" marB="7406" anchor="ctr"/>
                </a:tc>
                <a:extLst>
                  <a:ext uri="{0D108BD9-81ED-4DB2-BD59-A6C34878D82A}">
                    <a16:rowId xmlns:a16="http://schemas.microsoft.com/office/drawing/2014/main" val="962473504"/>
                  </a:ext>
                </a:extLst>
              </a:tr>
              <a:tr h="464522">
                <a:tc>
                  <a:txBody>
                    <a:bodyPr/>
                    <a:lstStyle/>
                    <a:p>
                      <a:pPr marL="0" marR="0">
                        <a:lnSpc>
                          <a:spcPct val="115000"/>
                        </a:lnSpc>
                        <a:spcBef>
                          <a:spcPts val="0"/>
                        </a:spcBef>
                        <a:spcAft>
                          <a:spcPts val="800"/>
                        </a:spcAft>
                      </a:pPr>
                      <a:r>
                        <a:rPr lang="en-US" sz="1000" b="0" dirty="0">
                          <a:effectLst/>
                          <a:latin typeface="Open Sans Light" panose="020B0306030504020204" pitchFamily="34" charset="0"/>
                          <a:ea typeface="Open Sans Light" panose="020B0306030504020204" pitchFamily="34" charset="0"/>
                          <a:cs typeface="Open Sans Light" panose="020B0306030504020204" pitchFamily="34" charset="0"/>
                        </a:rPr>
                        <a:t>Pre-build TCO Reports</a:t>
                      </a:r>
                    </a:p>
                  </a:txBody>
                  <a:tcPr marL="22220" marR="22220" marT="22220" marB="22220" anchor="ctr"/>
                </a:tc>
                <a:tc>
                  <a:txBody>
                    <a:bodyPr/>
                    <a:lstStyle/>
                    <a:p>
                      <a:pPr marL="0" marR="0">
                        <a:lnSpc>
                          <a:spcPct val="115000"/>
                        </a:lnSpc>
                        <a:spcBef>
                          <a:spcPts val="0"/>
                        </a:spcBef>
                        <a:spcAft>
                          <a:spcPts val="0"/>
                        </a:spcAft>
                      </a:pPr>
                      <a:r>
                        <a:rPr lang="en-US" sz="100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51845" marR="51845" marT="51845" marB="51845" anchor="ctr"/>
                </a:tc>
                <a:tc>
                  <a:txBody>
                    <a:bodyPr/>
                    <a:lstStyle/>
                    <a:p>
                      <a:pPr marL="0" marR="0">
                        <a:lnSpc>
                          <a:spcPct val="115000"/>
                        </a:lnSpc>
                        <a:spcBef>
                          <a:spcPts val="0"/>
                        </a:spcBef>
                        <a:spcAft>
                          <a:spcPts val="0"/>
                        </a:spcAft>
                      </a:pPr>
                      <a:r>
                        <a:rPr lang="en-US" sz="1000" dirty="0">
                          <a:solidFill>
                            <a:srgbClr val="535353"/>
                          </a:solidFill>
                          <a:effectLst/>
                          <a:latin typeface="Open Sans Light" panose="020B0306030504020204" pitchFamily="34" charset="0"/>
                          <a:ea typeface="Open Sans Light" panose="020B0306030504020204" pitchFamily="34" charset="0"/>
                          <a:cs typeface="Open Sans Light" panose="020B0306030504020204" pitchFamily="34" charset="0"/>
                        </a:rPr>
                        <a:t>Yes</a:t>
                      </a:r>
                    </a:p>
                  </a:txBody>
                  <a:tcPr marL="7406" marR="7406" marT="7406" marB="7406" anchor="ctr"/>
                </a:tc>
                <a:extLst>
                  <a:ext uri="{0D108BD9-81ED-4DB2-BD59-A6C34878D82A}">
                    <a16:rowId xmlns:a16="http://schemas.microsoft.com/office/drawing/2014/main" val="2631804305"/>
                  </a:ext>
                </a:extLst>
              </a:tr>
            </a:tbl>
          </a:graphicData>
        </a:graphic>
      </p:graphicFrame>
    </p:spTree>
    <p:extLst>
      <p:ext uri="{BB962C8B-B14F-4D97-AF65-F5344CB8AC3E}">
        <p14:creationId xmlns:p14="http://schemas.microsoft.com/office/powerpoint/2010/main" val="327280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5B30-7A34-4FFE-AAED-4E0AB44EA371}"/>
              </a:ext>
            </a:extLst>
          </p:cNvPr>
          <p:cNvSpPr>
            <a:spLocks noGrp="1"/>
          </p:cNvSpPr>
          <p:nvPr>
            <p:ph type="title"/>
          </p:nvPr>
        </p:nvSpPr>
        <p:spPr/>
        <p:txBody>
          <a:bodyPr/>
          <a:lstStyle/>
          <a:p>
            <a:r>
              <a:rPr lang="en-US" dirty="0"/>
              <a:t>Missing Features in Agent-less Approach</a:t>
            </a:r>
          </a:p>
        </p:txBody>
      </p:sp>
      <p:graphicFrame>
        <p:nvGraphicFramePr>
          <p:cNvPr id="4" name="Table 3">
            <a:extLst>
              <a:ext uri="{FF2B5EF4-FFF2-40B4-BE49-F238E27FC236}">
                <a16:creationId xmlns:a16="http://schemas.microsoft.com/office/drawing/2014/main" id="{FDC4D74C-83A5-414A-8B24-5E5820F72E3F}"/>
              </a:ext>
            </a:extLst>
          </p:cNvPr>
          <p:cNvGraphicFramePr>
            <a:graphicFrameLocks noGrp="1"/>
          </p:cNvGraphicFramePr>
          <p:nvPr>
            <p:extLst/>
          </p:nvPr>
        </p:nvGraphicFramePr>
        <p:xfrm>
          <a:off x="667365" y="1456841"/>
          <a:ext cx="7905136" cy="3288656"/>
        </p:xfrm>
        <a:graphic>
          <a:graphicData uri="http://schemas.openxmlformats.org/drawingml/2006/table">
            <a:tbl>
              <a:tblPr firstRow="1" bandRow="1">
                <a:tableStyleId>{5C22544A-7EE6-4342-B048-85BDC9FD1C3A}</a:tableStyleId>
              </a:tblPr>
              <a:tblGrid>
                <a:gridCol w="2350930">
                  <a:extLst>
                    <a:ext uri="{9D8B030D-6E8A-4147-A177-3AD203B41FA5}">
                      <a16:colId xmlns:a16="http://schemas.microsoft.com/office/drawing/2014/main" val="307025881"/>
                    </a:ext>
                  </a:extLst>
                </a:gridCol>
                <a:gridCol w="5554206">
                  <a:extLst>
                    <a:ext uri="{9D8B030D-6E8A-4147-A177-3AD203B41FA5}">
                      <a16:colId xmlns:a16="http://schemas.microsoft.com/office/drawing/2014/main" val="1819693211"/>
                    </a:ext>
                  </a:extLst>
                </a:gridCol>
              </a:tblGrid>
              <a:tr h="294567">
                <a:tc>
                  <a:txBody>
                    <a:bodyPr/>
                    <a:lstStyle/>
                    <a:p>
                      <a:r>
                        <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Metric</a:t>
                      </a:r>
                    </a:p>
                  </a:txBody>
                  <a:tcPr marL="68580" marR="68580" marT="34290" marB="34290"/>
                </a:tc>
                <a:tc>
                  <a:txBody>
                    <a:bodyPr/>
                    <a:lstStyle/>
                    <a:p>
                      <a:r>
                        <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Impact</a:t>
                      </a:r>
                    </a:p>
                  </a:txBody>
                  <a:tcPr marL="68580" marR="68580" marT="34290" marB="34290"/>
                </a:tc>
                <a:extLst>
                  <a:ext uri="{0D108BD9-81ED-4DB2-BD59-A6C34878D82A}">
                    <a16:rowId xmlns:a16="http://schemas.microsoft.com/office/drawing/2014/main" val="1192988918"/>
                  </a:ext>
                </a:extLst>
              </a:tr>
              <a:tr h="427727">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rPr>
                        <a:t>Short-lived connections</a:t>
                      </a:r>
                    </a:p>
                    <a:p>
                      <a:endPar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0" marB="34290">
                    <a:solidFill>
                      <a:schemeClr val="accent1"/>
                    </a:solidFill>
                  </a:tcPr>
                </a:tc>
                <a:tc>
                  <a:txBody>
                    <a:bodyPr/>
                    <a:lstStyle/>
                    <a:p>
                      <a:r>
                        <a:rPr lang="en-US" sz="11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If the connections short-lived they are not captured and that may result in missed inter-connectivity</a:t>
                      </a:r>
                    </a:p>
                  </a:txBody>
                  <a:tcPr marL="68580" marR="68580" marT="34290" marB="34290"/>
                </a:tc>
                <a:extLst>
                  <a:ext uri="{0D108BD9-81ED-4DB2-BD59-A6C34878D82A}">
                    <a16:rowId xmlns:a16="http://schemas.microsoft.com/office/drawing/2014/main" val="2040356281"/>
                  </a:ext>
                </a:extLst>
              </a:tr>
              <a:tr h="427727">
                <a:tc>
                  <a:txBody>
                    <a:bodyPr/>
                    <a:lstStyle/>
                    <a:p>
                      <a:r>
                        <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rPr>
                        <a:t>Lower performance resolutions</a:t>
                      </a:r>
                    </a:p>
                  </a:txBody>
                  <a:tcPr marL="68580" marR="68580" marT="34290" marB="34290">
                    <a:solidFill>
                      <a:schemeClr val="accent1"/>
                    </a:solidFill>
                  </a:tcPr>
                </a:tc>
                <a:tc>
                  <a:txBody>
                    <a:bodyPr/>
                    <a:lstStyle/>
                    <a:p>
                      <a:r>
                        <a:rPr lang="en-US" sz="11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Monitoring window is at every 5 min rather than every 30-seconds. Likely to loose short-term peaks</a:t>
                      </a:r>
                    </a:p>
                  </a:txBody>
                  <a:tcPr marL="68580" marR="68580" marT="34290" marB="34290"/>
                </a:tc>
                <a:extLst>
                  <a:ext uri="{0D108BD9-81ED-4DB2-BD59-A6C34878D82A}">
                    <a16:rowId xmlns:a16="http://schemas.microsoft.com/office/drawing/2014/main" val="1339641327"/>
                  </a:ext>
                </a:extLst>
              </a:tr>
              <a:tr h="427727">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rPr>
                        <a:t>DNS traffic and analysis</a:t>
                      </a:r>
                    </a:p>
                    <a:p>
                      <a:endPar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0" marB="34290">
                    <a:solidFill>
                      <a:schemeClr val="accent1"/>
                    </a:solidFill>
                  </a:tcPr>
                </a:tc>
                <a:tc>
                  <a:txBody>
                    <a:bodyPr/>
                    <a:lstStyle/>
                    <a:p>
                      <a:r>
                        <a:rPr lang="en-US" sz="11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Mapping between IP address and DNS is not available</a:t>
                      </a:r>
                    </a:p>
                  </a:txBody>
                  <a:tcPr marL="68580" marR="68580" marT="34290" marB="34290"/>
                </a:tc>
                <a:extLst>
                  <a:ext uri="{0D108BD9-81ED-4DB2-BD59-A6C34878D82A}">
                    <a16:rowId xmlns:a16="http://schemas.microsoft.com/office/drawing/2014/main" val="3850028294"/>
                  </a:ext>
                </a:extLst>
              </a:tr>
              <a:tr h="427727">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rPr>
                        <a:t>Installed list of applications</a:t>
                      </a:r>
                    </a:p>
                    <a:p>
                      <a:endPar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0" marB="34290">
                    <a:solidFill>
                      <a:schemeClr val="accent1"/>
                    </a:solidFill>
                  </a:tcPr>
                </a:tc>
                <a:tc>
                  <a:txBody>
                    <a:bodyPr/>
                    <a:lstStyle/>
                    <a:p>
                      <a:r>
                        <a:rPr lang="en-US" sz="11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List of installed applications and their CPU Usage will not be collected</a:t>
                      </a:r>
                    </a:p>
                  </a:txBody>
                  <a:tcPr marL="68580" marR="68580" marT="34290" marB="34290"/>
                </a:tc>
                <a:extLst>
                  <a:ext uri="{0D108BD9-81ED-4DB2-BD59-A6C34878D82A}">
                    <a16:rowId xmlns:a16="http://schemas.microsoft.com/office/drawing/2014/main" val="4003160382"/>
                  </a:ext>
                </a:extLst>
              </a:tr>
              <a:tr h="427727">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rPr>
                        <a:t>SQL Editions </a:t>
                      </a:r>
                    </a:p>
                    <a:p>
                      <a:endPar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0" marB="34290">
                    <a:solidFill>
                      <a:schemeClr val="accent1"/>
                    </a:solidFill>
                  </a:tcPr>
                </a:tc>
                <a:tc>
                  <a:txBody>
                    <a:bodyPr/>
                    <a:lstStyle/>
                    <a:p>
                      <a:r>
                        <a:rPr lang="en-US" sz="11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Cost analysis will not include SQL editions and mapping</a:t>
                      </a:r>
                    </a:p>
                  </a:txBody>
                  <a:tcPr marL="68580" marR="68580" marT="34290" marB="34290"/>
                </a:tc>
                <a:extLst>
                  <a:ext uri="{0D108BD9-81ED-4DB2-BD59-A6C34878D82A}">
                    <a16:rowId xmlns:a16="http://schemas.microsoft.com/office/drawing/2014/main" val="2157656989"/>
                  </a:ext>
                </a:extLst>
              </a:tr>
              <a:tr h="427727">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rPr>
                        <a:t>.NET version</a:t>
                      </a:r>
                    </a:p>
                    <a:p>
                      <a:endPar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0" marB="34290">
                    <a:solidFill>
                      <a:schemeClr val="accent1"/>
                    </a:solidFill>
                  </a:tcPr>
                </a:tc>
                <a:tc>
                  <a:txBody>
                    <a:bodyPr/>
                    <a:lstStyle/>
                    <a:p>
                      <a:r>
                        <a:rPr lang="en-US" sz="11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Limited ASR compatibility analysis</a:t>
                      </a:r>
                    </a:p>
                  </a:txBody>
                  <a:tcPr marL="68580" marR="68580" marT="34290" marB="34290"/>
                </a:tc>
                <a:extLst>
                  <a:ext uri="{0D108BD9-81ED-4DB2-BD59-A6C34878D82A}">
                    <a16:rowId xmlns:a16="http://schemas.microsoft.com/office/drawing/2014/main" val="483102850"/>
                  </a:ext>
                </a:extLst>
              </a:tr>
              <a:tr h="427727">
                <a:tc>
                  <a:txBody>
                    <a:bodyPr/>
                    <a:lstStyle/>
                    <a:p>
                      <a:r>
                        <a:rPr lang="en-US" sz="1000" b="0" kern="1200" dirty="0">
                          <a:solidFill>
                            <a:schemeClr val="lt1"/>
                          </a:solidFill>
                          <a:effectLst/>
                          <a:latin typeface="Open Sans Light" panose="020B0306030504020204" pitchFamily="34" charset="0"/>
                          <a:ea typeface="Open Sans Light" panose="020B0306030504020204" pitchFamily="34" charset="0"/>
                          <a:cs typeface="Open Sans Light" panose="020B0306030504020204" pitchFamily="34" charset="0"/>
                        </a:rPr>
                        <a:t>Performance Throttling</a:t>
                      </a:r>
                    </a:p>
                  </a:txBody>
                  <a:tcPr marL="68580" marR="68580" marT="34290" marB="34290">
                    <a:solidFill>
                      <a:schemeClr val="accent1"/>
                    </a:solidFill>
                  </a:tcPr>
                </a:tc>
                <a:tc>
                  <a:txBody>
                    <a:bodyPr/>
                    <a:lstStyle/>
                    <a:p>
                      <a:r>
                        <a:rPr lang="en-US" sz="11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Agentless-monitoring does not have performance controlling mechanism on the monitored host </a:t>
                      </a:r>
                    </a:p>
                  </a:txBody>
                  <a:tcPr marL="68580" marR="68580" marT="34290" marB="34290"/>
                </a:tc>
                <a:extLst>
                  <a:ext uri="{0D108BD9-81ED-4DB2-BD59-A6C34878D82A}">
                    <a16:rowId xmlns:a16="http://schemas.microsoft.com/office/drawing/2014/main" val="1612884250"/>
                  </a:ext>
                </a:extLst>
              </a:tr>
            </a:tbl>
          </a:graphicData>
        </a:graphic>
      </p:graphicFrame>
    </p:spTree>
    <p:extLst>
      <p:ext uri="{BB962C8B-B14F-4D97-AF65-F5344CB8AC3E}">
        <p14:creationId xmlns:p14="http://schemas.microsoft.com/office/powerpoint/2010/main" val="3869235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5E5E5E"/>
                </a:solidFill>
              </a:rPr>
              <a:t>Challenges in the Cloud Journey</a:t>
            </a:r>
            <a:endParaRPr lang="en-US" sz="2800" dirty="0">
              <a:solidFill>
                <a:srgbClr val="5E5E5E"/>
              </a:solidFill>
            </a:endParaRPr>
          </a:p>
        </p:txBody>
      </p:sp>
      <p:sp>
        <p:nvSpPr>
          <p:cNvPr id="3" name="Content Placeholder 2"/>
          <p:cNvSpPr>
            <a:spLocks noGrp="1"/>
          </p:cNvSpPr>
          <p:nvPr>
            <p:ph idx="1"/>
          </p:nvPr>
        </p:nvSpPr>
        <p:spPr>
          <a:xfrm>
            <a:off x="628650" y="1402675"/>
            <a:ext cx="7886700" cy="3626116"/>
          </a:xfrm>
        </p:spPr>
        <p:txBody>
          <a:bodyPr>
            <a:normAutofit fontScale="92500"/>
          </a:bodyPr>
          <a:lstStyle/>
          <a:p>
            <a:r>
              <a:rPr lang="en-US" sz="2000" dirty="0">
                <a:solidFill>
                  <a:srgbClr val="5E5E5E"/>
                </a:solidFill>
              </a:rPr>
              <a:t>Is Azure is right for me and how much will it cost?</a:t>
            </a:r>
          </a:p>
          <a:p>
            <a:r>
              <a:rPr lang="en-US" dirty="0">
                <a:solidFill>
                  <a:srgbClr val="5E5E5E"/>
                </a:solidFill>
              </a:rPr>
              <a:t>Which applications should I move to the cloud and in what order should I move them?</a:t>
            </a:r>
          </a:p>
          <a:p>
            <a:r>
              <a:rPr lang="en-US" dirty="0">
                <a:solidFill>
                  <a:srgbClr val="5E5E5E"/>
                </a:solidFill>
              </a:rPr>
              <a:t>What are all the applications we have and how are they connected? </a:t>
            </a:r>
          </a:p>
          <a:p>
            <a:r>
              <a:rPr lang="en-US" sz="2000" dirty="0">
                <a:solidFill>
                  <a:srgbClr val="5E5E5E"/>
                </a:solidFill>
              </a:rPr>
              <a:t>Which cloud configuration is best for us?</a:t>
            </a:r>
          </a:p>
          <a:p>
            <a:r>
              <a:rPr lang="en-US" sz="2000" dirty="0">
                <a:solidFill>
                  <a:srgbClr val="5E5E5E"/>
                </a:solidFill>
              </a:rPr>
              <a:t>How do I control our cloud costs?</a:t>
            </a:r>
          </a:p>
          <a:p>
            <a:r>
              <a:rPr lang="en-US" sz="2000" dirty="0">
                <a:solidFill>
                  <a:srgbClr val="5E5E5E"/>
                </a:solidFill>
              </a:rPr>
              <a:t>How can I ensure optimal performance of our cloud?</a:t>
            </a:r>
          </a:p>
          <a:p>
            <a:r>
              <a:rPr lang="en-US" dirty="0">
                <a:solidFill>
                  <a:srgbClr val="5E5E5E"/>
                </a:solidFill>
              </a:rPr>
              <a:t>How can I accurately plan capacity?</a:t>
            </a:r>
            <a:endParaRPr lang="en-US" sz="2000" dirty="0">
              <a:solidFill>
                <a:srgbClr val="5E5E5E"/>
              </a:solidFill>
            </a:endParaRPr>
          </a:p>
        </p:txBody>
      </p:sp>
    </p:spTree>
    <p:extLst>
      <p:ext uri="{BB962C8B-B14F-4D97-AF65-F5344CB8AC3E}">
        <p14:creationId xmlns:p14="http://schemas.microsoft.com/office/powerpoint/2010/main" val="120214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5E5E5E"/>
                </a:solidFill>
              </a:rPr>
              <a:t>Supported Systems</a:t>
            </a:r>
          </a:p>
        </p:txBody>
      </p:sp>
      <p:sp>
        <p:nvSpPr>
          <p:cNvPr id="4" name="Rectangle 3"/>
          <p:cNvSpPr/>
          <p:nvPr/>
        </p:nvSpPr>
        <p:spPr>
          <a:xfrm>
            <a:off x="3358543" y="1408906"/>
            <a:ext cx="2862743" cy="3151873"/>
          </a:xfrm>
          <a:prstGeom prst="rect">
            <a:avLst/>
          </a:prstGeo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5E5E5E"/>
                </a:solidFill>
                <a:effectLst/>
                <a:uLnTx/>
                <a:uFillTx/>
                <a:latin typeface="Open Sans Light"/>
                <a:ea typeface="+mn-ea"/>
                <a:cs typeface="+mn-cs"/>
              </a:rPr>
              <a:t>Supported Linux OSs</a:t>
            </a:r>
            <a:endParaRPr kumimoji="0" lang="en-US" sz="1200" b="0" i="0" u="sng" strike="noStrike" kern="1200" cap="none" spc="0" normalizeH="0" baseline="0" noProof="0" dirty="0">
              <a:ln>
                <a:noFill/>
              </a:ln>
              <a:solidFill>
                <a:srgbClr val="5E5E5E"/>
              </a:solidFill>
              <a:effectLst/>
              <a:uLnTx/>
              <a:uFillTx/>
              <a:latin typeface="Open Sans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E5E5E"/>
              </a:solidFill>
              <a:effectLst/>
              <a:uLnTx/>
              <a:uFillTx/>
              <a:latin typeface="Open Sans Ligh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Red Hat Enterprise Linux Server release 5.0 or higher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Ubuntu 10.04 or higher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CentOS release 5 or higher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Debian GNU/Linux 6.0 or higher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Amazon Linux AMI release 2013.03 or higher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Fedora release 12 or higher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5E5E5E"/>
                </a:solidFill>
                <a:effectLst/>
                <a:uLnTx/>
                <a:uFillTx/>
                <a:latin typeface="Open Sans Light"/>
                <a:ea typeface="+mn-ea"/>
                <a:cs typeface="+mn-cs"/>
              </a:rPr>
              <a:t>Suse</a:t>
            </a:r>
            <a:r>
              <a:rPr kumimoji="0" lang="en-US" sz="1200" b="0" i="0" u="none" strike="noStrike" kern="1200" cap="none" spc="0" normalizeH="0" baseline="0" noProof="0" dirty="0">
                <a:ln>
                  <a:noFill/>
                </a:ln>
                <a:solidFill>
                  <a:srgbClr val="5E5E5E"/>
                </a:solidFill>
                <a:effectLst/>
                <a:uLnTx/>
                <a:uFillTx/>
                <a:latin typeface="Open Sans Light"/>
                <a:ea typeface="+mn-ea"/>
                <a:cs typeface="+mn-cs"/>
              </a:rPr>
              <a:t> Linux 11 or higher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Oracle Linux 6.5 or higher</a:t>
            </a:r>
          </a:p>
        </p:txBody>
      </p:sp>
      <p:sp>
        <p:nvSpPr>
          <p:cNvPr id="5" name="Rectangle 4"/>
          <p:cNvSpPr/>
          <p:nvPr/>
        </p:nvSpPr>
        <p:spPr>
          <a:xfrm>
            <a:off x="6364336" y="1408907"/>
            <a:ext cx="4572000" cy="178510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5E5E5E"/>
                </a:solidFill>
                <a:effectLst/>
                <a:uLnTx/>
                <a:uFillTx/>
                <a:latin typeface="Open Sans Light"/>
                <a:ea typeface="+mn-ea"/>
                <a:cs typeface="+mn-cs"/>
              </a:rPr>
              <a:t>Chipsets</a:t>
            </a:r>
            <a:endParaRPr kumimoji="0" lang="en-US" sz="1200" b="0" i="0" u="sng" strike="noStrike" kern="1200" cap="none" spc="0" normalizeH="0" baseline="0" noProof="0" dirty="0">
              <a:ln>
                <a:noFill/>
              </a:ln>
              <a:solidFill>
                <a:srgbClr val="5E5E5E"/>
              </a:solidFill>
              <a:effectLst/>
              <a:uLnTx/>
              <a:uFillTx/>
              <a:latin typeface="Open Sans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E5E5E"/>
              </a:solidFill>
              <a:effectLst/>
              <a:uLnTx/>
              <a:uFillTx/>
              <a:latin typeface="Open Sans Ligh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Intel </a:t>
            </a:r>
            <a:r>
              <a:rPr kumimoji="0" lang="en-US" sz="1200" b="0" i="0" u="none" strike="noStrike" kern="1200" cap="none" spc="0" normalizeH="0" baseline="0" noProof="0" dirty="0" err="1">
                <a:ln>
                  <a:noFill/>
                </a:ln>
                <a:solidFill>
                  <a:srgbClr val="5E5E5E"/>
                </a:solidFill>
                <a:effectLst/>
                <a:uLnTx/>
                <a:uFillTx/>
                <a:latin typeface="Open Sans Light"/>
                <a:ea typeface="+mn-ea"/>
                <a:cs typeface="+mn-cs"/>
              </a:rPr>
              <a:t>xeon</a:t>
            </a:r>
            <a:endParaRPr kumimoji="0" lang="en-US" sz="1200" b="0" i="0" u="none" strike="noStrike" kern="1200" cap="none" spc="0" normalizeH="0" baseline="0" noProof="0" dirty="0">
              <a:ln>
                <a:noFill/>
              </a:ln>
              <a:solidFill>
                <a:srgbClr val="5E5E5E"/>
              </a:solidFill>
              <a:effectLst/>
              <a:uLnTx/>
              <a:uFillTx/>
              <a:latin typeface="Open Sans Ligh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AMD Opteron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Pentium 4</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Pentium 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Pentium 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Some Intel core 2</a:t>
            </a:r>
          </a:p>
        </p:txBody>
      </p:sp>
      <p:sp>
        <p:nvSpPr>
          <p:cNvPr id="8" name="Rectangle 7"/>
          <p:cNvSpPr/>
          <p:nvPr/>
        </p:nvSpPr>
        <p:spPr>
          <a:xfrm>
            <a:off x="747456" y="1450970"/>
            <a:ext cx="2468037" cy="1923604"/>
          </a:xfrm>
          <a:prstGeom prst="rect">
            <a:avLst/>
          </a:prstGeom>
        </p:spPr>
        <p:txBody>
          <a:bodyPr wrap="square" t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 </a:t>
            </a:r>
            <a:r>
              <a:rPr kumimoji="0" lang="en-US" sz="1400" b="0" i="0" u="sng" strike="noStrike" kern="1200" cap="none" spc="0" normalizeH="0" baseline="0" noProof="0" dirty="0">
                <a:ln>
                  <a:noFill/>
                </a:ln>
                <a:solidFill>
                  <a:srgbClr val="5E5E5E"/>
                </a:solidFill>
                <a:effectLst/>
                <a:uLnTx/>
                <a:uFillTx/>
                <a:latin typeface="Open Sans Light"/>
                <a:ea typeface="+mn-ea"/>
                <a:cs typeface="+mn-cs"/>
              </a:rPr>
              <a:t>Supported Window OSs</a:t>
            </a:r>
            <a:endParaRPr kumimoji="0" lang="en-US" sz="1200" b="0" i="0" u="sng" strike="noStrike" kern="1200" cap="none" spc="0" normalizeH="0" baseline="0" noProof="0" dirty="0">
              <a:ln>
                <a:noFill/>
              </a:ln>
              <a:solidFill>
                <a:srgbClr val="5E5E5E"/>
              </a:solidFill>
              <a:effectLst/>
              <a:uLnTx/>
              <a:uFillTx/>
              <a:latin typeface="Open Sans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E5E5E"/>
              </a:solidFill>
              <a:effectLst/>
              <a:uLnTx/>
              <a:uFillTx/>
              <a:latin typeface="Open Sans Ligh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mn-cs"/>
              </a:rPr>
              <a:t>Windows Server 2016</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Arial" panose="020B0604020202020204" pitchFamily="34" charset="0"/>
              </a:rPr>
              <a:t>Windows Server 2012 R2</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Arial" panose="020B0604020202020204" pitchFamily="34" charset="0"/>
              </a:rPr>
              <a:t>Windows Server 2012</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Arial" panose="020B0604020202020204" pitchFamily="34" charset="0"/>
              </a:rPr>
              <a:t>Windows Server 2008 R2</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Arial" panose="020B0604020202020204" pitchFamily="34" charset="0"/>
              </a:rPr>
              <a:t>Windows Server 2008</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Arial" panose="020B0604020202020204" pitchFamily="34" charset="0"/>
              </a:rPr>
              <a:t>Windows Server 2003 R2</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E5E5E"/>
                </a:solidFill>
                <a:effectLst/>
                <a:uLnTx/>
                <a:uFillTx/>
                <a:latin typeface="Open Sans Light"/>
                <a:ea typeface="+mn-ea"/>
                <a:cs typeface="Arial" panose="020B0604020202020204" pitchFamily="34" charset="0"/>
              </a:rPr>
              <a:t>Windows Server 2003</a:t>
            </a:r>
          </a:p>
        </p:txBody>
      </p:sp>
      <p:sp>
        <p:nvSpPr>
          <p:cNvPr id="9" name="Rectangle 8"/>
          <p:cNvSpPr/>
          <p:nvPr/>
        </p:nvSpPr>
        <p:spPr>
          <a:xfrm>
            <a:off x="688877" y="4233510"/>
            <a:ext cx="8310943"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Open Sans Light"/>
                <a:ea typeface="+mn-ea"/>
                <a:cs typeface="+mn-cs"/>
              </a:rPr>
              <a:t>*</a:t>
            </a:r>
            <a:r>
              <a:rPr kumimoji="0" lang="en-US" sz="1200" b="0" i="0" u="none" strike="noStrike" kern="1200" cap="none" spc="0" normalizeH="0" baseline="0" noProof="0" dirty="0">
                <a:ln>
                  <a:noFill/>
                </a:ln>
                <a:solidFill>
                  <a:srgbClr val="5E5E5E"/>
                </a:solidFill>
                <a:effectLst/>
                <a:uLnTx/>
                <a:uFillTx/>
                <a:latin typeface="Open Sans Light"/>
                <a:ea typeface="+mn-ea"/>
                <a:cs typeface="+mn-cs"/>
              </a:rPr>
              <a:t>Typically desktop and laptop processors are not supported since they are not considered candidates to move to the cloud.</a:t>
            </a:r>
          </a:p>
        </p:txBody>
      </p:sp>
    </p:spTree>
    <p:extLst>
      <p:ext uri="{BB962C8B-B14F-4D97-AF65-F5344CB8AC3E}">
        <p14:creationId xmlns:p14="http://schemas.microsoft.com/office/powerpoint/2010/main" val="2419646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 Cloudamize vs Manual approach</a:t>
            </a:r>
          </a:p>
        </p:txBody>
      </p:sp>
      <p:sp>
        <p:nvSpPr>
          <p:cNvPr id="3" name="Content Placeholder 2"/>
          <p:cNvSpPr>
            <a:spLocks noGrp="1"/>
          </p:cNvSpPr>
          <p:nvPr>
            <p:ph idx="1"/>
          </p:nvPr>
        </p:nvSpPr>
        <p:spPr>
          <a:xfrm>
            <a:off x="628650" y="1521354"/>
            <a:ext cx="7886700" cy="3626115"/>
          </a:xfrm>
        </p:spPr>
        <p:txBody>
          <a:bodyPr>
            <a:normAutofit fontScale="55000" lnSpcReduction="20000"/>
          </a:bodyPr>
          <a:lstStyle/>
          <a:p>
            <a:pPr marL="0" indent="0">
              <a:buFontTx/>
              <a:buNone/>
            </a:pPr>
            <a:r>
              <a:rPr lang="en-US" dirty="0"/>
              <a:t>Manual approach </a:t>
            </a:r>
          </a:p>
          <a:p>
            <a:r>
              <a:rPr lang="en-US" dirty="0"/>
              <a:t>Generally start w/ incomplete CMDB</a:t>
            </a:r>
          </a:p>
          <a:p>
            <a:r>
              <a:rPr lang="en-US" dirty="0"/>
              <a:t>Have to fill in gaps w/ interviews</a:t>
            </a:r>
          </a:p>
          <a:p>
            <a:r>
              <a:rPr lang="en-US" dirty="0"/>
              <a:t>Create pivot tables and </a:t>
            </a:r>
            <a:r>
              <a:rPr lang="en-US" dirty="0" err="1"/>
              <a:t>Vizio</a:t>
            </a:r>
            <a:r>
              <a:rPr lang="en-US" dirty="0"/>
              <a:t> diagrams to make sense of and visualize data</a:t>
            </a:r>
          </a:p>
          <a:p>
            <a:r>
              <a:rPr lang="en-US" dirty="0"/>
              <a:t>Time and resource intensive for both partners and clients (can take months)</a:t>
            </a:r>
          </a:p>
          <a:p>
            <a:r>
              <a:rPr lang="en-US" dirty="0"/>
              <a:t>High likelihood of inaccuracies </a:t>
            </a:r>
          </a:p>
          <a:p>
            <a:endParaRPr lang="en-US" dirty="0"/>
          </a:p>
          <a:p>
            <a:pPr marL="0" indent="0">
              <a:buFontTx/>
              <a:buNone/>
            </a:pPr>
            <a:r>
              <a:rPr lang="en-US" dirty="0"/>
              <a:t>Cloudamize</a:t>
            </a:r>
          </a:p>
          <a:p>
            <a:r>
              <a:rPr lang="en-US" dirty="0"/>
              <a:t>In most cases, no changes to firewall policy is needed so no issues with security change policy there.</a:t>
            </a:r>
          </a:p>
          <a:p>
            <a:r>
              <a:rPr lang="en-US" dirty="0"/>
              <a:t>Business policies of software (agent) change management is applied so it can take up to a week to install everywhere.</a:t>
            </a:r>
          </a:p>
          <a:p>
            <a:r>
              <a:rPr lang="en-US" dirty="0"/>
              <a:t>Quicker due to having all the necessary metrics at your finger tips</a:t>
            </a:r>
          </a:p>
          <a:p>
            <a:r>
              <a:rPr lang="en-US" dirty="0"/>
              <a:t>User interface enables building move groups based on specific criteria and TCO of that group enabling faster migration roadmap </a:t>
            </a:r>
          </a:p>
        </p:txBody>
      </p:sp>
    </p:spTree>
    <p:extLst>
      <p:ext uri="{BB962C8B-B14F-4D97-AF65-F5344CB8AC3E}">
        <p14:creationId xmlns:p14="http://schemas.microsoft.com/office/powerpoint/2010/main" val="400213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Infrastructure</a:t>
            </a:r>
          </a:p>
        </p:txBody>
      </p:sp>
    </p:spTree>
    <p:extLst>
      <p:ext uri="{BB962C8B-B14F-4D97-AF65-F5344CB8AC3E}">
        <p14:creationId xmlns:p14="http://schemas.microsoft.com/office/powerpoint/2010/main" val="992163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5E5E5E"/>
                </a:solidFill>
              </a:rPr>
              <a:t>Supported Systems</a:t>
            </a:r>
          </a:p>
        </p:txBody>
      </p:sp>
      <p:sp>
        <p:nvSpPr>
          <p:cNvPr id="4" name="Rectangle 3"/>
          <p:cNvSpPr/>
          <p:nvPr/>
        </p:nvSpPr>
        <p:spPr>
          <a:xfrm>
            <a:off x="3358543" y="1408906"/>
            <a:ext cx="2862743" cy="3151873"/>
          </a:xfrm>
          <a:prstGeom prst="rect">
            <a:avLst/>
          </a:prstGeom>
        </p:spPr>
        <p:txBody>
          <a:bodyPr wrap="square">
            <a:noAutofit/>
          </a:bodyPr>
          <a:lstStyle/>
          <a:p>
            <a:r>
              <a:rPr lang="en-US" sz="1200" dirty="0">
                <a:solidFill>
                  <a:srgbClr val="5E5E5E"/>
                </a:solidFill>
                <a:latin typeface="Open Sans Light"/>
              </a:rPr>
              <a:t>         </a:t>
            </a:r>
          </a:p>
          <a:p>
            <a:r>
              <a:rPr lang="en-US" sz="1400" u="sng" dirty="0">
                <a:solidFill>
                  <a:srgbClr val="5E5E5E"/>
                </a:solidFill>
                <a:latin typeface="Open Sans Light"/>
              </a:rPr>
              <a:t>Supported Linux OSs</a:t>
            </a:r>
            <a:endParaRPr lang="en-US" sz="1200" u="sng" dirty="0">
              <a:solidFill>
                <a:srgbClr val="5E5E5E"/>
              </a:solidFill>
              <a:latin typeface="Open Sans Light"/>
            </a:endParaRPr>
          </a:p>
          <a:p>
            <a:endParaRPr lang="en-US" sz="1200" dirty="0">
              <a:solidFill>
                <a:srgbClr val="5E5E5E"/>
              </a:solidFill>
              <a:latin typeface="Open Sans Light"/>
            </a:endParaRPr>
          </a:p>
          <a:p>
            <a:pPr marL="171450" indent="-171450">
              <a:buFont typeface="Arial" panose="020B0604020202020204" pitchFamily="34" charset="0"/>
              <a:buChar char="•"/>
            </a:pPr>
            <a:r>
              <a:rPr lang="en-US" sz="1200" dirty="0">
                <a:solidFill>
                  <a:srgbClr val="5E5E5E"/>
                </a:solidFill>
                <a:latin typeface="Open Sans Light"/>
              </a:rPr>
              <a:t>Red Hat Enterprise Linux Server release 5.0 or higher</a:t>
            </a:r>
          </a:p>
          <a:p>
            <a:pPr marL="171450" indent="-171450">
              <a:buFont typeface="Arial" panose="020B0604020202020204" pitchFamily="34" charset="0"/>
              <a:buChar char="•"/>
            </a:pPr>
            <a:r>
              <a:rPr lang="en-US" sz="1200" dirty="0">
                <a:solidFill>
                  <a:srgbClr val="5E5E5E"/>
                </a:solidFill>
                <a:latin typeface="Open Sans Light"/>
              </a:rPr>
              <a:t>Ubuntu 10.04 or higher</a:t>
            </a:r>
          </a:p>
          <a:p>
            <a:pPr marL="171450" indent="-171450">
              <a:buFont typeface="Arial" panose="020B0604020202020204" pitchFamily="34" charset="0"/>
              <a:buChar char="•"/>
            </a:pPr>
            <a:r>
              <a:rPr lang="en-US" sz="1200" dirty="0">
                <a:solidFill>
                  <a:srgbClr val="5E5E5E"/>
                </a:solidFill>
                <a:latin typeface="Open Sans Light"/>
              </a:rPr>
              <a:t>CentOS release 5 or higher</a:t>
            </a:r>
          </a:p>
          <a:p>
            <a:pPr marL="171450" indent="-171450">
              <a:buFont typeface="Arial" panose="020B0604020202020204" pitchFamily="34" charset="0"/>
              <a:buChar char="•"/>
            </a:pPr>
            <a:r>
              <a:rPr lang="en-US" sz="1200" dirty="0">
                <a:solidFill>
                  <a:srgbClr val="5E5E5E"/>
                </a:solidFill>
                <a:latin typeface="Open Sans Light"/>
              </a:rPr>
              <a:t>Debian GNU/Linux 6.0 or higher</a:t>
            </a:r>
          </a:p>
          <a:p>
            <a:pPr marL="171450" indent="-171450">
              <a:buFont typeface="Arial" panose="020B0604020202020204" pitchFamily="34" charset="0"/>
              <a:buChar char="•"/>
            </a:pPr>
            <a:r>
              <a:rPr lang="en-US" sz="1200" dirty="0">
                <a:solidFill>
                  <a:srgbClr val="5E5E5E"/>
                </a:solidFill>
                <a:latin typeface="Open Sans Light"/>
              </a:rPr>
              <a:t>Amazon Linux AMI release 2013.03 or higher</a:t>
            </a:r>
          </a:p>
          <a:p>
            <a:pPr marL="171450" indent="-171450">
              <a:buFont typeface="Arial" panose="020B0604020202020204" pitchFamily="34" charset="0"/>
              <a:buChar char="•"/>
            </a:pPr>
            <a:r>
              <a:rPr lang="en-US" sz="1200" dirty="0">
                <a:solidFill>
                  <a:srgbClr val="5E5E5E"/>
                </a:solidFill>
                <a:latin typeface="Open Sans Light"/>
              </a:rPr>
              <a:t>Fedora release 12 or higher</a:t>
            </a:r>
          </a:p>
          <a:p>
            <a:pPr marL="171450" indent="-171450">
              <a:buFont typeface="Arial" panose="020B0604020202020204" pitchFamily="34" charset="0"/>
              <a:buChar char="•"/>
            </a:pPr>
            <a:r>
              <a:rPr lang="en-US" sz="1200" dirty="0" err="1">
                <a:solidFill>
                  <a:srgbClr val="5E5E5E"/>
                </a:solidFill>
                <a:latin typeface="Open Sans Light"/>
              </a:rPr>
              <a:t>Suse</a:t>
            </a:r>
            <a:r>
              <a:rPr lang="en-US" sz="1200" dirty="0">
                <a:solidFill>
                  <a:srgbClr val="5E5E5E"/>
                </a:solidFill>
                <a:latin typeface="Open Sans Light"/>
              </a:rPr>
              <a:t> Linux 11 or higher</a:t>
            </a:r>
          </a:p>
          <a:p>
            <a:pPr marL="171450" indent="-171450">
              <a:buFont typeface="Arial" panose="020B0604020202020204" pitchFamily="34" charset="0"/>
              <a:buChar char="•"/>
            </a:pPr>
            <a:r>
              <a:rPr lang="en-US" sz="1200" b="0" i="0" dirty="0">
                <a:solidFill>
                  <a:srgbClr val="5E5E5E"/>
                </a:solidFill>
                <a:effectLst/>
                <a:latin typeface="Open Sans Light"/>
              </a:rPr>
              <a:t>Oracle Linux 6.5 or higher</a:t>
            </a:r>
          </a:p>
        </p:txBody>
      </p:sp>
      <p:sp>
        <p:nvSpPr>
          <p:cNvPr id="5" name="Rectangle 4"/>
          <p:cNvSpPr/>
          <p:nvPr/>
        </p:nvSpPr>
        <p:spPr>
          <a:xfrm>
            <a:off x="6364336" y="1408907"/>
            <a:ext cx="4572000" cy="1785104"/>
          </a:xfrm>
          <a:prstGeom prst="rect">
            <a:avLst/>
          </a:prstGeom>
        </p:spPr>
        <p:txBody>
          <a:bodyPr>
            <a:spAutoFit/>
          </a:bodyPr>
          <a:lstStyle/>
          <a:p>
            <a:r>
              <a:rPr lang="en-US" sz="1200" dirty="0">
                <a:solidFill>
                  <a:srgbClr val="5E5E5E"/>
                </a:solidFill>
                <a:latin typeface="Open Sans Light"/>
              </a:rPr>
              <a:t>    </a:t>
            </a:r>
          </a:p>
          <a:p>
            <a:r>
              <a:rPr lang="en-US" sz="1400" u="sng" dirty="0">
                <a:solidFill>
                  <a:srgbClr val="5E5E5E"/>
                </a:solidFill>
                <a:latin typeface="Open Sans Light"/>
              </a:rPr>
              <a:t>Chipsets</a:t>
            </a:r>
            <a:endParaRPr lang="en-US" sz="1200" u="sng" dirty="0">
              <a:solidFill>
                <a:srgbClr val="5E5E5E"/>
              </a:solidFill>
              <a:latin typeface="Open Sans Light"/>
            </a:endParaRPr>
          </a:p>
          <a:p>
            <a:endParaRPr lang="en-US" sz="1200" dirty="0">
              <a:solidFill>
                <a:srgbClr val="5E5E5E"/>
              </a:solidFill>
              <a:latin typeface="Open Sans Light"/>
            </a:endParaRPr>
          </a:p>
          <a:p>
            <a:pPr marL="171450" indent="-171450">
              <a:buFont typeface="Arial" panose="020B0604020202020204" pitchFamily="34" charset="0"/>
              <a:buChar char="•"/>
            </a:pPr>
            <a:r>
              <a:rPr lang="en-US" sz="1200" dirty="0">
                <a:solidFill>
                  <a:srgbClr val="5E5E5E"/>
                </a:solidFill>
                <a:latin typeface="Open Sans Light"/>
              </a:rPr>
              <a:t>Intel </a:t>
            </a:r>
            <a:r>
              <a:rPr lang="en-US" sz="1200" dirty="0" err="1">
                <a:solidFill>
                  <a:srgbClr val="5E5E5E"/>
                </a:solidFill>
                <a:latin typeface="Open Sans Light"/>
              </a:rPr>
              <a:t>xeon</a:t>
            </a:r>
            <a:endParaRPr lang="en-US" sz="1200" dirty="0">
              <a:solidFill>
                <a:srgbClr val="5E5E5E"/>
              </a:solidFill>
              <a:latin typeface="Open Sans Light"/>
            </a:endParaRPr>
          </a:p>
          <a:p>
            <a:pPr marL="171450" indent="-171450">
              <a:buFont typeface="Arial" panose="020B0604020202020204" pitchFamily="34" charset="0"/>
              <a:buChar char="•"/>
            </a:pPr>
            <a:r>
              <a:rPr lang="en-US" sz="1200" dirty="0">
                <a:solidFill>
                  <a:srgbClr val="5E5E5E"/>
                </a:solidFill>
                <a:latin typeface="Open Sans Light"/>
              </a:rPr>
              <a:t>AMD Opteron</a:t>
            </a:r>
          </a:p>
          <a:p>
            <a:pPr marL="171450" indent="-171450">
              <a:buFont typeface="Arial" panose="020B0604020202020204" pitchFamily="34" charset="0"/>
              <a:buChar char="•"/>
            </a:pPr>
            <a:r>
              <a:rPr lang="en-US" sz="1200" dirty="0">
                <a:solidFill>
                  <a:srgbClr val="5E5E5E"/>
                </a:solidFill>
                <a:latin typeface="Open Sans Light"/>
              </a:rPr>
              <a:t>Pentium 4</a:t>
            </a:r>
          </a:p>
          <a:p>
            <a:pPr marL="171450" indent="-171450">
              <a:buFont typeface="Arial" panose="020B0604020202020204" pitchFamily="34" charset="0"/>
              <a:buChar char="•"/>
            </a:pPr>
            <a:r>
              <a:rPr lang="en-US" sz="1200" dirty="0">
                <a:solidFill>
                  <a:srgbClr val="5E5E5E"/>
                </a:solidFill>
                <a:latin typeface="Open Sans Light"/>
              </a:rPr>
              <a:t>Pentium D</a:t>
            </a:r>
          </a:p>
          <a:p>
            <a:pPr marL="171450" indent="-171450">
              <a:buFont typeface="Arial" panose="020B0604020202020204" pitchFamily="34" charset="0"/>
              <a:buChar char="•"/>
            </a:pPr>
            <a:r>
              <a:rPr lang="en-US" sz="1200" dirty="0">
                <a:solidFill>
                  <a:srgbClr val="5E5E5E"/>
                </a:solidFill>
                <a:latin typeface="Open Sans Light"/>
              </a:rPr>
              <a:t>Pentium M</a:t>
            </a:r>
          </a:p>
          <a:p>
            <a:pPr marL="171450" indent="-171450">
              <a:buFont typeface="Arial" panose="020B0604020202020204" pitchFamily="34" charset="0"/>
              <a:buChar char="•"/>
            </a:pPr>
            <a:r>
              <a:rPr lang="en-US" sz="1200" dirty="0">
                <a:solidFill>
                  <a:srgbClr val="5E5E5E"/>
                </a:solidFill>
                <a:latin typeface="Open Sans Light"/>
              </a:rPr>
              <a:t>Some Intel core 2</a:t>
            </a:r>
            <a:endParaRPr lang="en-US" sz="1200" b="0" i="0" dirty="0">
              <a:solidFill>
                <a:srgbClr val="5E5E5E"/>
              </a:solidFill>
              <a:effectLst/>
              <a:latin typeface="Open Sans Light"/>
            </a:endParaRPr>
          </a:p>
        </p:txBody>
      </p:sp>
      <p:sp>
        <p:nvSpPr>
          <p:cNvPr id="8" name="Rectangle 7"/>
          <p:cNvSpPr/>
          <p:nvPr/>
        </p:nvSpPr>
        <p:spPr>
          <a:xfrm>
            <a:off x="747456" y="1450970"/>
            <a:ext cx="2468037" cy="1923604"/>
          </a:xfrm>
          <a:prstGeom prst="rect">
            <a:avLst/>
          </a:prstGeom>
        </p:spPr>
        <p:txBody>
          <a:bodyPr wrap="square" tIns="0">
            <a:spAutoFit/>
          </a:bodyPr>
          <a:lstStyle/>
          <a:p>
            <a:r>
              <a:rPr lang="en-US" sz="1200" dirty="0">
                <a:solidFill>
                  <a:srgbClr val="5E5E5E"/>
                </a:solidFill>
                <a:latin typeface="Open Sans Light"/>
              </a:rPr>
              <a:t>   </a:t>
            </a:r>
          </a:p>
          <a:p>
            <a:r>
              <a:rPr lang="en-US" sz="1200" dirty="0">
                <a:solidFill>
                  <a:srgbClr val="5E5E5E"/>
                </a:solidFill>
                <a:latin typeface="Open Sans Light"/>
              </a:rPr>
              <a:t> </a:t>
            </a:r>
            <a:r>
              <a:rPr lang="en-US" sz="1400" u="sng" dirty="0">
                <a:solidFill>
                  <a:srgbClr val="5E5E5E"/>
                </a:solidFill>
                <a:latin typeface="Open Sans Light"/>
              </a:rPr>
              <a:t>Supported Window OSs</a:t>
            </a:r>
            <a:endParaRPr lang="en-US" sz="1200" u="sng" dirty="0">
              <a:solidFill>
                <a:srgbClr val="5E5E5E"/>
              </a:solidFill>
              <a:latin typeface="Open Sans Light"/>
            </a:endParaRPr>
          </a:p>
          <a:p>
            <a:endParaRPr lang="en-US" sz="1200" dirty="0">
              <a:solidFill>
                <a:srgbClr val="5E5E5E"/>
              </a:solidFill>
              <a:latin typeface="Open Sans Light"/>
            </a:endParaRPr>
          </a:p>
          <a:p>
            <a:pPr marL="174625" lvl="0" indent="-174625">
              <a:buFont typeface="Arial" panose="020B0604020202020204" pitchFamily="34" charset="0"/>
              <a:buChar char="•"/>
            </a:pPr>
            <a:r>
              <a:rPr lang="en-US" sz="1200" dirty="0">
                <a:solidFill>
                  <a:srgbClr val="5E5E5E"/>
                </a:solidFill>
                <a:latin typeface="Open Sans Light"/>
                <a:cs typeface="Arial" panose="020B0604020202020204" pitchFamily="34" charset="0"/>
              </a:rPr>
              <a:t>Windows Server 2016</a:t>
            </a:r>
          </a:p>
          <a:p>
            <a:pPr marL="174625" indent="-174625">
              <a:buFont typeface="Arial" panose="020B0604020202020204" pitchFamily="34" charset="0"/>
              <a:buChar char="•"/>
            </a:pPr>
            <a:r>
              <a:rPr lang="en-US" sz="1200" dirty="0">
                <a:solidFill>
                  <a:srgbClr val="5E5E5E"/>
                </a:solidFill>
                <a:latin typeface="Open Sans Light"/>
                <a:cs typeface="Arial" panose="020B0604020202020204" pitchFamily="34" charset="0"/>
              </a:rPr>
              <a:t>Windows Server 2012 R2</a:t>
            </a:r>
          </a:p>
          <a:p>
            <a:pPr marL="174625" lvl="0" indent="-174625">
              <a:buFont typeface="Arial" panose="020B0604020202020204" pitchFamily="34" charset="0"/>
              <a:buChar char="•"/>
            </a:pPr>
            <a:r>
              <a:rPr lang="en-US" sz="1200" dirty="0">
                <a:solidFill>
                  <a:srgbClr val="5E5E5E"/>
                </a:solidFill>
                <a:latin typeface="Open Sans Light"/>
                <a:cs typeface="Arial" panose="020B0604020202020204" pitchFamily="34" charset="0"/>
              </a:rPr>
              <a:t>Windows Server 2012</a:t>
            </a:r>
          </a:p>
          <a:p>
            <a:pPr marL="174625" lvl="0" indent="-174625">
              <a:buFont typeface="Arial" panose="020B0604020202020204" pitchFamily="34" charset="0"/>
              <a:buChar char="•"/>
            </a:pPr>
            <a:r>
              <a:rPr lang="en-US" sz="1200" dirty="0">
                <a:solidFill>
                  <a:srgbClr val="5E5E5E"/>
                </a:solidFill>
                <a:latin typeface="Open Sans Light"/>
                <a:cs typeface="Arial" panose="020B0604020202020204" pitchFamily="34" charset="0"/>
              </a:rPr>
              <a:t>Windows Server 2008 R2</a:t>
            </a:r>
          </a:p>
          <a:p>
            <a:pPr marL="174625" lvl="0" indent="-174625">
              <a:buFont typeface="Arial" panose="020B0604020202020204" pitchFamily="34" charset="0"/>
              <a:buChar char="•"/>
            </a:pPr>
            <a:r>
              <a:rPr lang="en-US" sz="1200" dirty="0">
                <a:solidFill>
                  <a:srgbClr val="5E5E5E"/>
                </a:solidFill>
                <a:latin typeface="Open Sans Light"/>
                <a:cs typeface="Arial" panose="020B0604020202020204" pitchFamily="34" charset="0"/>
              </a:rPr>
              <a:t>Windows Server 2008</a:t>
            </a:r>
          </a:p>
          <a:p>
            <a:pPr marL="174625" lvl="0" indent="-174625">
              <a:buFont typeface="Arial" panose="020B0604020202020204" pitchFamily="34" charset="0"/>
              <a:buChar char="•"/>
            </a:pPr>
            <a:r>
              <a:rPr lang="en-US" sz="1200" dirty="0">
                <a:solidFill>
                  <a:srgbClr val="5E5E5E"/>
                </a:solidFill>
                <a:latin typeface="Open Sans Light"/>
                <a:cs typeface="Arial" panose="020B0604020202020204" pitchFamily="34" charset="0"/>
              </a:rPr>
              <a:t>Windows Server 2003 R2</a:t>
            </a:r>
          </a:p>
          <a:p>
            <a:pPr marL="174625" lvl="0" indent="-174625">
              <a:buFont typeface="Arial" panose="020B0604020202020204" pitchFamily="34" charset="0"/>
              <a:buChar char="•"/>
            </a:pPr>
            <a:r>
              <a:rPr lang="en-US" sz="1200" dirty="0">
                <a:solidFill>
                  <a:srgbClr val="5E5E5E"/>
                </a:solidFill>
                <a:latin typeface="Open Sans Light"/>
                <a:cs typeface="Arial" panose="020B0604020202020204" pitchFamily="34" charset="0"/>
              </a:rPr>
              <a:t>Windows Server 2003</a:t>
            </a:r>
          </a:p>
        </p:txBody>
      </p:sp>
      <p:sp>
        <p:nvSpPr>
          <p:cNvPr id="9" name="Rectangle 8"/>
          <p:cNvSpPr/>
          <p:nvPr/>
        </p:nvSpPr>
        <p:spPr>
          <a:xfrm>
            <a:off x="688877" y="4233510"/>
            <a:ext cx="8310943" cy="553998"/>
          </a:xfrm>
          <a:prstGeom prst="rect">
            <a:avLst/>
          </a:prstGeom>
        </p:spPr>
        <p:txBody>
          <a:bodyPr wrap="square">
            <a:spAutoFit/>
          </a:bodyPr>
          <a:lstStyle/>
          <a:p>
            <a:r>
              <a:rPr lang="en-US" dirty="0">
                <a:solidFill>
                  <a:srgbClr val="5E5E5E"/>
                </a:solidFill>
                <a:latin typeface="Open Sans Light"/>
              </a:rPr>
              <a:t>*</a:t>
            </a:r>
            <a:r>
              <a:rPr lang="en-US" sz="1200" dirty="0">
                <a:solidFill>
                  <a:srgbClr val="5E5E5E"/>
                </a:solidFill>
                <a:latin typeface="Open Sans Light"/>
              </a:rPr>
              <a:t>Typically desktop and laptop processors are not supported since they are not considered candidates to move to the cloud.</a:t>
            </a:r>
          </a:p>
        </p:txBody>
      </p:sp>
    </p:spTree>
    <p:extLst>
      <p:ext uri="{BB962C8B-B14F-4D97-AF65-F5344CB8AC3E}">
        <p14:creationId xmlns:p14="http://schemas.microsoft.com/office/powerpoint/2010/main" val="805461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1962420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Partner Process and Timeline</a:t>
            </a:r>
          </a:p>
        </p:txBody>
      </p:sp>
      <p:grpSp>
        <p:nvGrpSpPr>
          <p:cNvPr id="9" name="Group 8"/>
          <p:cNvGrpSpPr/>
          <p:nvPr/>
        </p:nvGrpSpPr>
        <p:grpSpPr>
          <a:xfrm>
            <a:off x="362089" y="3554608"/>
            <a:ext cx="7334609" cy="1401129"/>
            <a:chOff x="274864" y="2481243"/>
            <a:chExt cx="7334609" cy="1401129"/>
          </a:xfrm>
        </p:grpSpPr>
        <p:sp>
          <p:nvSpPr>
            <p:cNvPr id="3" name="TextBox 2"/>
            <p:cNvSpPr txBox="1"/>
            <p:nvPr/>
          </p:nvSpPr>
          <p:spPr>
            <a:xfrm>
              <a:off x="274864" y="2491265"/>
              <a:ext cx="1605685" cy="646331"/>
            </a:xfrm>
            <a:prstGeom prst="rect">
              <a:avLst/>
            </a:prstGeom>
            <a:noFill/>
          </p:spPr>
          <p:txBody>
            <a:bodyPr wrap="square" rtlCol="0">
              <a:spAutoFit/>
            </a:bodyPr>
            <a:lstStyle/>
            <a:p>
              <a:r>
                <a:rPr lang="en-US" sz="1200" dirty="0">
                  <a:solidFill>
                    <a:srgbClr val="5E5E5E"/>
                  </a:solidFill>
                  <a:latin typeface="Open Sans Light"/>
                </a:rPr>
                <a:t>Discussion on Business Drivers and Assessment Scope</a:t>
              </a:r>
            </a:p>
          </p:txBody>
        </p:sp>
        <p:sp>
          <p:nvSpPr>
            <p:cNvPr id="13" name="TextBox 12"/>
            <p:cNvSpPr txBox="1"/>
            <p:nvPr/>
          </p:nvSpPr>
          <p:spPr>
            <a:xfrm>
              <a:off x="1363901" y="3420707"/>
              <a:ext cx="1605685" cy="461665"/>
            </a:xfrm>
            <a:prstGeom prst="rect">
              <a:avLst/>
            </a:prstGeom>
            <a:noFill/>
          </p:spPr>
          <p:txBody>
            <a:bodyPr wrap="square" rtlCol="0">
              <a:spAutoFit/>
            </a:bodyPr>
            <a:lstStyle/>
            <a:p>
              <a:r>
                <a:rPr lang="en-US" sz="1200" dirty="0">
                  <a:solidFill>
                    <a:srgbClr val="5E5E5E"/>
                  </a:solidFill>
                  <a:latin typeface="Open Sans Light"/>
                </a:rPr>
                <a:t>Install Cloudamize Software</a:t>
              </a:r>
            </a:p>
          </p:txBody>
        </p:sp>
        <p:sp>
          <p:nvSpPr>
            <p:cNvPr id="15" name="TextBox 14"/>
            <p:cNvSpPr txBox="1"/>
            <p:nvPr/>
          </p:nvSpPr>
          <p:spPr>
            <a:xfrm>
              <a:off x="2525035" y="2530560"/>
              <a:ext cx="1542195" cy="276999"/>
            </a:xfrm>
            <a:prstGeom prst="rect">
              <a:avLst/>
            </a:prstGeom>
            <a:noFill/>
          </p:spPr>
          <p:txBody>
            <a:bodyPr wrap="square" rtlCol="0">
              <a:spAutoFit/>
            </a:bodyPr>
            <a:lstStyle/>
            <a:p>
              <a:r>
                <a:rPr lang="en-US" sz="1200" dirty="0">
                  <a:solidFill>
                    <a:srgbClr val="5E5E5E"/>
                  </a:solidFill>
                  <a:latin typeface="Open Sans Light"/>
                </a:rPr>
                <a:t>Start Assessment</a:t>
              </a:r>
            </a:p>
          </p:txBody>
        </p:sp>
        <p:sp>
          <p:nvSpPr>
            <p:cNvPr id="16" name="TextBox 15"/>
            <p:cNvSpPr txBox="1"/>
            <p:nvPr/>
          </p:nvSpPr>
          <p:spPr>
            <a:xfrm>
              <a:off x="3682975" y="3420707"/>
              <a:ext cx="1890222" cy="461665"/>
            </a:xfrm>
            <a:prstGeom prst="rect">
              <a:avLst/>
            </a:prstGeom>
            <a:noFill/>
          </p:spPr>
          <p:txBody>
            <a:bodyPr wrap="square" rtlCol="0">
              <a:spAutoFit/>
            </a:bodyPr>
            <a:lstStyle/>
            <a:p>
              <a:r>
                <a:rPr lang="en-US" sz="1200" dirty="0">
                  <a:solidFill>
                    <a:srgbClr val="5E5E5E"/>
                  </a:solidFill>
                  <a:latin typeface="Open Sans Light"/>
                </a:rPr>
                <a:t>Review Results and Build Initial Plan </a:t>
              </a:r>
            </a:p>
          </p:txBody>
        </p:sp>
        <p:sp>
          <p:nvSpPr>
            <p:cNvPr id="17" name="TextBox 16"/>
            <p:cNvSpPr txBox="1"/>
            <p:nvPr/>
          </p:nvSpPr>
          <p:spPr>
            <a:xfrm>
              <a:off x="4927613" y="2481243"/>
              <a:ext cx="1745607" cy="461665"/>
            </a:xfrm>
            <a:prstGeom prst="rect">
              <a:avLst/>
            </a:prstGeom>
            <a:noFill/>
          </p:spPr>
          <p:txBody>
            <a:bodyPr wrap="square" rtlCol="0">
              <a:spAutoFit/>
            </a:bodyPr>
            <a:lstStyle/>
            <a:p>
              <a:r>
                <a:rPr lang="en-US" sz="1200" dirty="0">
                  <a:solidFill>
                    <a:srgbClr val="5E5E5E"/>
                  </a:solidFill>
                  <a:latin typeface="Open Sans Light"/>
                </a:rPr>
                <a:t>Working Session with Client to Revise Plan</a:t>
              </a:r>
            </a:p>
          </p:txBody>
        </p:sp>
        <p:sp>
          <p:nvSpPr>
            <p:cNvPr id="18" name="TextBox 17"/>
            <p:cNvSpPr txBox="1"/>
            <p:nvPr/>
          </p:nvSpPr>
          <p:spPr>
            <a:xfrm>
              <a:off x="6003788" y="3393138"/>
              <a:ext cx="1605685" cy="461665"/>
            </a:xfrm>
            <a:prstGeom prst="rect">
              <a:avLst/>
            </a:prstGeom>
            <a:noFill/>
          </p:spPr>
          <p:txBody>
            <a:bodyPr wrap="square" rtlCol="0">
              <a:spAutoFit/>
            </a:bodyPr>
            <a:lstStyle/>
            <a:p>
              <a:r>
                <a:rPr lang="en-US" sz="1200" dirty="0">
                  <a:solidFill>
                    <a:srgbClr val="5E5E5E"/>
                  </a:solidFill>
                  <a:latin typeface="Open Sans Light"/>
                </a:rPr>
                <a:t>Present/Finalize Migration Plan</a:t>
              </a:r>
            </a:p>
          </p:txBody>
        </p:sp>
      </p:grpSp>
      <p:sp>
        <p:nvSpPr>
          <p:cNvPr id="19" name="TextBox 18"/>
          <p:cNvSpPr txBox="1"/>
          <p:nvPr/>
        </p:nvSpPr>
        <p:spPr>
          <a:xfrm>
            <a:off x="1321345" y="1941394"/>
            <a:ext cx="862651" cy="338554"/>
          </a:xfrm>
          <a:prstGeom prst="rect">
            <a:avLst/>
          </a:prstGeom>
          <a:noFill/>
        </p:spPr>
        <p:txBody>
          <a:bodyPr wrap="square" rtlCol="0">
            <a:spAutoFit/>
          </a:bodyPr>
          <a:lstStyle/>
          <a:p>
            <a:r>
              <a:rPr lang="en-US" sz="1600" dirty="0">
                <a:solidFill>
                  <a:srgbClr val="5E5E5E"/>
                </a:solidFill>
                <a:latin typeface="Open Sans Light"/>
              </a:rPr>
              <a:t>2 Days</a:t>
            </a:r>
          </a:p>
        </p:txBody>
      </p:sp>
      <p:sp>
        <p:nvSpPr>
          <p:cNvPr id="20" name="TextBox 19"/>
          <p:cNvSpPr txBox="1"/>
          <p:nvPr/>
        </p:nvSpPr>
        <p:spPr>
          <a:xfrm>
            <a:off x="2365371" y="1941394"/>
            <a:ext cx="925996" cy="338554"/>
          </a:xfrm>
          <a:prstGeom prst="rect">
            <a:avLst/>
          </a:prstGeom>
          <a:noFill/>
        </p:spPr>
        <p:txBody>
          <a:bodyPr wrap="square" rtlCol="0">
            <a:spAutoFit/>
          </a:bodyPr>
          <a:lstStyle/>
          <a:p>
            <a:r>
              <a:rPr lang="en-US" sz="1600" dirty="0">
                <a:solidFill>
                  <a:srgbClr val="5E5E5E"/>
                </a:solidFill>
                <a:latin typeface="Open Sans Light"/>
              </a:rPr>
              <a:t>3 Days</a:t>
            </a:r>
          </a:p>
        </p:txBody>
      </p:sp>
      <p:sp>
        <p:nvSpPr>
          <p:cNvPr id="21" name="TextBox 20"/>
          <p:cNvSpPr txBox="1"/>
          <p:nvPr/>
        </p:nvSpPr>
        <p:spPr>
          <a:xfrm>
            <a:off x="3530666" y="1941380"/>
            <a:ext cx="933933" cy="338554"/>
          </a:xfrm>
          <a:prstGeom prst="rect">
            <a:avLst/>
          </a:prstGeom>
          <a:noFill/>
        </p:spPr>
        <p:txBody>
          <a:bodyPr wrap="square" rtlCol="0">
            <a:spAutoFit/>
          </a:bodyPr>
          <a:lstStyle/>
          <a:p>
            <a:r>
              <a:rPr lang="en-US" sz="1600" dirty="0">
                <a:solidFill>
                  <a:srgbClr val="5E5E5E"/>
                </a:solidFill>
                <a:latin typeface="Open Sans Light"/>
              </a:rPr>
              <a:t>14 Days</a:t>
            </a:r>
          </a:p>
        </p:txBody>
      </p:sp>
      <p:sp>
        <p:nvSpPr>
          <p:cNvPr id="22" name="TextBox 21"/>
          <p:cNvSpPr txBox="1"/>
          <p:nvPr/>
        </p:nvSpPr>
        <p:spPr>
          <a:xfrm>
            <a:off x="4659931" y="1933726"/>
            <a:ext cx="862651" cy="338554"/>
          </a:xfrm>
          <a:prstGeom prst="rect">
            <a:avLst/>
          </a:prstGeom>
          <a:noFill/>
        </p:spPr>
        <p:txBody>
          <a:bodyPr wrap="square" rtlCol="0">
            <a:spAutoFit/>
          </a:bodyPr>
          <a:lstStyle/>
          <a:p>
            <a:r>
              <a:rPr lang="en-US" sz="1600" dirty="0">
                <a:solidFill>
                  <a:srgbClr val="5E5E5E"/>
                </a:solidFill>
                <a:latin typeface="Open Sans Light"/>
              </a:rPr>
              <a:t>3 Days</a:t>
            </a:r>
          </a:p>
        </p:txBody>
      </p:sp>
      <p:sp>
        <p:nvSpPr>
          <p:cNvPr id="23" name="TextBox 22"/>
          <p:cNvSpPr txBox="1"/>
          <p:nvPr/>
        </p:nvSpPr>
        <p:spPr>
          <a:xfrm>
            <a:off x="5822990" y="1930956"/>
            <a:ext cx="862651" cy="338554"/>
          </a:xfrm>
          <a:prstGeom prst="rect">
            <a:avLst/>
          </a:prstGeom>
          <a:noFill/>
        </p:spPr>
        <p:txBody>
          <a:bodyPr wrap="square" rtlCol="0">
            <a:spAutoFit/>
          </a:bodyPr>
          <a:lstStyle/>
          <a:p>
            <a:r>
              <a:rPr lang="en-US" sz="1600" dirty="0">
                <a:solidFill>
                  <a:srgbClr val="5E5E5E"/>
                </a:solidFill>
                <a:latin typeface="Open Sans Light"/>
              </a:rPr>
              <a:t>3 Days</a:t>
            </a:r>
          </a:p>
        </p:txBody>
      </p:sp>
      <p:cxnSp>
        <p:nvCxnSpPr>
          <p:cNvPr id="30" name="Straight Connector 29"/>
          <p:cNvCxnSpPr>
            <a:cxnSpLocks/>
          </p:cNvCxnSpPr>
          <p:nvPr/>
        </p:nvCxnSpPr>
        <p:spPr>
          <a:xfrm flipH="1">
            <a:off x="1083150" y="1846251"/>
            <a:ext cx="10884" cy="1761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2243462" y="1865928"/>
            <a:ext cx="10507" cy="2623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flipH="1">
            <a:off x="3376708" y="1846251"/>
            <a:ext cx="10884" cy="1761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5672054" y="1861374"/>
            <a:ext cx="10884" cy="1761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4512747" y="1843046"/>
            <a:ext cx="10507" cy="2623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6760445" y="1843045"/>
            <a:ext cx="10507" cy="2623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a:stCxn id="10" idx="6"/>
            <a:endCxn id="41" idx="2"/>
          </p:cNvCxnSpPr>
          <p:nvPr/>
        </p:nvCxnSpPr>
        <p:spPr>
          <a:xfrm flipV="1">
            <a:off x="1472338" y="2809257"/>
            <a:ext cx="5984896" cy="35656"/>
          </a:xfrm>
          <a:prstGeom prst="line">
            <a:avLst/>
          </a:prstGeom>
          <a:ln/>
        </p:spPr>
        <p:style>
          <a:lnRef idx="2">
            <a:schemeClr val="accent1"/>
          </a:lnRef>
          <a:fillRef idx="0">
            <a:schemeClr val="accent1"/>
          </a:fillRef>
          <a:effectRef idx="1">
            <a:schemeClr val="accent1"/>
          </a:effectRef>
          <a:fontRef idx="minor">
            <a:schemeClr val="tx1"/>
          </a:fontRef>
        </p:style>
      </p:cxnSp>
      <p:sp>
        <p:nvSpPr>
          <p:cNvPr id="6" name="Oval 5"/>
          <p:cNvSpPr>
            <a:spLocks noChangeAspect="1"/>
          </p:cNvSpPr>
          <p:nvPr/>
        </p:nvSpPr>
        <p:spPr>
          <a:xfrm>
            <a:off x="1840744" y="2453203"/>
            <a:ext cx="789256" cy="72652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7" name="Oval 6"/>
          <p:cNvSpPr>
            <a:spLocks noChangeAspect="1"/>
          </p:cNvSpPr>
          <p:nvPr/>
        </p:nvSpPr>
        <p:spPr>
          <a:xfrm>
            <a:off x="2989061" y="2463908"/>
            <a:ext cx="789256" cy="72652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8" name="Oval 7"/>
          <p:cNvSpPr>
            <a:spLocks noChangeAspect="1"/>
          </p:cNvSpPr>
          <p:nvPr/>
        </p:nvSpPr>
        <p:spPr>
          <a:xfrm>
            <a:off x="4112411" y="2453203"/>
            <a:ext cx="789256" cy="72652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10" name="Oval 9"/>
          <p:cNvSpPr>
            <a:spLocks noChangeAspect="1"/>
          </p:cNvSpPr>
          <p:nvPr/>
        </p:nvSpPr>
        <p:spPr>
          <a:xfrm>
            <a:off x="683082" y="2481653"/>
            <a:ext cx="789256" cy="72652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11" name="Oval 10"/>
          <p:cNvSpPr>
            <a:spLocks noChangeAspect="1"/>
          </p:cNvSpPr>
          <p:nvPr/>
        </p:nvSpPr>
        <p:spPr>
          <a:xfrm>
            <a:off x="6373980" y="2428254"/>
            <a:ext cx="789256" cy="726521"/>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6</a:t>
            </a:r>
          </a:p>
        </p:txBody>
      </p:sp>
      <mc:AlternateContent xmlns:mc="http://schemas.openxmlformats.org/markup-compatibility/2006" xmlns:p14="http://schemas.microsoft.com/office/powerpoint/2010/main">
        <mc:Choice Requires="p14">
          <p:contentPart p14:bwMode="auto" r:id="rId3">
            <p14:nvContentPartPr>
              <p14:cNvPr id="29" name="Ink 28"/>
              <p14:cNvContentPartPr/>
              <p14:nvPr/>
            </p14:nvContentPartPr>
            <p14:xfrm>
              <a:off x="0" y="0"/>
              <a:ext cx="0" cy="0"/>
            </p14:xfrm>
          </p:contentPart>
        </mc:Choice>
        <mc:Fallback xmlns="">
          <p:pic>
            <p:nvPicPr>
              <p:cNvPr id="29" name="Ink 28"/>
              <p:cNvPicPr/>
              <p:nvPr/>
            </p:nvPicPr>
            <p:blipFill/>
            <p:spPr/>
          </p:pic>
        </mc:Fallback>
      </mc:AlternateContent>
      <mc:AlternateContent xmlns:mc="http://schemas.openxmlformats.org/markup-compatibility/2006" xmlns:p14="http://schemas.microsoft.com/office/powerpoint/2010/main">
        <mc:Choice Requires="p14">
          <p:contentPart p14:bwMode="auto" r:id="rId4">
            <p14:nvContentPartPr>
              <p14:cNvPr id="33" name="Ink 32"/>
              <p14:cNvContentPartPr/>
              <p14:nvPr/>
            </p14:nvContentPartPr>
            <p14:xfrm>
              <a:off x="0" y="0"/>
              <a:ext cx="0" cy="0"/>
            </p14:xfrm>
          </p:contentPart>
        </mc:Choice>
        <mc:Fallback xmlns="">
          <p:pic>
            <p:nvPicPr>
              <p:cNvPr id="33" name="Ink 32"/>
              <p:cNvPicPr/>
              <p:nvPr/>
            </p:nvPicPr>
            <p:blipFill/>
            <p:spPr/>
          </p:pic>
        </mc:Fallback>
      </mc:AlternateContent>
      <mc:AlternateContent xmlns:mc="http://schemas.openxmlformats.org/markup-compatibility/2006" xmlns:p14="http://schemas.microsoft.com/office/powerpoint/2010/main">
        <mc:Choice Requires="p14">
          <p:contentPart p14:bwMode="auto" r:id="rId5">
            <p14:nvContentPartPr>
              <p14:cNvPr id="39" name="Ink 38"/>
              <p14:cNvContentPartPr/>
              <p14:nvPr/>
            </p14:nvContentPartPr>
            <p14:xfrm>
              <a:off x="0" y="0"/>
              <a:ext cx="0" cy="0"/>
            </p14:xfrm>
          </p:contentPart>
        </mc:Choice>
        <mc:Fallback xmlns="">
          <p:pic>
            <p:nvPicPr>
              <p:cNvPr id="39" name="Ink 38"/>
              <p:cNvPicPr/>
              <p:nvPr/>
            </p:nvPicPr>
            <p:blipFill/>
            <p:spPr/>
          </p:pic>
        </mc:Fallback>
      </mc:AlternateContent>
      <mc:AlternateContent xmlns:mc="http://schemas.openxmlformats.org/markup-compatibility/2006" xmlns:p14="http://schemas.microsoft.com/office/powerpoint/2010/main">
        <mc:Choice Requires="p14">
          <p:contentPart p14:bwMode="auto" r:id="rId6">
            <p14:nvContentPartPr>
              <p14:cNvPr id="40" name="Ink 39"/>
              <p14:cNvContentPartPr/>
              <p14:nvPr/>
            </p14:nvContentPartPr>
            <p14:xfrm>
              <a:off x="0" y="0"/>
              <a:ext cx="0" cy="0"/>
            </p14:xfrm>
          </p:contentPart>
        </mc:Choice>
        <mc:Fallback xmlns="">
          <p:pic>
            <p:nvPicPr>
              <p:cNvPr id="40" name="Ink 39"/>
              <p:cNvPicPr/>
              <p:nvPr/>
            </p:nvPicPr>
            <p:blipFill/>
            <p:spPr/>
          </p:pic>
        </mc:Fallback>
      </mc:AlternateContent>
      <p:cxnSp>
        <p:nvCxnSpPr>
          <p:cNvPr id="43" name="Straight Connector 42"/>
          <p:cNvCxnSpPr>
            <a:cxnSpLocks/>
          </p:cNvCxnSpPr>
          <p:nvPr/>
        </p:nvCxnSpPr>
        <p:spPr>
          <a:xfrm flipH="1">
            <a:off x="7832815" y="1843046"/>
            <a:ext cx="10884" cy="1761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flipH="1">
            <a:off x="5672054" y="1781312"/>
            <a:ext cx="10884" cy="1761922"/>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870558" y="1930956"/>
            <a:ext cx="862651" cy="338554"/>
          </a:xfrm>
          <a:prstGeom prst="rect">
            <a:avLst/>
          </a:prstGeom>
          <a:noFill/>
        </p:spPr>
        <p:txBody>
          <a:bodyPr wrap="square" rtlCol="0">
            <a:spAutoFit/>
          </a:bodyPr>
          <a:lstStyle/>
          <a:p>
            <a:r>
              <a:rPr lang="en-US" sz="1600" dirty="0">
                <a:solidFill>
                  <a:srgbClr val="5E5E5E"/>
                </a:solidFill>
                <a:latin typeface="Open Sans Light"/>
              </a:rPr>
              <a:t>7 Days</a:t>
            </a:r>
          </a:p>
        </p:txBody>
      </p:sp>
      <p:sp>
        <p:nvSpPr>
          <p:cNvPr id="12" name="Oval 11"/>
          <p:cNvSpPr>
            <a:spLocks noChangeAspect="1"/>
          </p:cNvSpPr>
          <p:nvPr/>
        </p:nvSpPr>
        <p:spPr>
          <a:xfrm>
            <a:off x="5265793" y="2438072"/>
            <a:ext cx="789256" cy="726521"/>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p>
        </p:txBody>
      </p:sp>
      <p:sp>
        <p:nvSpPr>
          <p:cNvPr id="41" name="Oval 40"/>
          <p:cNvSpPr>
            <a:spLocks noChangeAspect="1"/>
          </p:cNvSpPr>
          <p:nvPr/>
        </p:nvSpPr>
        <p:spPr>
          <a:xfrm>
            <a:off x="7457234" y="2445996"/>
            <a:ext cx="789256" cy="726521"/>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7</a:t>
            </a:r>
          </a:p>
        </p:txBody>
      </p:sp>
      <p:sp>
        <p:nvSpPr>
          <p:cNvPr id="46" name="TextBox 45"/>
          <p:cNvSpPr txBox="1"/>
          <p:nvPr/>
        </p:nvSpPr>
        <p:spPr>
          <a:xfrm>
            <a:off x="7252030" y="3564630"/>
            <a:ext cx="1540708" cy="461665"/>
          </a:xfrm>
          <a:prstGeom prst="rect">
            <a:avLst/>
          </a:prstGeom>
          <a:noFill/>
        </p:spPr>
        <p:txBody>
          <a:bodyPr wrap="square" rtlCol="0">
            <a:spAutoFit/>
          </a:bodyPr>
          <a:lstStyle/>
          <a:p>
            <a:r>
              <a:rPr lang="en-US" sz="1200" dirty="0">
                <a:solidFill>
                  <a:srgbClr val="5E5E5E"/>
                </a:solidFill>
                <a:latin typeface="Open Sans Light"/>
              </a:rPr>
              <a:t>Execute Migration Plan Using ASR</a:t>
            </a:r>
          </a:p>
        </p:txBody>
      </p:sp>
      <p:cxnSp>
        <p:nvCxnSpPr>
          <p:cNvPr id="14" name="Straight Arrow Connector 13"/>
          <p:cNvCxnSpPr/>
          <p:nvPr/>
        </p:nvCxnSpPr>
        <p:spPr>
          <a:xfrm>
            <a:off x="855839" y="1676729"/>
            <a:ext cx="71097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02486" y="1380420"/>
            <a:ext cx="1416478" cy="369332"/>
          </a:xfrm>
          <a:prstGeom prst="rect">
            <a:avLst/>
          </a:prstGeom>
          <a:noFill/>
        </p:spPr>
        <p:txBody>
          <a:bodyPr wrap="none" rtlCol="0">
            <a:spAutoFit/>
          </a:bodyPr>
          <a:lstStyle/>
          <a:p>
            <a:r>
              <a:rPr lang="en-US" dirty="0">
                <a:solidFill>
                  <a:srgbClr val="5E5E5E"/>
                </a:solidFill>
              </a:rPr>
              <a:t>Total 32 Days</a:t>
            </a:r>
          </a:p>
        </p:txBody>
      </p:sp>
    </p:spTree>
    <p:extLst>
      <p:ext uri="{BB962C8B-B14F-4D97-AF65-F5344CB8AC3E}">
        <p14:creationId xmlns:p14="http://schemas.microsoft.com/office/powerpoint/2010/main" val="1423475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209" y="2050607"/>
            <a:ext cx="7040118" cy="2865649"/>
          </a:xfrm>
        </p:spPr>
        <p:txBody>
          <a:bodyPr/>
          <a:lstStyle/>
          <a:p>
            <a:br>
              <a:rPr lang="en-US" dirty="0">
                <a:latin typeface="Open Sans Light"/>
              </a:rPr>
            </a:br>
            <a:r>
              <a:rPr lang="en-US" dirty="0">
                <a:latin typeface="Open Sans Light"/>
              </a:rPr>
              <a:t>Discussion on Business Drivers and </a:t>
            </a:r>
            <a:br>
              <a:rPr lang="en-US" dirty="0">
                <a:latin typeface="Open Sans Light"/>
              </a:rPr>
            </a:br>
            <a:r>
              <a:rPr lang="en-US" dirty="0">
                <a:latin typeface="Open Sans Light"/>
              </a:rPr>
              <a:t>Assessment Scope</a:t>
            </a:r>
          </a:p>
        </p:txBody>
      </p:sp>
      <p:cxnSp>
        <p:nvCxnSpPr>
          <p:cNvPr id="12" name="Straight Connector 11"/>
          <p:cNvCxnSpPr>
            <a:cxnSpLocks/>
            <a:stCxn id="16" idx="6"/>
            <a:endCxn id="19" idx="2"/>
          </p:cNvCxnSpPr>
          <p:nvPr/>
        </p:nvCxnSpPr>
        <p:spPr>
          <a:xfrm flipV="1">
            <a:off x="1472338" y="2541435"/>
            <a:ext cx="5984896" cy="35656"/>
          </a:xfrm>
          <a:prstGeom prst="line">
            <a:avLst/>
          </a:prstGeom>
          <a:ln/>
        </p:spPr>
        <p:style>
          <a:lnRef idx="2">
            <a:schemeClr val="accent1"/>
          </a:lnRef>
          <a:fillRef idx="0">
            <a:schemeClr val="accent1"/>
          </a:fillRef>
          <a:effectRef idx="1">
            <a:schemeClr val="accent1"/>
          </a:effectRef>
          <a:fontRef idx="minor">
            <a:schemeClr val="tx1"/>
          </a:fontRef>
        </p:style>
      </p:cxnSp>
      <p:sp>
        <p:nvSpPr>
          <p:cNvPr id="13" name="Oval 12"/>
          <p:cNvSpPr>
            <a:spLocks noChangeAspect="1"/>
          </p:cNvSpPr>
          <p:nvPr/>
        </p:nvSpPr>
        <p:spPr>
          <a:xfrm>
            <a:off x="1840744"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2</a:t>
            </a:r>
          </a:p>
        </p:txBody>
      </p:sp>
      <p:sp>
        <p:nvSpPr>
          <p:cNvPr id="14" name="Oval 13"/>
          <p:cNvSpPr>
            <a:spLocks noChangeAspect="1"/>
          </p:cNvSpPr>
          <p:nvPr/>
        </p:nvSpPr>
        <p:spPr>
          <a:xfrm>
            <a:off x="2989061" y="2196086"/>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3</a:t>
            </a:r>
          </a:p>
        </p:txBody>
      </p:sp>
      <p:sp>
        <p:nvSpPr>
          <p:cNvPr id="15" name="Oval 14"/>
          <p:cNvSpPr>
            <a:spLocks noChangeAspect="1"/>
          </p:cNvSpPr>
          <p:nvPr/>
        </p:nvSpPr>
        <p:spPr>
          <a:xfrm>
            <a:off x="4112411"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4</a:t>
            </a:r>
          </a:p>
        </p:txBody>
      </p:sp>
      <p:sp>
        <p:nvSpPr>
          <p:cNvPr id="16" name="Oval 15"/>
          <p:cNvSpPr>
            <a:spLocks noChangeAspect="1"/>
          </p:cNvSpPr>
          <p:nvPr/>
        </p:nvSpPr>
        <p:spPr>
          <a:xfrm>
            <a:off x="683082" y="2213831"/>
            <a:ext cx="789256" cy="726520"/>
          </a:xfrm>
          <a:prstGeom prst="ellipse">
            <a:avLst/>
          </a:prstGeom>
          <a:solidFill>
            <a:srgbClr val="FD5E0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17" name="Oval 16"/>
          <p:cNvSpPr>
            <a:spLocks noChangeAspect="1"/>
          </p:cNvSpPr>
          <p:nvPr/>
        </p:nvSpPr>
        <p:spPr>
          <a:xfrm>
            <a:off x="6373980" y="2160432"/>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6</a:t>
            </a:r>
          </a:p>
        </p:txBody>
      </p:sp>
      <p:sp>
        <p:nvSpPr>
          <p:cNvPr id="18" name="Oval 17"/>
          <p:cNvSpPr>
            <a:spLocks noChangeAspect="1"/>
          </p:cNvSpPr>
          <p:nvPr/>
        </p:nvSpPr>
        <p:spPr>
          <a:xfrm>
            <a:off x="5265793" y="2170250"/>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5</a:t>
            </a:r>
          </a:p>
        </p:txBody>
      </p:sp>
      <p:sp>
        <p:nvSpPr>
          <p:cNvPr id="19" name="Oval 18"/>
          <p:cNvSpPr>
            <a:spLocks noChangeAspect="1"/>
          </p:cNvSpPr>
          <p:nvPr/>
        </p:nvSpPr>
        <p:spPr>
          <a:xfrm>
            <a:off x="7457234" y="2178174"/>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7</a:t>
            </a:r>
          </a:p>
        </p:txBody>
      </p:sp>
    </p:spTree>
    <p:extLst>
      <p:ext uri="{BB962C8B-B14F-4D97-AF65-F5344CB8AC3E}">
        <p14:creationId xmlns:p14="http://schemas.microsoft.com/office/powerpoint/2010/main" val="2247171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5E5E5E"/>
                </a:solidFill>
              </a:rPr>
              <a:t>Initial Conversations / Business Drivers</a:t>
            </a:r>
          </a:p>
        </p:txBody>
      </p:sp>
      <p:sp>
        <p:nvSpPr>
          <p:cNvPr id="3" name="Content Placeholder 2"/>
          <p:cNvSpPr>
            <a:spLocks noGrp="1"/>
          </p:cNvSpPr>
          <p:nvPr>
            <p:ph idx="1"/>
          </p:nvPr>
        </p:nvSpPr>
        <p:spPr>
          <a:xfrm>
            <a:off x="628650" y="1402675"/>
            <a:ext cx="7886700" cy="3626116"/>
          </a:xfrm>
        </p:spPr>
        <p:txBody>
          <a:bodyPr>
            <a:normAutofit fontScale="92500" lnSpcReduction="20000"/>
          </a:bodyPr>
          <a:lstStyle/>
          <a:p>
            <a:r>
              <a:rPr lang="en-US" dirty="0">
                <a:solidFill>
                  <a:srgbClr val="5E5E5E"/>
                </a:solidFill>
              </a:rPr>
              <a:t>Internal drivers - management / business units driving Azure adoption</a:t>
            </a:r>
            <a:endParaRPr lang="en-US" sz="2000" dirty="0">
              <a:solidFill>
                <a:srgbClr val="5E5E5E"/>
              </a:solidFill>
            </a:endParaRPr>
          </a:p>
          <a:p>
            <a:r>
              <a:rPr lang="en-US" dirty="0">
                <a:solidFill>
                  <a:srgbClr val="5E5E5E"/>
                </a:solidFill>
              </a:rPr>
              <a:t>Hardware refresh or EOL for hardware</a:t>
            </a:r>
          </a:p>
          <a:p>
            <a:r>
              <a:rPr lang="en-US" dirty="0">
                <a:solidFill>
                  <a:srgbClr val="5E5E5E"/>
                </a:solidFill>
              </a:rPr>
              <a:t>Environment preferences e.g. DR, Production, Location</a:t>
            </a:r>
          </a:p>
          <a:p>
            <a:r>
              <a:rPr lang="en-US" dirty="0">
                <a:solidFill>
                  <a:srgbClr val="5E5E5E"/>
                </a:solidFill>
              </a:rPr>
              <a:t>Business policy/ Security/Compliance concerns that may not allow specific workloads to move to Azure</a:t>
            </a:r>
          </a:p>
          <a:p>
            <a:r>
              <a:rPr lang="en-US" sz="2000" dirty="0">
                <a:solidFill>
                  <a:srgbClr val="5E5E5E"/>
                </a:solidFill>
              </a:rPr>
              <a:t>Benefits </a:t>
            </a:r>
            <a:r>
              <a:rPr lang="en-US" dirty="0">
                <a:solidFill>
                  <a:srgbClr val="5E5E5E"/>
                </a:solidFill>
              </a:rPr>
              <a:t>from </a:t>
            </a:r>
            <a:r>
              <a:rPr lang="en-US" sz="2000" dirty="0">
                <a:solidFill>
                  <a:srgbClr val="5E5E5E"/>
                </a:solidFill>
              </a:rPr>
              <a:t>Azure </a:t>
            </a:r>
          </a:p>
          <a:p>
            <a:pPr lvl="1"/>
            <a:r>
              <a:rPr lang="en-US" dirty="0">
                <a:solidFill>
                  <a:srgbClr val="5E5E5E"/>
                </a:solidFill>
              </a:rPr>
              <a:t>E.g. agility, elasticity, cost savings via auto scaling, automation, chargeback. </a:t>
            </a:r>
          </a:p>
          <a:p>
            <a:r>
              <a:rPr lang="en-US" dirty="0">
                <a:solidFill>
                  <a:srgbClr val="5E5E5E"/>
                </a:solidFill>
              </a:rPr>
              <a:t>Budget constraints</a:t>
            </a:r>
          </a:p>
          <a:p>
            <a:r>
              <a:rPr lang="en-US" sz="2000" dirty="0">
                <a:solidFill>
                  <a:srgbClr val="5E5E5E"/>
                </a:solidFill>
              </a:rPr>
              <a:t>Internal success metrics</a:t>
            </a:r>
          </a:p>
        </p:txBody>
      </p:sp>
      <p:grpSp>
        <p:nvGrpSpPr>
          <p:cNvPr id="39" name="Group 38"/>
          <p:cNvGrpSpPr/>
          <p:nvPr/>
        </p:nvGrpSpPr>
        <p:grpSpPr>
          <a:xfrm>
            <a:off x="3789565" y="304271"/>
            <a:ext cx="1564870" cy="146096"/>
            <a:chOff x="5603711" y="285824"/>
            <a:chExt cx="1564870" cy="146096"/>
          </a:xfrm>
        </p:grpSpPr>
        <p:grpSp>
          <p:nvGrpSpPr>
            <p:cNvPr id="40" name="Group 39"/>
            <p:cNvGrpSpPr/>
            <p:nvPr/>
          </p:nvGrpSpPr>
          <p:grpSpPr>
            <a:xfrm>
              <a:off x="5603711" y="288063"/>
              <a:ext cx="1427710" cy="143857"/>
              <a:chOff x="5545123" y="590607"/>
              <a:chExt cx="1427710" cy="143857"/>
            </a:xfrm>
          </p:grpSpPr>
          <p:cxnSp>
            <p:nvCxnSpPr>
              <p:cNvPr id="43" name="Straight Connector 42"/>
              <p:cNvCxnSpPr>
                <a:cxnSpLocks/>
                <a:endCxn id="42"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5781615" y="590607"/>
                <a:ext cx="137160" cy="137160"/>
              </a:xfrm>
              <a:prstGeom prst="ellipse">
                <a:avLst/>
              </a:prstGeom>
              <a:solidFill>
                <a:schemeClr val="bg1"/>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5" name="Oval 44"/>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6" name="Oval 45"/>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7" name="Oval 46"/>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8" name="Oval 47"/>
              <p:cNvSpPr>
                <a:spLocks noChangeAspect="1"/>
              </p:cNvSpPr>
              <p:nvPr/>
            </p:nvSpPr>
            <p:spPr>
              <a:xfrm>
                <a:off x="5545123" y="597304"/>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41" name="Oval 40"/>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2" name="Oval 41"/>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3212874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br>
              <a:rPr lang="en-US" dirty="0"/>
            </a:br>
            <a:br>
              <a:rPr lang="en-US" dirty="0"/>
            </a:br>
            <a:br>
              <a:rPr lang="en-US" dirty="0"/>
            </a:br>
            <a:r>
              <a:rPr lang="en-US" dirty="0"/>
              <a:t>Install Cloudamize Software</a:t>
            </a:r>
          </a:p>
        </p:txBody>
      </p:sp>
      <p:sp>
        <p:nvSpPr>
          <p:cNvPr id="12" name="Oval 11"/>
          <p:cNvSpPr>
            <a:spLocks noChangeAspect="1"/>
          </p:cNvSpPr>
          <p:nvPr/>
        </p:nvSpPr>
        <p:spPr>
          <a:xfrm>
            <a:off x="1840744" y="2185381"/>
            <a:ext cx="789256" cy="72652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2</a:t>
            </a:r>
          </a:p>
        </p:txBody>
      </p:sp>
      <p:sp>
        <p:nvSpPr>
          <p:cNvPr id="13" name="Oval 12"/>
          <p:cNvSpPr>
            <a:spLocks noChangeAspect="1"/>
          </p:cNvSpPr>
          <p:nvPr/>
        </p:nvSpPr>
        <p:spPr>
          <a:xfrm>
            <a:off x="2989061" y="2196086"/>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3</a:t>
            </a:r>
          </a:p>
        </p:txBody>
      </p:sp>
      <p:sp>
        <p:nvSpPr>
          <p:cNvPr id="14" name="Oval 13"/>
          <p:cNvSpPr>
            <a:spLocks noChangeAspect="1"/>
          </p:cNvSpPr>
          <p:nvPr/>
        </p:nvSpPr>
        <p:spPr>
          <a:xfrm>
            <a:off x="4112411"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4</a:t>
            </a:r>
          </a:p>
        </p:txBody>
      </p:sp>
      <p:sp>
        <p:nvSpPr>
          <p:cNvPr id="15" name="Oval 14"/>
          <p:cNvSpPr>
            <a:spLocks noChangeAspect="1"/>
          </p:cNvSpPr>
          <p:nvPr/>
        </p:nvSpPr>
        <p:spPr>
          <a:xfrm>
            <a:off x="683082" y="221383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1</a:t>
            </a:r>
          </a:p>
        </p:txBody>
      </p:sp>
      <p:sp>
        <p:nvSpPr>
          <p:cNvPr id="16" name="Oval 15"/>
          <p:cNvSpPr>
            <a:spLocks noChangeAspect="1"/>
          </p:cNvSpPr>
          <p:nvPr/>
        </p:nvSpPr>
        <p:spPr>
          <a:xfrm>
            <a:off x="6373980" y="2160432"/>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6</a:t>
            </a:r>
          </a:p>
        </p:txBody>
      </p:sp>
      <p:sp>
        <p:nvSpPr>
          <p:cNvPr id="17" name="Oval 16"/>
          <p:cNvSpPr>
            <a:spLocks noChangeAspect="1"/>
          </p:cNvSpPr>
          <p:nvPr/>
        </p:nvSpPr>
        <p:spPr>
          <a:xfrm>
            <a:off x="5265793" y="2170250"/>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5</a:t>
            </a:r>
          </a:p>
        </p:txBody>
      </p:sp>
      <p:sp>
        <p:nvSpPr>
          <p:cNvPr id="18" name="Oval 17"/>
          <p:cNvSpPr>
            <a:spLocks noChangeAspect="1"/>
          </p:cNvSpPr>
          <p:nvPr/>
        </p:nvSpPr>
        <p:spPr>
          <a:xfrm>
            <a:off x="7457234" y="2178174"/>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7</a:t>
            </a:r>
          </a:p>
        </p:txBody>
      </p:sp>
    </p:spTree>
    <p:extLst>
      <p:ext uri="{BB962C8B-B14F-4D97-AF65-F5344CB8AC3E}">
        <p14:creationId xmlns:p14="http://schemas.microsoft.com/office/powerpoint/2010/main" val="2962763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Up </a:t>
            </a:r>
            <a:r>
              <a:rPr lang="en-US" dirty="0">
                <a:solidFill>
                  <a:srgbClr val="5E5E5E"/>
                </a:solidFill>
              </a:rPr>
              <a:t>Infrastructure</a:t>
            </a:r>
          </a:p>
        </p:txBody>
      </p:sp>
      <p:sp>
        <p:nvSpPr>
          <p:cNvPr id="3" name="Oval 2"/>
          <p:cNvSpPr/>
          <p:nvPr/>
        </p:nvSpPr>
        <p:spPr>
          <a:xfrm>
            <a:off x="809564" y="1650782"/>
            <a:ext cx="2050120" cy="193946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accent2"/>
                </a:solidFill>
                <a:latin typeface="Open Sans Light" panose="020B0306030504020204"/>
              </a:rPr>
              <a:t>Select Infrastructure</a:t>
            </a:r>
          </a:p>
        </p:txBody>
      </p:sp>
      <p:sp>
        <p:nvSpPr>
          <p:cNvPr id="21" name="Oval 20"/>
          <p:cNvSpPr/>
          <p:nvPr/>
        </p:nvSpPr>
        <p:spPr>
          <a:xfrm>
            <a:off x="3551755" y="1650782"/>
            <a:ext cx="2050120" cy="193946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latin typeface="Open Sans Light" panose="020B0306030504020204"/>
              </a:rPr>
              <a:t>Add VMWare </a:t>
            </a:r>
            <a:r>
              <a:rPr lang="en-US" sz="1600" b="1" dirty="0" err="1">
                <a:solidFill>
                  <a:schemeClr val="accent2"/>
                </a:solidFill>
                <a:latin typeface="Open Sans Light" panose="020B0306030504020204"/>
              </a:rPr>
              <a:t>vCenter</a:t>
            </a:r>
            <a:endParaRPr lang="en-US" sz="1600" b="1" dirty="0">
              <a:solidFill>
                <a:schemeClr val="accent2"/>
              </a:solidFill>
              <a:latin typeface="Open Sans Light" panose="020B0306030504020204"/>
            </a:endParaRPr>
          </a:p>
        </p:txBody>
      </p:sp>
      <p:sp>
        <p:nvSpPr>
          <p:cNvPr id="22" name="Oval 21"/>
          <p:cNvSpPr/>
          <p:nvPr/>
        </p:nvSpPr>
        <p:spPr>
          <a:xfrm>
            <a:off x="6293946" y="1650782"/>
            <a:ext cx="2050120" cy="193946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latin typeface="Open Sans Light" panose="020B0306030504020204"/>
              </a:rPr>
              <a:t>Install Agents </a:t>
            </a:r>
          </a:p>
        </p:txBody>
      </p:sp>
      <p:sp>
        <p:nvSpPr>
          <p:cNvPr id="4" name="TextBox 3"/>
          <p:cNvSpPr txBox="1"/>
          <p:nvPr/>
        </p:nvSpPr>
        <p:spPr>
          <a:xfrm>
            <a:off x="1104272" y="3746081"/>
            <a:ext cx="2050121" cy="1107996"/>
          </a:xfrm>
          <a:prstGeom prst="rect">
            <a:avLst/>
          </a:prstGeom>
          <a:noFill/>
        </p:spPr>
        <p:txBody>
          <a:bodyPr wrap="square" rtlCol="0">
            <a:spAutoFit/>
          </a:bodyPr>
          <a:lstStyle/>
          <a:p>
            <a:r>
              <a:rPr lang="en-US" sz="1400" dirty="0">
                <a:solidFill>
                  <a:srgbClr val="5E5E5E"/>
                </a:solidFill>
                <a:latin typeface="Open Sans Light" panose="020B0306030504020204"/>
              </a:rPr>
              <a:t>VMware</a:t>
            </a:r>
          </a:p>
          <a:p>
            <a:r>
              <a:rPr lang="en-US" sz="1400" dirty="0">
                <a:solidFill>
                  <a:srgbClr val="5E5E5E"/>
                </a:solidFill>
                <a:latin typeface="Open Sans Light" panose="020B0306030504020204"/>
              </a:rPr>
              <a:t>Hyper-V</a:t>
            </a:r>
          </a:p>
          <a:p>
            <a:r>
              <a:rPr lang="en-US" sz="1400" dirty="0">
                <a:solidFill>
                  <a:srgbClr val="5E5E5E"/>
                </a:solidFill>
                <a:latin typeface="Open Sans Light" panose="020B0306030504020204"/>
              </a:rPr>
              <a:t>On-Premise</a:t>
            </a:r>
          </a:p>
          <a:p>
            <a:pPr marL="171450" indent="-171450">
              <a:buFont typeface="Arial" panose="020B0604020202020204" pitchFamily="34" charset="0"/>
              <a:buChar char="•"/>
            </a:pPr>
            <a:r>
              <a:rPr lang="en-US" sz="1200" dirty="0">
                <a:solidFill>
                  <a:srgbClr val="5E5E5E"/>
                </a:solidFill>
                <a:latin typeface="Open Sans Light" panose="020B0306030504020204"/>
              </a:rPr>
              <a:t>Linux</a:t>
            </a:r>
          </a:p>
          <a:p>
            <a:pPr marL="171450" indent="-171450">
              <a:buFont typeface="Arial" panose="020B0604020202020204" pitchFamily="34" charset="0"/>
              <a:buChar char="•"/>
            </a:pPr>
            <a:r>
              <a:rPr lang="en-US" sz="1200" dirty="0">
                <a:solidFill>
                  <a:srgbClr val="5E5E5E"/>
                </a:solidFill>
                <a:latin typeface="Open Sans Light" panose="020B0306030504020204"/>
              </a:rPr>
              <a:t>Windows</a:t>
            </a:r>
          </a:p>
        </p:txBody>
      </p:sp>
      <p:sp>
        <p:nvSpPr>
          <p:cNvPr id="24" name="TextBox 23"/>
          <p:cNvSpPr txBox="1"/>
          <p:nvPr/>
        </p:nvSpPr>
        <p:spPr>
          <a:xfrm>
            <a:off x="3478447" y="3761470"/>
            <a:ext cx="2469463" cy="954107"/>
          </a:xfrm>
          <a:prstGeom prst="rect">
            <a:avLst/>
          </a:prstGeom>
          <a:noFill/>
        </p:spPr>
        <p:txBody>
          <a:bodyPr wrap="square" rtlCol="0">
            <a:spAutoFit/>
          </a:bodyPr>
          <a:lstStyle/>
          <a:p>
            <a:r>
              <a:rPr lang="en-US" sz="1400" dirty="0">
                <a:solidFill>
                  <a:srgbClr val="5E5E5E"/>
                </a:solidFill>
                <a:latin typeface="Open Sans Light" panose="020B0306030504020204"/>
              </a:rPr>
              <a:t>Create read-only credentials</a:t>
            </a:r>
          </a:p>
          <a:p>
            <a:r>
              <a:rPr lang="en-US" sz="1400" dirty="0">
                <a:solidFill>
                  <a:srgbClr val="5E5E5E"/>
                </a:solidFill>
                <a:latin typeface="Open Sans Light" panose="020B0306030504020204"/>
              </a:rPr>
              <a:t>Open outbound port 443 </a:t>
            </a:r>
          </a:p>
          <a:p>
            <a:r>
              <a:rPr lang="en-US" sz="1400" dirty="0">
                <a:solidFill>
                  <a:srgbClr val="5E5E5E"/>
                </a:solidFill>
                <a:latin typeface="Open Sans Light" panose="020B0306030504020204"/>
              </a:rPr>
              <a:t>Install Cloudamize proxy</a:t>
            </a:r>
          </a:p>
          <a:p>
            <a:endParaRPr lang="en-US" sz="1400" dirty="0">
              <a:solidFill>
                <a:srgbClr val="5E5E5E"/>
              </a:solidFill>
              <a:latin typeface="Open Sans Light" panose="020B0306030504020204"/>
            </a:endParaRPr>
          </a:p>
        </p:txBody>
      </p:sp>
      <p:sp>
        <p:nvSpPr>
          <p:cNvPr id="25" name="TextBox 24"/>
          <p:cNvSpPr txBox="1"/>
          <p:nvPr/>
        </p:nvSpPr>
        <p:spPr>
          <a:xfrm>
            <a:off x="6705467" y="3761470"/>
            <a:ext cx="2184362" cy="1261884"/>
          </a:xfrm>
          <a:prstGeom prst="rect">
            <a:avLst/>
          </a:prstGeom>
          <a:noFill/>
        </p:spPr>
        <p:txBody>
          <a:bodyPr wrap="square" rtlCol="0">
            <a:spAutoFit/>
          </a:bodyPr>
          <a:lstStyle/>
          <a:p>
            <a:r>
              <a:rPr lang="en-US" sz="1400" dirty="0">
                <a:solidFill>
                  <a:srgbClr val="5E5E5E"/>
                </a:solidFill>
                <a:latin typeface="Open Sans Light" panose="020B0306030504020204"/>
              </a:rPr>
              <a:t>Linux</a:t>
            </a:r>
          </a:p>
          <a:p>
            <a:pPr marL="285750" indent="-285750">
              <a:buFont typeface="Arial" panose="020B0604020202020204" pitchFamily="34" charset="0"/>
              <a:buChar char="•"/>
            </a:pPr>
            <a:r>
              <a:rPr lang="en-US" sz="1200" dirty="0">
                <a:solidFill>
                  <a:srgbClr val="5E5E5E"/>
                </a:solidFill>
                <a:latin typeface="Open Sans Light" panose="020B0306030504020204"/>
              </a:rPr>
              <a:t>Command line</a:t>
            </a:r>
          </a:p>
          <a:p>
            <a:pPr marL="285750" indent="-285750">
              <a:buFont typeface="Arial" panose="020B0604020202020204" pitchFamily="34" charset="0"/>
              <a:buChar char="•"/>
            </a:pPr>
            <a:r>
              <a:rPr lang="en-US" sz="1200" dirty="0">
                <a:solidFill>
                  <a:srgbClr val="5E5E5E"/>
                </a:solidFill>
                <a:latin typeface="Open Sans Light" panose="020B0306030504020204"/>
              </a:rPr>
              <a:t>via Proxy</a:t>
            </a:r>
          </a:p>
          <a:p>
            <a:r>
              <a:rPr lang="en-US" sz="1400" dirty="0" err="1">
                <a:solidFill>
                  <a:srgbClr val="5E5E5E"/>
                </a:solidFill>
                <a:latin typeface="Open Sans Light" panose="020B0306030504020204"/>
              </a:rPr>
              <a:t>HyperV</a:t>
            </a:r>
            <a:r>
              <a:rPr lang="en-US" sz="1400" dirty="0">
                <a:solidFill>
                  <a:srgbClr val="5E5E5E"/>
                </a:solidFill>
                <a:latin typeface="Open Sans Light" panose="020B0306030504020204"/>
              </a:rPr>
              <a:t> Host/Windows</a:t>
            </a:r>
          </a:p>
          <a:p>
            <a:pPr marL="285750" indent="-285750">
              <a:buFont typeface="Arial" panose="020B0604020202020204" pitchFamily="34" charset="0"/>
              <a:buChar char="•"/>
            </a:pPr>
            <a:r>
              <a:rPr lang="en-US" sz="1200" dirty="0">
                <a:solidFill>
                  <a:srgbClr val="5E5E5E"/>
                </a:solidFill>
                <a:latin typeface="Open Sans Light" panose="020B0306030504020204"/>
              </a:rPr>
              <a:t>Command line</a:t>
            </a:r>
          </a:p>
          <a:p>
            <a:pPr marL="285750" indent="-285750">
              <a:buFont typeface="Arial" panose="020B0604020202020204" pitchFamily="34" charset="0"/>
              <a:buChar char="•"/>
            </a:pPr>
            <a:r>
              <a:rPr lang="en-US" sz="1200" dirty="0">
                <a:solidFill>
                  <a:srgbClr val="5E5E5E"/>
                </a:solidFill>
                <a:latin typeface="Open Sans Light" panose="020B0306030504020204"/>
              </a:rPr>
              <a:t>via Proxy</a:t>
            </a:r>
          </a:p>
        </p:txBody>
      </p:sp>
      <p:cxnSp>
        <p:nvCxnSpPr>
          <p:cNvPr id="20" name="Straight Arrow Connector 19"/>
          <p:cNvCxnSpPr>
            <a:stCxn id="3" idx="6"/>
            <a:endCxn id="21" idx="2"/>
          </p:cNvCxnSpPr>
          <p:nvPr/>
        </p:nvCxnSpPr>
        <p:spPr>
          <a:xfrm>
            <a:off x="2859684" y="2620512"/>
            <a:ext cx="692071"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6"/>
            <a:endCxn id="22" idx="2"/>
          </p:cNvCxnSpPr>
          <p:nvPr/>
        </p:nvCxnSpPr>
        <p:spPr>
          <a:xfrm>
            <a:off x="5601875" y="2620512"/>
            <a:ext cx="692071"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785616" y="301752"/>
            <a:ext cx="1564870" cy="146096"/>
            <a:chOff x="5603711" y="285824"/>
            <a:chExt cx="1564870" cy="146096"/>
          </a:xfrm>
        </p:grpSpPr>
        <p:grpSp>
          <p:nvGrpSpPr>
            <p:cNvPr id="27" name="Group 26"/>
            <p:cNvGrpSpPr/>
            <p:nvPr/>
          </p:nvGrpSpPr>
          <p:grpSpPr>
            <a:xfrm>
              <a:off x="5603711" y="288063"/>
              <a:ext cx="1427710" cy="143857"/>
              <a:chOff x="5545123" y="590607"/>
              <a:chExt cx="1427710" cy="143857"/>
            </a:xfrm>
          </p:grpSpPr>
          <p:cxnSp>
            <p:nvCxnSpPr>
              <p:cNvPr id="28" name="Straight Connector 27"/>
              <p:cNvCxnSpPr>
                <a:cxnSpLocks/>
                <a:endCxn id="37"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0" name="Oval 29"/>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1" name="Oval 30"/>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2" name="Oval 31"/>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3" name="Oval 32"/>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36" name="Oval 35"/>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7" name="Oval 36"/>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62101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The Cloudamize Platform</a:t>
            </a:r>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a:solidFill>
                  <a:srgbClr val="5E5E5E"/>
                </a:solidFill>
              </a:rPr>
              <a:t>Powerful cloud infrastructure  analytics platform for the entire cloud journey</a:t>
            </a:r>
          </a:p>
          <a:p>
            <a:r>
              <a:rPr lang="en-US" dirty="0">
                <a:solidFill>
                  <a:srgbClr val="5E5E5E"/>
                </a:solidFill>
              </a:rPr>
              <a:t>Automated discovery &amp; dependency mapping to ease migration</a:t>
            </a:r>
          </a:p>
          <a:p>
            <a:r>
              <a:rPr lang="en-US" dirty="0">
                <a:solidFill>
                  <a:srgbClr val="5E5E5E"/>
                </a:solidFill>
              </a:rPr>
              <a:t>Ongoing performance analysis for precise right-sizing and capacity planning </a:t>
            </a:r>
          </a:p>
          <a:p>
            <a:r>
              <a:rPr lang="en-US" dirty="0">
                <a:solidFill>
                  <a:srgbClr val="5E5E5E"/>
                </a:solidFill>
              </a:rPr>
              <a:t>Clear visibility into cloud costs</a:t>
            </a:r>
          </a:p>
        </p:txBody>
      </p:sp>
      <p:pic>
        <p:nvPicPr>
          <p:cNvPr id="6" name="Picture 5"/>
          <p:cNvPicPr>
            <a:picLocks noChangeAspect="1"/>
          </p:cNvPicPr>
          <p:nvPr/>
        </p:nvPicPr>
        <p:blipFill rotWithShape="1">
          <a:blip r:embed="rId2"/>
          <a:srcRect l="17261" t="14063" r="46594" b="14063"/>
          <a:stretch/>
        </p:blipFill>
        <p:spPr>
          <a:xfrm>
            <a:off x="628651" y="1521354"/>
            <a:ext cx="3886200" cy="3626116"/>
          </a:xfrm>
          <a:prstGeom prst="rect">
            <a:avLst/>
          </a:prstGeom>
        </p:spPr>
      </p:pic>
    </p:spTree>
    <p:extLst>
      <p:ext uri="{BB962C8B-B14F-4D97-AF65-F5344CB8AC3E}">
        <p14:creationId xmlns:p14="http://schemas.microsoft.com/office/powerpoint/2010/main" val="1434032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Select Infrastructure</a:t>
            </a:r>
          </a:p>
        </p:txBody>
      </p:sp>
      <p:pic>
        <p:nvPicPr>
          <p:cNvPr id="4" name="Picture 3"/>
          <p:cNvPicPr>
            <a:picLocks noChangeAspect="1"/>
          </p:cNvPicPr>
          <p:nvPr/>
        </p:nvPicPr>
        <p:blipFill>
          <a:blip r:embed="rId2"/>
          <a:stretch>
            <a:fillRect/>
          </a:stretch>
        </p:blipFill>
        <p:spPr>
          <a:xfrm>
            <a:off x="502092" y="1217753"/>
            <a:ext cx="8054988" cy="3884250"/>
          </a:xfrm>
          <a:prstGeom prst="rect">
            <a:avLst/>
          </a:prstGeom>
        </p:spPr>
      </p:pic>
      <p:grpSp>
        <p:nvGrpSpPr>
          <p:cNvPr id="18" name="Group 17"/>
          <p:cNvGrpSpPr/>
          <p:nvPr/>
        </p:nvGrpSpPr>
        <p:grpSpPr>
          <a:xfrm>
            <a:off x="3785616" y="301752"/>
            <a:ext cx="1564870" cy="146096"/>
            <a:chOff x="5603711" y="285824"/>
            <a:chExt cx="1564870" cy="146096"/>
          </a:xfrm>
        </p:grpSpPr>
        <p:grpSp>
          <p:nvGrpSpPr>
            <p:cNvPr id="19" name="Group 18"/>
            <p:cNvGrpSpPr/>
            <p:nvPr/>
          </p:nvGrpSpPr>
          <p:grpSpPr>
            <a:xfrm>
              <a:off x="5603711" y="288063"/>
              <a:ext cx="1427710" cy="143857"/>
              <a:chOff x="5545123" y="590607"/>
              <a:chExt cx="1427710" cy="143857"/>
            </a:xfrm>
          </p:grpSpPr>
          <p:cxnSp>
            <p:nvCxnSpPr>
              <p:cNvPr id="22" name="Straight Connector 21"/>
              <p:cNvCxnSpPr>
                <a:cxnSpLocks/>
                <a:endCxn id="21"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4" name="Oval 23"/>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5" name="Oval 24"/>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0" name="Oval 19"/>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1" name="Oval 20"/>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3398579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Install Agents / Configure VMware</a:t>
            </a:r>
          </a:p>
        </p:txBody>
      </p:sp>
      <p:pic>
        <p:nvPicPr>
          <p:cNvPr id="3" name="Picture 2"/>
          <p:cNvPicPr>
            <a:picLocks noChangeAspect="1"/>
          </p:cNvPicPr>
          <p:nvPr/>
        </p:nvPicPr>
        <p:blipFill>
          <a:blip r:embed="rId2"/>
          <a:stretch>
            <a:fillRect/>
          </a:stretch>
        </p:blipFill>
        <p:spPr>
          <a:xfrm>
            <a:off x="232339" y="1245662"/>
            <a:ext cx="1938719" cy="3768978"/>
          </a:xfrm>
          <a:prstGeom prst="rect">
            <a:avLst/>
          </a:prstGeom>
        </p:spPr>
      </p:pic>
      <p:sp>
        <p:nvSpPr>
          <p:cNvPr id="4" name="Rectangle 3"/>
          <p:cNvSpPr/>
          <p:nvPr/>
        </p:nvSpPr>
        <p:spPr>
          <a:xfrm>
            <a:off x="168902" y="2551001"/>
            <a:ext cx="2061768" cy="3028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8902" y="2978721"/>
            <a:ext cx="2061768" cy="50997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2449199" y="2853860"/>
            <a:ext cx="6013367" cy="2298168"/>
          </a:xfrm>
          <a:prstGeom prst="rect">
            <a:avLst/>
          </a:prstGeom>
          <a:ln>
            <a:solidFill>
              <a:schemeClr val="accent2"/>
            </a:solidFill>
          </a:ln>
        </p:spPr>
      </p:pic>
      <p:pic>
        <p:nvPicPr>
          <p:cNvPr id="21" name="Picture 20"/>
          <p:cNvPicPr>
            <a:picLocks noChangeAspect="1"/>
          </p:cNvPicPr>
          <p:nvPr/>
        </p:nvPicPr>
        <p:blipFill>
          <a:blip r:embed="rId4"/>
          <a:stretch>
            <a:fillRect/>
          </a:stretch>
        </p:blipFill>
        <p:spPr>
          <a:xfrm>
            <a:off x="2449200" y="1245662"/>
            <a:ext cx="6013367" cy="1448326"/>
          </a:xfrm>
          <a:prstGeom prst="rect">
            <a:avLst/>
          </a:prstGeom>
          <a:ln>
            <a:solidFill>
              <a:schemeClr val="accent2"/>
            </a:solidFill>
          </a:ln>
        </p:spPr>
      </p:pic>
      <p:grpSp>
        <p:nvGrpSpPr>
          <p:cNvPr id="23" name="Group 22"/>
          <p:cNvGrpSpPr/>
          <p:nvPr/>
        </p:nvGrpSpPr>
        <p:grpSpPr>
          <a:xfrm>
            <a:off x="3785616" y="301752"/>
            <a:ext cx="1564870" cy="146096"/>
            <a:chOff x="5603711" y="285824"/>
            <a:chExt cx="1564870" cy="146096"/>
          </a:xfrm>
        </p:grpSpPr>
        <p:grpSp>
          <p:nvGrpSpPr>
            <p:cNvPr id="24" name="Group 23"/>
            <p:cNvGrpSpPr/>
            <p:nvPr/>
          </p:nvGrpSpPr>
          <p:grpSpPr>
            <a:xfrm>
              <a:off x="5603711" y="288063"/>
              <a:ext cx="1427710" cy="143857"/>
              <a:chOff x="5545123" y="590607"/>
              <a:chExt cx="1427710" cy="143857"/>
            </a:xfrm>
          </p:grpSpPr>
          <p:cxnSp>
            <p:nvCxnSpPr>
              <p:cNvPr id="27" name="Straight Connector 26"/>
              <p:cNvCxnSpPr>
                <a:cxnSpLocks/>
                <a:endCxn id="26"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Oval 27"/>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9" name="Oval 28"/>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0" name="Oval 29"/>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1" name="Oval 30"/>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2" name="Oval 31"/>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5" name="Oval 24"/>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3746595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t>Agent Installation: </a:t>
            </a:r>
            <a:r>
              <a:rPr lang="en-US" b="0" dirty="0" err="1"/>
              <a:t>vCenter</a:t>
            </a:r>
            <a:endParaRPr lang="en-US" b="0" dirty="0"/>
          </a:p>
        </p:txBody>
      </p:sp>
      <p:grpSp>
        <p:nvGrpSpPr>
          <p:cNvPr id="20" name="Group 19"/>
          <p:cNvGrpSpPr/>
          <p:nvPr/>
        </p:nvGrpSpPr>
        <p:grpSpPr>
          <a:xfrm>
            <a:off x="3785616" y="301752"/>
            <a:ext cx="1564870" cy="146096"/>
            <a:chOff x="5603711" y="285824"/>
            <a:chExt cx="1564870" cy="146096"/>
          </a:xfrm>
        </p:grpSpPr>
        <p:grpSp>
          <p:nvGrpSpPr>
            <p:cNvPr id="21" name="Group 20"/>
            <p:cNvGrpSpPr/>
            <p:nvPr/>
          </p:nvGrpSpPr>
          <p:grpSpPr>
            <a:xfrm>
              <a:off x="5603711" y="288063"/>
              <a:ext cx="1427710" cy="143857"/>
              <a:chOff x="5545123" y="590607"/>
              <a:chExt cx="1427710" cy="143857"/>
            </a:xfrm>
          </p:grpSpPr>
          <p:cxnSp>
            <p:nvCxnSpPr>
              <p:cNvPr id="24" name="Straight Connector 23"/>
              <p:cNvCxnSpPr>
                <a:cxnSpLocks/>
                <a:endCxn id="23"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Oval 25"/>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7" name="Oval 26"/>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Oval 27"/>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Oval 28"/>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2" name="Oval 21"/>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Oval 22"/>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2984633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5E5E5E"/>
                </a:solidFill>
              </a:rPr>
              <a:t>Add </a:t>
            </a:r>
            <a:r>
              <a:rPr lang="en-US" dirty="0" err="1">
                <a:solidFill>
                  <a:srgbClr val="5E5E5E"/>
                </a:solidFill>
              </a:rPr>
              <a:t>vCenter</a:t>
            </a:r>
            <a:endParaRPr lang="en-US" dirty="0">
              <a:solidFill>
                <a:srgbClr val="5E5E5E"/>
              </a:solidFill>
            </a:endParaRPr>
          </a:p>
        </p:txBody>
      </p:sp>
      <p:sp>
        <p:nvSpPr>
          <p:cNvPr id="3" name="Text Placeholder 2"/>
          <p:cNvSpPr>
            <a:spLocks noGrp="1"/>
          </p:cNvSpPr>
          <p:nvPr>
            <p:ph type="body" idx="1"/>
          </p:nvPr>
        </p:nvSpPr>
        <p:spPr>
          <a:xfrm>
            <a:off x="368605" y="4571531"/>
            <a:ext cx="8229601" cy="555610"/>
          </a:xfrm>
        </p:spPr>
        <p:txBody>
          <a:bodyPr>
            <a:normAutofit/>
          </a:bodyPr>
          <a:lstStyle/>
          <a:p>
            <a:pPr marL="0" indent="0">
              <a:buNone/>
            </a:pPr>
            <a:r>
              <a:rPr lang="en-US" sz="1300" dirty="0">
                <a:solidFill>
                  <a:srgbClr val="5E5E5E"/>
                </a:solidFill>
              </a:rPr>
              <a:t>Create read-only credentials for Cloudamize application. View the Cloudamize Tutorial </a:t>
            </a:r>
            <a:r>
              <a:rPr lang="en-US" sz="1300" dirty="0">
                <a:solidFill>
                  <a:srgbClr val="5E5E5E"/>
                </a:solidFill>
                <a:hlinkClick r:id="rId3"/>
              </a:rPr>
              <a:t>here</a:t>
            </a:r>
            <a:r>
              <a:rPr lang="en-US" sz="1300" dirty="0">
                <a:solidFill>
                  <a:srgbClr val="5E5E5E"/>
                </a:solidFill>
              </a:rPr>
              <a:t>.</a:t>
            </a:r>
          </a:p>
        </p:txBody>
      </p:sp>
      <p:sp>
        <p:nvSpPr>
          <p:cNvPr id="4" name="Slide Number Placeholder 3"/>
          <p:cNvSpPr>
            <a:spLocks noGrp="1"/>
          </p:cNvSpPr>
          <p:nvPr>
            <p:ph type="sldNum" sz="quarter" idx="4294967295"/>
          </p:nvPr>
        </p:nvSpPr>
        <p:spPr>
          <a:xfrm>
            <a:off x="7010784" y="5345206"/>
            <a:ext cx="2133216" cy="303760"/>
          </a:xfrm>
          <a:prstGeom prst="rect">
            <a:avLst/>
          </a:prstGeom>
        </p:spPr>
        <p:txBody>
          <a:bodyPr/>
          <a:lstStyle/>
          <a:p>
            <a:pPr algn="r"/>
            <a:fld id="{D99A47E0-4480-4E4F-B1DB-F46678C81071}" type="slidenum">
              <a:rPr lang="en-US" sz="1100">
                <a:solidFill>
                  <a:schemeClr val="bg2"/>
                </a:solidFill>
              </a:rPr>
              <a:pPr algn="r"/>
              <a:t>43</a:t>
            </a:fld>
            <a:endParaRPr lang="en-US" dirty="0">
              <a:solidFill>
                <a:schemeClr val="bg2"/>
              </a:solidFill>
            </a:endParaRPr>
          </a:p>
        </p:txBody>
      </p:sp>
      <p:pic>
        <p:nvPicPr>
          <p:cNvPr id="7" name="Picture 6"/>
          <p:cNvPicPr>
            <a:picLocks noChangeAspect="1"/>
          </p:cNvPicPr>
          <p:nvPr/>
        </p:nvPicPr>
        <p:blipFill>
          <a:blip r:embed="rId4"/>
          <a:stretch>
            <a:fillRect/>
          </a:stretch>
        </p:blipFill>
        <p:spPr>
          <a:xfrm>
            <a:off x="679287" y="1249571"/>
            <a:ext cx="7596483" cy="3321960"/>
          </a:xfrm>
          <a:prstGeom prst="rect">
            <a:avLst/>
          </a:prstGeom>
        </p:spPr>
      </p:pic>
      <p:grpSp>
        <p:nvGrpSpPr>
          <p:cNvPr id="20" name="Group 19"/>
          <p:cNvGrpSpPr/>
          <p:nvPr/>
        </p:nvGrpSpPr>
        <p:grpSpPr>
          <a:xfrm>
            <a:off x="3785616" y="301752"/>
            <a:ext cx="1564870" cy="146096"/>
            <a:chOff x="5603711" y="285824"/>
            <a:chExt cx="1564870" cy="146096"/>
          </a:xfrm>
        </p:grpSpPr>
        <p:grpSp>
          <p:nvGrpSpPr>
            <p:cNvPr id="21" name="Group 20"/>
            <p:cNvGrpSpPr/>
            <p:nvPr/>
          </p:nvGrpSpPr>
          <p:grpSpPr>
            <a:xfrm>
              <a:off x="5603711" y="288063"/>
              <a:ext cx="1427710" cy="143857"/>
              <a:chOff x="5545123" y="590607"/>
              <a:chExt cx="1427710" cy="143857"/>
            </a:xfrm>
          </p:grpSpPr>
          <p:cxnSp>
            <p:nvCxnSpPr>
              <p:cNvPr id="24" name="Straight Connector 23"/>
              <p:cNvCxnSpPr>
                <a:cxnSpLocks/>
                <a:endCxn id="23"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8" name="Oval 27"/>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9" name="Oval 28"/>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2" name="Oval 21"/>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3" name="Oval 22"/>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92397028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Install </a:t>
            </a:r>
            <a:r>
              <a:rPr lang="en-US" dirty="0" err="1">
                <a:solidFill>
                  <a:srgbClr val="5E5E5E"/>
                </a:solidFill>
              </a:rPr>
              <a:t>vCenter</a:t>
            </a:r>
            <a:r>
              <a:rPr lang="en-US" dirty="0">
                <a:solidFill>
                  <a:srgbClr val="5E5E5E"/>
                </a:solidFill>
              </a:rPr>
              <a:t> Proxy</a:t>
            </a:r>
          </a:p>
        </p:txBody>
      </p:sp>
      <p:sp>
        <p:nvSpPr>
          <p:cNvPr id="5" name="Rectangle 4"/>
          <p:cNvSpPr/>
          <p:nvPr/>
        </p:nvSpPr>
        <p:spPr>
          <a:xfrm>
            <a:off x="853291" y="4728523"/>
            <a:ext cx="7352590" cy="492443"/>
          </a:xfrm>
          <a:prstGeom prst="rect">
            <a:avLst/>
          </a:prstGeom>
        </p:spPr>
        <p:txBody>
          <a:bodyPr wrap="square">
            <a:spAutoFit/>
          </a:bodyPr>
          <a:lstStyle/>
          <a:p>
            <a:r>
              <a:rPr lang="en-US" sz="1300" dirty="0">
                <a:solidFill>
                  <a:srgbClr val="5E5E5E"/>
                </a:solidFill>
              </a:rPr>
              <a:t>Cloudamize Proxy will need to be installed on a Windows VM to route the traffic to Cloudamize Server.</a:t>
            </a:r>
          </a:p>
          <a:p>
            <a:r>
              <a:rPr lang="en-US" sz="1300" dirty="0">
                <a:solidFill>
                  <a:srgbClr val="5E5E5E"/>
                </a:solidFill>
              </a:rPr>
              <a:t>View the Cloudamize Tutorial </a:t>
            </a:r>
            <a:r>
              <a:rPr lang="en-US" sz="1300" dirty="0">
                <a:solidFill>
                  <a:srgbClr val="5E5E5E"/>
                </a:solidFill>
                <a:hlinkClick r:id="rId2"/>
              </a:rPr>
              <a:t>here</a:t>
            </a:r>
            <a:r>
              <a:rPr lang="en-US" sz="1300" dirty="0">
                <a:solidFill>
                  <a:srgbClr val="5E5E5E"/>
                </a:solidFill>
              </a:rPr>
              <a:t>.</a:t>
            </a:r>
          </a:p>
        </p:txBody>
      </p:sp>
      <p:pic>
        <p:nvPicPr>
          <p:cNvPr id="2" name="Picture 1"/>
          <p:cNvPicPr>
            <a:picLocks noChangeAspect="1"/>
          </p:cNvPicPr>
          <p:nvPr/>
        </p:nvPicPr>
        <p:blipFill>
          <a:blip r:embed="rId3"/>
          <a:stretch>
            <a:fillRect/>
          </a:stretch>
        </p:blipFill>
        <p:spPr>
          <a:xfrm>
            <a:off x="843001" y="1166088"/>
            <a:ext cx="7269056" cy="3476670"/>
          </a:xfrm>
          <a:prstGeom prst="rect">
            <a:avLst/>
          </a:prstGeom>
        </p:spPr>
      </p:pic>
      <p:grpSp>
        <p:nvGrpSpPr>
          <p:cNvPr id="19" name="Group 18"/>
          <p:cNvGrpSpPr/>
          <p:nvPr/>
        </p:nvGrpSpPr>
        <p:grpSpPr>
          <a:xfrm>
            <a:off x="3785616" y="301752"/>
            <a:ext cx="1564870" cy="146096"/>
            <a:chOff x="5603711" y="285824"/>
            <a:chExt cx="1564870" cy="146096"/>
          </a:xfrm>
        </p:grpSpPr>
        <p:grpSp>
          <p:nvGrpSpPr>
            <p:cNvPr id="20" name="Group 19"/>
            <p:cNvGrpSpPr/>
            <p:nvPr/>
          </p:nvGrpSpPr>
          <p:grpSpPr>
            <a:xfrm>
              <a:off x="5603711" y="288063"/>
              <a:ext cx="1427710" cy="143857"/>
              <a:chOff x="5545123" y="590607"/>
              <a:chExt cx="1427710" cy="143857"/>
            </a:xfrm>
          </p:grpSpPr>
          <p:cxnSp>
            <p:nvCxnSpPr>
              <p:cNvPr id="23" name="Straight Connector 22"/>
              <p:cNvCxnSpPr>
                <a:cxnSpLocks/>
                <a:endCxn id="22"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5" name="Oval 24"/>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8" name="Oval 27"/>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1" name="Oval 20"/>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2" name="Oval 21"/>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073487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How Does the </a:t>
            </a:r>
            <a:r>
              <a:rPr lang="en-US" dirty="0" err="1">
                <a:solidFill>
                  <a:srgbClr val="5E5E5E"/>
                </a:solidFill>
              </a:rPr>
              <a:t>vCenter</a:t>
            </a:r>
            <a:r>
              <a:rPr lang="en-US" dirty="0">
                <a:solidFill>
                  <a:srgbClr val="5E5E5E"/>
                </a:solidFill>
              </a:rPr>
              <a:t> Proxy Work? </a:t>
            </a:r>
          </a:p>
        </p:txBody>
      </p:sp>
      <p:grpSp>
        <p:nvGrpSpPr>
          <p:cNvPr id="24" name="Group 23"/>
          <p:cNvGrpSpPr/>
          <p:nvPr/>
        </p:nvGrpSpPr>
        <p:grpSpPr>
          <a:xfrm>
            <a:off x="515899" y="1616553"/>
            <a:ext cx="8112202" cy="1527472"/>
            <a:chOff x="515899" y="2310448"/>
            <a:chExt cx="8112202" cy="1530683"/>
          </a:xfrm>
        </p:grpSpPr>
        <p:grpSp>
          <p:nvGrpSpPr>
            <p:cNvPr id="19" name="Group 18"/>
            <p:cNvGrpSpPr/>
            <p:nvPr/>
          </p:nvGrpSpPr>
          <p:grpSpPr>
            <a:xfrm>
              <a:off x="515899" y="2310448"/>
              <a:ext cx="8112202" cy="1530683"/>
              <a:chOff x="485750" y="2310448"/>
              <a:chExt cx="8112202" cy="1530683"/>
            </a:xfrm>
          </p:grpSpPr>
          <p:grpSp>
            <p:nvGrpSpPr>
              <p:cNvPr id="15" name="Group 14"/>
              <p:cNvGrpSpPr/>
              <p:nvPr/>
            </p:nvGrpSpPr>
            <p:grpSpPr>
              <a:xfrm>
                <a:off x="485750" y="2310448"/>
                <a:ext cx="1570152" cy="1528395"/>
                <a:chOff x="111446" y="2310448"/>
                <a:chExt cx="1570152" cy="1528395"/>
              </a:xfrm>
            </p:grpSpPr>
            <p:sp>
              <p:nvSpPr>
                <p:cNvPr id="6" name="Shape 168"/>
                <p:cNvSpPr/>
                <p:nvPr/>
              </p:nvSpPr>
              <p:spPr>
                <a:xfrm>
                  <a:off x="111446" y="2310448"/>
                  <a:ext cx="1570152" cy="15283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0096FD"/>
                  </a:solidFill>
                </a:ln>
              </p:spPr>
              <p:txBody>
                <a:bodyPr lIns="0" tIns="0" rIns="0" bIns="0" anchor="ctr"/>
                <a:lstStyle/>
                <a:p>
                  <a:pPr lvl="0">
                    <a:defRPr>
                      <a:solidFill>
                        <a:srgbClr val="0499FF"/>
                      </a:solidFill>
                      <a:latin typeface="Calibri"/>
                      <a:ea typeface="Calibri"/>
                      <a:cs typeface="Calibri"/>
                      <a:sym typeface="Calibri"/>
                    </a:defRPr>
                  </a:pPr>
                  <a:endParaRPr sz="4626" dirty="0">
                    <a:solidFill>
                      <a:srgbClr val="5E5E5E"/>
                    </a:solidFill>
                  </a:endParaRPr>
                </a:p>
              </p:txBody>
            </p:sp>
            <p:sp>
              <p:nvSpPr>
                <p:cNvPr id="7" name="Shape 169"/>
                <p:cNvSpPr/>
                <p:nvPr/>
              </p:nvSpPr>
              <p:spPr>
                <a:xfrm>
                  <a:off x="154695" y="2690807"/>
                  <a:ext cx="1492404" cy="66253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a:defRPr sz="1800"/>
                  </a:pPr>
                  <a:r>
                    <a:rPr sz="1400" dirty="0">
                      <a:solidFill>
                        <a:srgbClr val="5E5E5E"/>
                      </a:solidFill>
                      <a:latin typeface="Open Sans Light"/>
                      <a:ea typeface="Arial"/>
                      <a:cs typeface="Arial"/>
                      <a:sym typeface="Arial"/>
                    </a:rPr>
                    <a:t>Windows VM</a:t>
                  </a:r>
                </a:p>
                <a:p>
                  <a:pPr algn="ctr">
                    <a:defRPr sz="1800"/>
                  </a:pPr>
                  <a:r>
                    <a:rPr sz="1400" dirty="0">
                      <a:solidFill>
                        <a:srgbClr val="5E5E5E"/>
                      </a:solidFill>
                      <a:latin typeface="Open Sans Light"/>
                      <a:ea typeface="Arial"/>
                      <a:cs typeface="Arial"/>
                      <a:sym typeface="Arial"/>
                    </a:rPr>
                    <a:t>or</a:t>
                  </a:r>
                </a:p>
                <a:p>
                  <a:pPr algn="ctr">
                    <a:defRPr sz="1800"/>
                  </a:pPr>
                  <a:r>
                    <a:rPr lang="en-US" sz="1400" dirty="0">
                      <a:solidFill>
                        <a:srgbClr val="5E5E5E"/>
                      </a:solidFill>
                      <a:latin typeface="Open Sans Light"/>
                      <a:ea typeface="Arial"/>
                      <a:cs typeface="Arial"/>
                      <a:sym typeface="Arial"/>
                    </a:rPr>
                    <a:t>v</a:t>
                  </a:r>
                  <a:r>
                    <a:rPr sz="1400" dirty="0">
                      <a:solidFill>
                        <a:srgbClr val="5E5E5E"/>
                      </a:solidFill>
                      <a:latin typeface="Open Sans Light"/>
                      <a:ea typeface="Arial"/>
                      <a:cs typeface="Arial"/>
                      <a:sym typeface="Arial"/>
                    </a:rPr>
                    <a:t>Center NM</a:t>
                  </a:r>
                </a:p>
              </p:txBody>
            </p:sp>
          </p:grpSp>
          <p:grpSp>
            <p:nvGrpSpPr>
              <p:cNvPr id="18" name="Group 17"/>
              <p:cNvGrpSpPr/>
              <p:nvPr/>
            </p:nvGrpSpPr>
            <p:grpSpPr>
              <a:xfrm>
                <a:off x="2206090" y="2310448"/>
                <a:ext cx="6391862" cy="1530683"/>
                <a:chOff x="2206090" y="2310448"/>
                <a:chExt cx="6391862" cy="1530683"/>
              </a:xfrm>
            </p:grpSpPr>
            <p:grpSp>
              <p:nvGrpSpPr>
                <p:cNvPr id="16" name="Group 15"/>
                <p:cNvGrpSpPr/>
                <p:nvPr/>
              </p:nvGrpSpPr>
              <p:grpSpPr>
                <a:xfrm>
                  <a:off x="3775114" y="2310448"/>
                  <a:ext cx="1570152" cy="1528395"/>
                  <a:chOff x="3823770" y="2310448"/>
                  <a:chExt cx="1570152" cy="1528395"/>
                </a:xfrm>
              </p:grpSpPr>
              <p:sp>
                <p:nvSpPr>
                  <p:cNvPr id="8" name="Shape 170"/>
                  <p:cNvSpPr/>
                  <p:nvPr/>
                </p:nvSpPr>
                <p:spPr>
                  <a:xfrm>
                    <a:off x="3823770" y="2310448"/>
                    <a:ext cx="1570152" cy="15283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0096FD"/>
                    </a:solidFill>
                  </a:ln>
                </p:spPr>
                <p:txBody>
                  <a:bodyPr lIns="0" tIns="0" rIns="0" bIns="0" anchor="ctr"/>
                  <a:lstStyle/>
                  <a:p>
                    <a:pPr lvl="0">
                      <a:defRPr>
                        <a:solidFill>
                          <a:srgbClr val="0499FF"/>
                        </a:solidFill>
                        <a:latin typeface="Calibri"/>
                        <a:ea typeface="Calibri"/>
                        <a:cs typeface="Calibri"/>
                        <a:sym typeface="Calibri"/>
                      </a:defRPr>
                    </a:pPr>
                    <a:endParaRPr sz="4626" dirty="0">
                      <a:solidFill>
                        <a:srgbClr val="5E5E5E"/>
                      </a:solidFill>
                    </a:endParaRPr>
                  </a:p>
                </p:txBody>
              </p:sp>
              <p:sp>
                <p:nvSpPr>
                  <p:cNvPr id="9" name="Shape 171"/>
                  <p:cNvSpPr/>
                  <p:nvPr/>
                </p:nvSpPr>
                <p:spPr>
                  <a:xfrm>
                    <a:off x="3928342" y="2830438"/>
                    <a:ext cx="1326653" cy="4317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457200">
                      <a:defRPr sz="1300">
                        <a:solidFill>
                          <a:srgbClr val="535353"/>
                        </a:solidFill>
                        <a:latin typeface="Arial"/>
                        <a:ea typeface="Arial"/>
                        <a:cs typeface="Arial"/>
                        <a:sym typeface="Arial"/>
                      </a:defRPr>
                    </a:lvl1pPr>
                  </a:lstStyle>
                  <a:p>
                    <a:pPr lvl="0" algn="ctr">
                      <a:defRPr sz="1800">
                        <a:solidFill>
                          <a:srgbClr val="000000"/>
                        </a:solidFill>
                      </a:defRPr>
                    </a:pPr>
                    <a:r>
                      <a:rPr sz="1400" dirty="0">
                        <a:solidFill>
                          <a:srgbClr val="5E5E5E"/>
                        </a:solidFill>
                        <a:latin typeface="Open Sans Light"/>
                      </a:rPr>
                      <a:t>Cloudamize Proxy</a:t>
                    </a:r>
                  </a:p>
                </p:txBody>
              </p:sp>
            </p:grpSp>
            <p:grpSp>
              <p:nvGrpSpPr>
                <p:cNvPr id="17" name="Group 16"/>
                <p:cNvGrpSpPr/>
                <p:nvPr/>
              </p:nvGrpSpPr>
              <p:grpSpPr>
                <a:xfrm>
                  <a:off x="7027800" y="2312737"/>
                  <a:ext cx="1570152" cy="1528394"/>
                  <a:chOff x="7509048" y="2312737"/>
                  <a:chExt cx="1570152" cy="1528394"/>
                </a:xfrm>
              </p:grpSpPr>
              <p:sp>
                <p:nvSpPr>
                  <p:cNvPr id="10" name="Shape 172"/>
                  <p:cNvSpPr/>
                  <p:nvPr/>
                </p:nvSpPr>
                <p:spPr>
                  <a:xfrm>
                    <a:off x="7509048" y="2312737"/>
                    <a:ext cx="1570152" cy="15283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0096FD"/>
                    </a:solidFill>
                  </a:ln>
                </p:spPr>
                <p:txBody>
                  <a:bodyPr lIns="0" tIns="0" rIns="0" bIns="0" anchor="ctr"/>
                  <a:lstStyle/>
                  <a:p>
                    <a:pPr lvl="0">
                      <a:defRPr>
                        <a:solidFill>
                          <a:srgbClr val="0499FF"/>
                        </a:solidFill>
                        <a:latin typeface="Calibri"/>
                        <a:ea typeface="Calibri"/>
                        <a:cs typeface="Calibri"/>
                        <a:sym typeface="Calibri"/>
                      </a:defRPr>
                    </a:pPr>
                    <a:endParaRPr sz="4626" dirty="0">
                      <a:solidFill>
                        <a:srgbClr val="5E5E5E"/>
                      </a:solidFill>
                    </a:endParaRPr>
                  </a:p>
                </p:txBody>
              </p:sp>
              <p:sp>
                <p:nvSpPr>
                  <p:cNvPr id="11" name="Shape 173"/>
                  <p:cNvSpPr/>
                  <p:nvPr/>
                </p:nvSpPr>
                <p:spPr>
                  <a:xfrm>
                    <a:off x="7552295" y="2843881"/>
                    <a:ext cx="1492403" cy="4317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a:defRPr sz="1800"/>
                    </a:pPr>
                    <a:r>
                      <a:rPr sz="1400" dirty="0">
                        <a:solidFill>
                          <a:srgbClr val="5E5E5E"/>
                        </a:solidFill>
                        <a:latin typeface="Open Sans Light"/>
                        <a:ea typeface="Arial"/>
                        <a:cs typeface="Arial"/>
                        <a:sym typeface="Arial"/>
                      </a:rPr>
                      <a:t>Cloudamize </a:t>
                    </a:r>
                  </a:p>
                  <a:p>
                    <a:pPr algn="ctr">
                      <a:defRPr sz="1800"/>
                    </a:pPr>
                    <a:r>
                      <a:rPr sz="1400" dirty="0">
                        <a:solidFill>
                          <a:srgbClr val="5E5E5E"/>
                        </a:solidFill>
                        <a:latin typeface="Open Sans Light"/>
                        <a:ea typeface="Arial"/>
                        <a:cs typeface="Arial"/>
                        <a:sym typeface="Arial"/>
                      </a:rPr>
                      <a:t>Server</a:t>
                    </a:r>
                  </a:p>
                </p:txBody>
              </p:sp>
            </p:grpSp>
            <p:sp>
              <p:nvSpPr>
                <p:cNvPr id="13" name="Shape 175"/>
                <p:cNvSpPr/>
                <p:nvPr/>
              </p:nvSpPr>
              <p:spPr>
                <a:xfrm>
                  <a:off x="2206090" y="3107087"/>
                  <a:ext cx="1418836" cy="2158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457200">
                    <a:defRPr sz="1300" b="1">
                      <a:solidFill>
                        <a:srgbClr val="535353"/>
                      </a:solidFill>
                      <a:latin typeface="Arial"/>
                      <a:ea typeface="Arial"/>
                      <a:cs typeface="Arial"/>
                      <a:sym typeface="Arial"/>
                    </a:defRPr>
                  </a:lvl1pPr>
                </a:lstStyle>
                <a:p>
                  <a:pPr lvl="0" algn="ctr">
                    <a:defRPr sz="1800" b="0">
                      <a:solidFill>
                        <a:srgbClr val="000000"/>
                      </a:solidFill>
                    </a:defRPr>
                  </a:pPr>
                  <a:r>
                    <a:rPr sz="1400" dirty="0">
                      <a:solidFill>
                        <a:srgbClr val="5E5E5E"/>
                      </a:solidFill>
                      <a:latin typeface="Open Sans Light"/>
                    </a:rPr>
                    <a:t>SSL</a:t>
                  </a:r>
                  <a:r>
                    <a:rPr lang="en-US" sz="1400" dirty="0">
                      <a:solidFill>
                        <a:srgbClr val="5E5E5E"/>
                      </a:solidFill>
                      <a:latin typeface="Open Sans Light"/>
                    </a:rPr>
                    <a:t> </a:t>
                  </a:r>
                  <a:r>
                    <a:rPr sz="1400" dirty="0">
                      <a:solidFill>
                        <a:srgbClr val="5E5E5E"/>
                      </a:solidFill>
                      <a:latin typeface="Open Sans Light"/>
                    </a:rPr>
                    <a:t>Port 443</a:t>
                  </a:r>
                </a:p>
              </p:txBody>
            </p:sp>
            <p:sp>
              <p:nvSpPr>
                <p:cNvPr id="14" name="Shape 176"/>
                <p:cNvSpPr/>
                <p:nvPr/>
              </p:nvSpPr>
              <p:spPr>
                <a:xfrm>
                  <a:off x="5495454" y="3107087"/>
                  <a:ext cx="1382156" cy="2158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457200">
                    <a:defRPr sz="1300" b="1">
                      <a:solidFill>
                        <a:srgbClr val="535353"/>
                      </a:solidFill>
                      <a:latin typeface="Arial"/>
                      <a:ea typeface="Arial"/>
                      <a:cs typeface="Arial"/>
                      <a:sym typeface="Arial"/>
                    </a:defRPr>
                  </a:lvl1pPr>
                </a:lstStyle>
                <a:p>
                  <a:pPr lvl="0" algn="ctr">
                    <a:defRPr sz="1800" b="0">
                      <a:solidFill>
                        <a:srgbClr val="000000"/>
                      </a:solidFill>
                    </a:defRPr>
                  </a:pPr>
                  <a:r>
                    <a:rPr sz="1400" dirty="0">
                      <a:solidFill>
                        <a:srgbClr val="5E5E5E"/>
                      </a:solidFill>
                      <a:latin typeface="Open Sans Light"/>
                    </a:rPr>
                    <a:t>SSL Port 443</a:t>
                  </a:r>
                </a:p>
              </p:txBody>
            </p:sp>
          </p:grpSp>
        </p:grpSp>
        <p:cxnSp>
          <p:nvCxnSpPr>
            <p:cNvPr id="21" name="Straight Connector 20"/>
            <p:cNvCxnSpPr/>
            <p:nvPr/>
          </p:nvCxnSpPr>
          <p:spPr>
            <a:xfrm>
              <a:off x="5375415" y="3107313"/>
              <a:ext cx="1682534" cy="0"/>
            </a:xfrm>
            <a:prstGeom prst="line">
              <a:avLst/>
            </a:prstGeom>
            <a:ln w="57150" cmpd="sng">
              <a:solidFill>
                <a:srgbClr val="01A7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2086051" y="3107313"/>
              <a:ext cx="1719212" cy="0"/>
            </a:xfrm>
            <a:prstGeom prst="line">
              <a:avLst/>
            </a:prstGeom>
            <a:ln w="57150" cmpd="sng">
              <a:solidFill>
                <a:srgbClr val="01A7FF"/>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5" name="Rectangle 24"/>
          <p:cNvSpPr/>
          <p:nvPr/>
        </p:nvSpPr>
        <p:spPr>
          <a:xfrm>
            <a:off x="485229" y="3529116"/>
            <a:ext cx="8142872" cy="1533753"/>
          </a:xfrm>
          <a:prstGeom prst="rect">
            <a:avLst/>
          </a:prstGeom>
        </p:spPr>
        <p:txBody>
          <a:bodyPr wrap="square">
            <a:spAutoFit/>
          </a:bodyPr>
          <a:lstStyle/>
          <a:p>
            <a:pPr marL="285750" indent="-285750">
              <a:spcBef>
                <a:spcPts val="661"/>
              </a:spcBef>
              <a:buClr>
                <a:srgbClr val="5E5E5E"/>
              </a:buClr>
              <a:buSzPct val="100000"/>
              <a:buFont typeface="Arial"/>
              <a:buChar char="•"/>
              <a:defRPr sz="1800">
                <a:solidFill>
                  <a:srgbClr val="000000"/>
                </a:solidFill>
              </a:defRPr>
            </a:pPr>
            <a:r>
              <a:rPr lang="en-US" sz="1600" dirty="0">
                <a:solidFill>
                  <a:srgbClr val="5E5E5E"/>
                </a:solidFill>
                <a:latin typeface="Open Sans Light"/>
                <a:cs typeface="Arial" panose="020B0604020202020204" pitchFamily="34" charset="0"/>
              </a:rPr>
              <a:t>The proxy can be installed either directly on the </a:t>
            </a:r>
            <a:r>
              <a:rPr lang="en-US" sz="1600" dirty="0" err="1">
                <a:solidFill>
                  <a:srgbClr val="5E5E5E"/>
                </a:solidFill>
                <a:latin typeface="Open Sans Light"/>
                <a:cs typeface="Arial" panose="020B0604020202020204" pitchFamily="34" charset="0"/>
              </a:rPr>
              <a:t>vCenter</a:t>
            </a:r>
            <a:r>
              <a:rPr lang="en-US" sz="1600" dirty="0">
                <a:solidFill>
                  <a:srgbClr val="5E5E5E"/>
                </a:solidFill>
                <a:latin typeface="Open Sans Light"/>
                <a:cs typeface="Arial" panose="020B0604020202020204" pitchFamily="34" charset="0"/>
              </a:rPr>
              <a:t> machine or on a separate Windows virtual machine. </a:t>
            </a:r>
          </a:p>
          <a:p>
            <a:pPr marL="285750" indent="-285750">
              <a:spcBef>
                <a:spcPts val="661"/>
              </a:spcBef>
              <a:buClr>
                <a:srgbClr val="5E5E5E"/>
              </a:buClr>
              <a:buSzPct val="100000"/>
              <a:buFont typeface="Arial"/>
              <a:buChar char="•"/>
              <a:defRPr sz="1800">
                <a:solidFill>
                  <a:srgbClr val="000000"/>
                </a:solidFill>
              </a:defRPr>
            </a:pPr>
            <a:r>
              <a:rPr lang="en-US" sz="1600" dirty="0">
                <a:solidFill>
                  <a:srgbClr val="5E5E5E"/>
                </a:solidFill>
                <a:latin typeface="Open Sans Light"/>
                <a:cs typeface="Arial" panose="020B0604020202020204" pitchFamily="34" charset="0"/>
              </a:rPr>
              <a:t>The proxy is unique per </a:t>
            </a:r>
            <a:r>
              <a:rPr lang="en-US" sz="1600" dirty="0" err="1">
                <a:solidFill>
                  <a:srgbClr val="5E5E5E"/>
                </a:solidFill>
                <a:latin typeface="Open Sans Light"/>
                <a:cs typeface="Arial" panose="020B0604020202020204" pitchFamily="34" charset="0"/>
              </a:rPr>
              <a:t>vCenter</a:t>
            </a:r>
            <a:r>
              <a:rPr lang="en-US" sz="1600" dirty="0">
                <a:solidFill>
                  <a:srgbClr val="5E5E5E"/>
                </a:solidFill>
                <a:latin typeface="Open Sans Light"/>
                <a:cs typeface="Arial" panose="020B0604020202020204" pitchFamily="34" charset="0"/>
              </a:rPr>
              <a:t> and VM, if you have two </a:t>
            </a:r>
            <a:r>
              <a:rPr lang="en-US" sz="1600" dirty="0" err="1">
                <a:solidFill>
                  <a:srgbClr val="5E5E5E"/>
                </a:solidFill>
                <a:latin typeface="Open Sans Light"/>
                <a:cs typeface="Arial" panose="020B0604020202020204" pitchFamily="34" charset="0"/>
              </a:rPr>
              <a:t>vCenters</a:t>
            </a:r>
            <a:r>
              <a:rPr lang="en-US" sz="1600" dirty="0">
                <a:solidFill>
                  <a:srgbClr val="5E5E5E"/>
                </a:solidFill>
                <a:latin typeface="Open Sans Light"/>
                <a:cs typeface="Arial" panose="020B0604020202020204" pitchFamily="34" charset="0"/>
              </a:rPr>
              <a:t>, you will need two unique proxies installed</a:t>
            </a:r>
          </a:p>
          <a:p>
            <a:pPr marL="285750" indent="-285750">
              <a:spcBef>
                <a:spcPts val="661"/>
              </a:spcBef>
              <a:buClr>
                <a:srgbClr val="5E5E5E"/>
              </a:buClr>
              <a:buSzPct val="100000"/>
              <a:buFont typeface="Arial"/>
              <a:buChar char="•"/>
              <a:defRPr sz="1800">
                <a:solidFill>
                  <a:srgbClr val="000000"/>
                </a:solidFill>
              </a:defRPr>
            </a:pPr>
            <a:r>
              <a:rPr lang="en-US" sz="1600" dirty="0">
                <a:solidFill>
                  <a:srgbClr val="5E5E5E"/>
                </a:solidFill>
              </a:rPr>
              <a:t>View the </a:t>
            </a:r>
            <a:r>
              <a:rPr lang="en-US" sz="1600" dirty="0" err="1">
                <a:solidFill>
                  <a:srgbClr val="5E5E5E"/>
                </a:solidFill>
              </a:rPr>
              <a:t>Cloudamize</a:t>
            </a:r>
            <a:r>
              <a:rPr lang="en-US" sz="1600" dirty="0">
                <a:solidFill>
                  <a:srgbClr val="5E5E5E"/>
                </a:solidFill>
              </a:rPr>
              <a:t> tutorial </a:t>
            </a:r>
            <a:r>
              <a:rPr lang="en-US" sz="1600" dirty="0">
                <a:solidFill>
                  <a:srgbClr val="5E5E5E"/>
                </a:solidFill>
                <a:hlinkClick r:id="rId2"/>
              </a:rPr>
              <a:t>here</a:t>
            </a:r>
            <a:r>
              <a:rPr lang="en-US" sz="1600" dirty="0">
                <a:solidFill>
                  <a:srgbClr val="5E5E5E"/>
                </a:solidFill>
              </a:rPr>
              <a:t>.</a:t>
            </a:r>
            <a:endParaRPr lang="en-US" sz="1600" dirty="0">
              <a:solidFill>
                <a:srgbClr val="5E5E5E"/>
              </a:solidFill>
              <a:latin typeface="Open Sans Light"/>
              <a:cs typeface="Arial" panose="020B0604020202020204" pitchFamily="34" charset="0"/>
            </a:endParaRPr>
          </a:p>
        </p:txBody>
      </p:sp>
      <p:grpSp>
        <p:nvGrpSpPr>
          <p:cNvPr id="34" name="Group 33"/>
          <p:cNvGrpSpPr/>
          <p:nvPr/>
        </p:nvGrpSpPr>
        <p:grpSpPr>
          <a:xfrm>
            <a:off x="3785616" y="301752"/>
            <a:ext cx="1564870" cy="146096"/>
            <a:chOff x="5603711" y="285824"/>
            <a:chExt cx="1564870" cy="146096"/>
          </a:xfrm>
        </p:grpSpPr>
        <p:grpSp>
          <p:nvGrpSpPr>
            <p:cNvPr id="35" name="Group 34"/>
            <p:cNvGrpSpPr/>
            <p:nvPr/>
          </p:nvGrpSpPr>
          <p:grpSpPr>
            <a:xfrm>
              <a:off x="5603711" y="288063"/>
              <a:ext cx="1427710" cy="143857"/>
              <a:chOff x="5545123" y="590607"/>
              <a:chExt cx="1427710" cy="143857"/>
            </a:xfrm>
          </p:grpSpPr>
          <p:cxnSp>
            <p:nvCxnSpPr>
              <p:cNvPr id="38" name="Straight Connector 37"/>
              <p:cNvCxnSpPr>
                <a:cxnSpLocks/>
                <a:endCxn id="37"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9" name="Oval 38"/>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0" name="Oval 39"/>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1" name="Oval 40"/>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2" name="Oval 41"/>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3" name="Oval 42"/>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36" name="Oval 35"/>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7" name="Oval 36"/>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459910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Agent Installation: </a:t>
            </a:r>
            <a:r>
              <a:rPr lang="en-US" dirty="0" err="1"/>
              <a:t>HyperV</a:t>
            </a:r>
            <a:r>
              <a:rPr lang="en-US" dirty="0"/>
              <a:t> / Windows</a:t>
            </a:r>
          </a:p>
        </p:txBody>
      </p:sp>
      <p:grpSp>
        <p:nvGrpSpPr>
          <p:cNvPr id="17" name="Group 16"/>
          <p:cNvGrpSpPr/>
          <p:nvPr/>
        </p:nvGrpSpPr>
        <p:grpSpPr>
          <a:xfrm>
            <a:off x="3785616" y="301752"/>
            <a:ext cx="1564870" cy="146096"/>
            <a:chOff x="5603711" y="285824"/>
            <a:chExt cx="1564870" cy="146096"/>
          </a:xfrm>
        </p:grpSpPr>
        <p:grpSp>
          <p:nvGrpSpPr>
            <p:cNvPr id="18" name="Group 17"/>
            <p:cNvGrpSpPr/>
            <p:nvPr/>
          </p:nvGrpSpPr>
          <p:grpSpPr>
            <a:xfrm>
              <a:off x="5603711" y="288063"/>
              <a:ext cx="1427710" cy="143857"/>
              <a:chOff x="5545123" y="590607"/>
              <a:chExt cx="1427710" cy="143857"/>
            </a:xfrm>
          </p:grpSpPr>
          <p:cxnSp>
            <p:nvCxnSpPr>
              <p:cNvPr id="21" name="Straight Connector 20"/>
              <p:cNvCxnSpPr>
                <a:cxnSpLocks/>
                <a:endCxn id="20"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Oval 21"/>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3" name="Oval 22"/>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4" name="Oval 23"/>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5" name="Oval 24"/>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19" name="Oval 18"/>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0" name="Oval 19"/>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299974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Add </a:t>
            </a:r>
            <a:r>
              <a:rPr lang="en-US" dirty="0" err="1">
                <a:solidFill>
                  <a:srgbClr val="5E5E5E"/>
                </a:solidFill>
              </a:rPr>
              <a:t>HyperV</a:t>
            </a:r>
            <a:r>
              <a:rPr lang="en-US" dirty="0">
                <a:solidFill>
                  <a:srgbClr val="5E5E5E"/>
                </a:solidFill>
              </a:rPr>
              <a:t>/Windows Agent</a:t>
            </a:r>
          </a:p>
        </p:txBody>
      </p:sp>
      <p:sp>
        <p:nvSpPr>
          <p:cNvPr id="5" name="Rectangle 4"/>
          <p:cNvSpPr/>
          <p:nvPr/>
        </p:nvSpPr>
        <p:spPr>
          <a:xfrm>
            <a:off x="615832" y="3832293"/>
            <a:ext cx="8009482" cy="1344855"/>
          </a:xfrm>
          <a:prstGeom prst="rect">
            <a:avLst/>
          </a:prstGeom>
        </p:spPr>
        <p:txBody>
          <a:bodyPr wrap="square">
            <a:spAutoFit/>
          </a:bodyPr>
          <a:lstStyle/>
          <a:p>
            <a:pPr marL="377670" indent="-377670">
              <a:lnSpc>
                <a:spcPct val="150000"/>
              </a:lnSpc>
              <a:buClr>
                <a:srgbClr val="5E5E5E"/>
              </a:buClr>
              <a:buFont typeface="Arial"/>
              <a:buChar char="•"/>
            </a:pPr>
            <a:r>
              <a:rPr lang="en-US" sz="1400" dirty="0">
                <a:solidFill>
                  <a:srgbClr val="5E5E5E"/>
                </a:solidFill>
                <a:latin typeface="Open Sans Light"/>
              </a:rPr>
              <a:t>Export your customer key and install an agent</a:t>
            </a:r>
          </a:p>
          <a:p>
            <a:pPr marL="377670" indent="-377670">
              <a:lnSpc>
                <a:spcPct val="150000"/>
              </a:lnSpc>
              <a:buClr>
                <a:srgbClr val="5E5E5E"/>
              </a:buClr>
              <a:buFont typeface="Arial"/>
              <a:buChar char="•"/>
            </a:pPr>
            <a:r>
              <a:rPr lang="en-US" sz="1400" dirty="0">
                <a:solidFill>
                  <a:srgbClr val="5E5E5E"/>
                </a:solidFill>
                <a:latin typeface="Open Sans Light"/>
              </a:rPr>
              <a:t>Outbound firewall over SSL/443 port</a:t>
            </a:r>
          </a:p>
          <a:p>
            <a:pPr marL="377670" indent="-377670">
              <a:lnSpc>
                <a:spcPct val="150000"/>
              </a:lnSpc>
              <a:buClr>
                <a:srgbClr val="5E5E5E"/>
              </a:buClr>
              <a:buFont typeface="Arial"/>
              <a:buChar char="•"/>
            </a:pPr>
            <a:r>
              <a:rPr lang="en-US" sz="1400" dirty="0">
                <a:solidFill>
                  <a:srgbClr val="5E5E5E"/>
                </a:solidFill>
                <a:latin typeface="Open Sans Light"/>
              </a:rPr>
              <a:t>Data can be routed via internet proxy</a:t>
            </a:r>
          </a:p>
          <a:p>
            <a:pPr marL="377670" indent="-377670">
              <a:lnSpc>
                <a:spcPct val="150000"/>
              </a:lnSpc>
              <a:buClr>
                <a:srgbClr val="5E5E5E"/>
              </a:buClr>
              <a:buFont typeface="Arial"/>
              <a:buChar char="•"/>
            </a:pPr>
            <a:r>
              <a:rPr lang="en-US" sz="1400" dirty="0">
                <a:solidFill>
                  <a:srgbClr val="5E5E5E"/>
                </a:solidFill>
                <a:latin typeface="Open Sans Light"/>
              </a:rPr>
              <a:t>View the Cloudamize Tutorial </a:t>
            </a:r>
            <a:r>
              <a:rPr lang="en-US" sz="1400" dirty="0">
                <a:solidFill>
                  <a:srgbClr val="5E5E5E"/>
                </a:solidFill>
                <a:latin typeface="Open Sans Light"/>
                <a:hlinkClick r:id="rId2"/>
              </a:rPr>
              <a:t>here</a:t>
            </a:r>
            <a:r>
              <a:rPr lang="en-US" sz="1400" dirty="0">
                <a:solidFill>
                  <a:srgbClr val="5E5E5E"/>
                </a:solidFill>
                <a:latin typeface="Open Sans Light"/>
              </a:rPr>
              <a:t>.</a:t>
            </a:r>
          </a:p>
        </p:txBody>
      </p:sp>
      <p:pic>
        <p:nvPicPr>
          <p:cNvPr id="2" name="Picture 1" descr="Screen Shot 2016-11-10 at 2.36.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91" y="1060380"/>
            <a:ext cx="6851796" cy="2815881"/>
          </a:xfrm>
          <a:prstGeom prst="rect">
            <a:avLst/>
          </a:prstGeom>
        </p:spPr>
      </p:pic>
      <p:sp>
        <p:nvSpPr>
          <p:cNvPr id="19" name="Rectangle 18"/>
          <p:cNvSpPr/>
          <p:nvPr/>
        </p:nvSpPr>
        <p:spPr>
          <a:xfrm>
            <a:off x="2067773" y="2037367"/>
            <a:ext cx="4352905" cy="16268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785616" y="301752"/>
            <a:ext cx="1564870" cy="146096"/>
            <a:chOff x="5603711" y="285824"/>
            <a:chExt cx="1564870" cy="146096"/>
          </a:xfrm>
        </p:grpSpPr>
        <p:grpSp>
          <p:nvGrpSpPr>
            <p:cNvPr id="21" name="Group 20"/>
            <p:cNvGrpSpPr/>
            <p:nvPr/>
          </p:nvGrpSpPr>
          <p:grpSpPr>
            <a:xfrm>
              <a:off x="5603711" y="288063"/>
              <a:ext cx="1427710" cy="143857"/>
              <a:chOff x="5545123" y="590607"/>
              <a:chExt cx="1427710" cy="143857"/>
            </a:xfrm>
          </p:grpSpPr>
          <p:cxnSp>
            <p:nvCxnSpPr>
              <p:cNvPr id="24" name="Straight Connector 23"/>
              <p:cNvCxnSpPr>
                <a:cxnSpLocks/>
                <a:endCxn id="23"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8" name="Oval 27"/>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9" name="Oval 28"/>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2" name="Oval 21"/>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3" name="Oval 22"/>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3138324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Agent Installation: Linux</a:t>
            </a:r>
          </a:p>
        </p:txBody>
      </p:sp>
      <p:grpSp>
        <p:nvGrpSpPr>
          <p:cNvPr id="17" name="Group 16"/>
          <p:cNvGrpSpPr/>
          <p:nvPr/>
        </p:nvGrpSpPr>
        <p:grpSpPr>
          <a:xfrm>
            <a:off x="3785616" y="301752"/>
            <a:ext cx="1564870" cy="146096"/>
            <a:chOff x="5603711" y="285824"/>
            <a:chExt cx="1564870" cy="146096"/>
          </a:xfrm>
        </p:grpSpPr>
        <p:grpSp>
          <p:nvGrpSpPr>
            <p:cNvPr id="18" name="Group 17"/>
            <p:cNvGrpSpPr/>
            <p:nvPr/>
          </p:nvGrpSpPr>
          <p:grpSpPr>
            <a:xfrm>
              <a:off x="5603711" y="288063"/>
              <a:ext cx="1427710" cy="143857"/>
              <a:chOff x="5545123" y="590607"/>
              <a:chExt cx="1427710" cy="143857"/>
            </a:xfrm>
          </p:grpSpPr>
          <p:cxnSp>
            <p:nvCxnSpPr>
              <p:cNvPr id="21" name="Straight Connector 20"/>
              <p:cNvCxnSpPr>
                <a:cxnSpLocks/>
                <a:endCxn id="20"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Oval 21"/>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Oval 22"/>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Oval 23"/>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Oval 24"/>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Oval 25"/>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9" name="Oval 18"/>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Oval 19"/>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2878351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Add Linux Agent</a:t>
            </a:r>
          </a:p>
        </p:txBody>
      </p:sp>
      <p:sp>
        <p:nvSpPr>
          <p:cNvPr id="4" name="Rectangle 3"/>
          <p:cNvSpPr/>
          <p:nvPr/>
        </p:nvSpPr>
        <p:spPr>
          <a:xfrm>
            <a:off x="628650" y="3860546"/>
            <a:ext cx="8009483" cy="1344855"/>
          </a:xfrm>
          <a:prstGeom prst="rect">
            <a:avLst/>
          </a:prstGeom>
        </p:spPr>
        <p:txBody>
          <a:bodyPr wrap="square">
            <a:spAutoFit/>
          </a:bodyPr>
          <a:lstStyle/>
          <a:p>
            <a:pPr marL="377670" indent="-377670">
              <a:lnSpc>
                <a:spcPct val="150000"/>
              </a:lnSpc>
              <a:buClr>
                <a:srgbClr val="5E5E5E"/>
              </a:buClr>
              <a:buFont typeface="Arial"/>
              <a:buChar char="•"/>
            </a:pPr>
            <a:r>
              <a:rPr lang="en-US" sz="1400" dirty="0">
                <a:solidFill>
                  <a:srgbClr val="5E5E5E"/>
                </a:solidFill>
                <a:latin typeface="Open Sans Light"/>
              </a:rPr>
              <a:t>Export your customer key and install an agent</a:t>
            </a:r>
          </a:p>
          <a:p>
            <a:pPr marL="377670" indent="-377670">
              <a:lnSpc>
                <a:spcPct val="150000"/>
              </a:lnSpc>
              <a:buClr>
                <a:srgbClr val="5E5E5E"/>
              </a:buClr>
              <a:buFont typeface="Arial"/>
              <a:buChar char="•"/>
            </a:pPr>
            <a:r>
              <a:rPr lang="en-US" sz="1400" dirty="0">
                <a:solidFill>
                  <a:srgbClr val="5E5E5E"/>
                </a:solidFill>
                <a:latin typeface="Open Sans Light"/>
              </a:rPr>
              <a:t>Outbound firewall over SSL/443 port</a:t>
            </a:r>
          </a:p>
          <a:p>
            <a:pPr marL="377670" indent="-377670">
              <a:lnSpc>
                <a:spcPct val="150000"/>
              </a:lnSpc>
              <a:buClr>
                <a:srgbClr val="5E5E5E"/>
              </a:buClr>
              <a:buFont typeface="Arial"/>
              <a:buChar char="•"/>
            </a:pPr>
            <a:r>
              <a:rPr lang="en-US" sz="1400" dirty="0">
                <a:solidFill>
                  <a:srgbClr val="5E5E5E"/>
                </a:solidFill>
                <a:latin typeface="Open Sans Light"/>
              </a:rPr>
              <a:t>Data can be routed via internet proxy</a:t>
            </a:r>
          </a:p>
          <a:p>
            <a:pPr marL="377670" indent="-377670">
              <a:lnSpc>
                <a:spcPct val="150000"/>
              </a:lnSpc>
              <a:buClr>
                <a:srgbClr val="5E5E5E"/>
              </a:buClr>
              <a:buFont typeface="Arial"/>
              <a:buChar char="•"/>
            </a:pPr>
            <a:r>
              <a:rPr lang="en-US" sz="1400" dirty="0">
                <a:solidFill>
                  <a:srgbClr val="5E5E5E"/>
                </a:solidFill>
                <a:latin typeface="Open Sans Light"/>
              </a:rPr>
              <a:t>View the </a:t>
            </a:r>
            <a:r>
              <a:rPr lang="en-US" sz="1400" dirty="0" err="1">
                <a:solidFill>
                  <a:srgbClr val="5E5E5E"/>
                </a:solidFill>
                <a:latin typeface="Open Sans Light"/>
              </a:rPr>
              <a:t>Cloudamize</a:t>
            </a:r>
            <a:r>
              <a:rPr lang="en-US" sz="1400" dirty="0">
                <a:solidFill>
                  <a:srgbClr val="5E5E5E"/>
                </a:solidFill>
                <a:latin typeface="Open Sans Light"/>
              </a:rPr>
              <a:t> tutorial </a:t>
            </a:r>
            <a:r>
              <a:rPr lang="en-US" sz="1400" dirty="0">
                <a:solidFill>
                  <a:srgbClr val="5E5E5E"/>
                </a:solidFill>
                <a:latin typeface="Open Sans Light"/>
                <a:hlinkClick r:id="rId2"/>
              </a:rPr>
              <a:t>here</a:t>
            </a:r>
            <a:r>
              <a:rPr lang="en-US" sz="1400" dirty="0">
                <a:solidFill>
                  <a:srgbClr val="5E5E5E"/>
                </a:solidFill>
                <a:latin typeface="Open Sans Light"/>
              </a:rPr>
              <a:t>.</a:t>
            </a:r>
          </a:p>
        </p:txBody>
      </p:sp>
      <p:pic>
        <p:nvPicPr>
          <p:cNvPr id="6" name="Picture 5" descr="Screen Shot 2016-11-10 at 2.36.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76" y="1042261"/>
            <a:ext cx="6716025" cy="2818285"/>
          </a:xfrm>
          <a:prstGeom prst="rect">
            <a:avLst/>
          </a:prstGeom>
        </p:spPr>
      </p:pic>
      <p:sp>
        <p:nvSpPr>
          <p:cNvPr id="19" name="Rectangle 18"/>
          <p:cNvSpPr/>
          <p:nvPr/>
        </p:nvSpPr>
        <p:spPr>
          <a:xfrm>
            <a:off x="2077805" y="1964766"/>
            <a:ext cx="4243482" cy="93317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785616" y="301752"/>
            <a:ext cx="1564870" cy="146096"/>
            <a:chOff x="5603711" y="285824"/>
            <a:chExt cx="1564870" cy="146096"/>
          </a:xfrm>
        </p:grpSpPr>
        <p:grpSp>
          <p:nvGrpSpPr>
            <p:cNvPr id="21" name="Group 20"/>
            <p:cNvGrpSpPr/>
            <p:nvPr/>
          </p:nvGrpSpPr>
          <p:grpSpPr>
            <a:xfrm>
              <a:off x="5603711" y="288063"/>
              <a:ext cx="1427710" cy="143857"/>
              <a:chOff x="5545123" y="590607"/>
              <a:chExt cx="1427710" cy="143857"/>
            </a:xfrm>
          </p:grpSpPr>
          <p:cxnSp>
            <p:nvCxnSpPr>
              <p:cNvPr id="24" name="Straight Connector 23"/>
              <p:cNvCxnSpPr>
                <a:cxnSpLocks/>
                <a:endCxn id="23"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8" name="Oval 27"/>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9" name="Oval 28"/>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2" name="Oval 21"/>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3" name="Oval 22"/>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53742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Cloud Journey</a:t>
            </a:r>
          </a:p>
        </p:txBody>
      </p:sp>
      <p:sp>
        <p:nvSpPr>
          <p:cNvPr id="3" name="TextBox 2"/>
          <p:cNvSpPr txBox="1"/>
          <p:nvPr/>
        </p:nvSpPr>
        <p:spPr>
          <a:xfrm>
            <a:off x="2739003" y="3145535"/>
            <a:ext cx="3665994" cy="308392"/>
          </a:xfrm>
          <a:prstGeom prst="rect">
            <a:avLst/>
          </a:prstGeom>
          <a:noFill/>
        </p:spPr>
        <p:txBody>
          <a:bodyPr wrap="none" rtlCol="0">
            <a:spAutoFit/>
          </a:bodyPr>
          <a:lstStyle/>
          <a:p>
            <a:pPr algn="ctr"/>
            <a:r>
              <a:rPr lang="en-US" sz="1404" dirty="0">
                <a:solidFill>
                  <a:schemeClr val="bg1"/>
                </a:solidFill>
                <a:latin typeface="Open Sans Light" charset="0"/>
                <a:ea typeface="Open Sans Light" charset="0"/>
                <a:cs typeface="Open Sans Light" charset="0"/>
              </a:rPr>
              <a:t>Assess</a:t>
            </a:r>
            <a:r>
              <a:rPr lang="bg-BG" sz="1404" dirty="0">
                <a:solidFill>
                  <a:schemeClr val="bg1"/>
                </a:solidFill>
                <a:latin typeface="Open Sans Light" charset="0"/>
                <a:ea typeface="Open Sans Light" charset="0"/>
                <a:cs typeface="Open Sans Light" charset="0"/>
              </a:rPr>
              <a:t> •</a:t>
            </a:r>
            <a:r>
              <a:rPr lang="en-US" sz="1404" dirty="0">
                <a:solidFill>
                  <a:schemeClr val="bg1"/>
                </a:solidFill>
                <a:latin typeface="Open Sans Light" charset="0"/>
                <a:ea typeface="Open Sans Light" charset="0"/>
                <a:cs typeface="Open Sans Light" charset="0"/>
              </a:rPr>
              <a:t> Plan</a:t>
            </a:r>
            <a:r>
              <a:rPr lang="bg-BG" sz="1404" dirty="0">
                <a:solidFill>
                  <a:schemeClr val="bg1"/>
                </a:solidFill>
                <a:latin typeface="Open Sans Light" charset="0"/>
                <a:ea typeface="Open Sans Light" charset="0"/>
                <a:cs typeface="Open Sans Light" charset="0"/>
              </a:rPr>
              <a:t> •</a:t>
            </a:r>
            <a:r>
              <a:rPr lang="en-US" sz="1404" dirty="0">
                <a:solidFill>
                  <a:schemeClr val="bg1"/>
                </a:solidFill>
                <a:latin typeface="Open Sans Light" charset="0"/>
                <a:ea typeface="Open Sans Light" charset="0"/>
                <a:cs typeface="Open Sans Light" charset="0"/>
              </a:rPr>
              <a:t> Migrate</a:t>
            </a:r>
            <a:r>
              <a:rPr lang="bg-BG" sz="1404" dirty="0">
                <a:solidFill>
                  <a:schemeClr val="bg1"/>
                </a:solidFill>
                <a:latin typeface="Open Sans Light" charset="0"/>
                <a:ea typeface="Open Sans Light" charset="0"/>
                <a:cs typeface="Open Sans Light" charset="0"/>
              </a:rPr>
              <a:t> •</a:t>
            </a:r>
            <a:r>
              <a:rPr lang="en-US" sz="1404" dirty="0">
                <a:solidFill>
                  <a:schemeClr val="bg1"/>
                </a:solidFill>
                <a:latin typeface="Open Sans Light" charset="0"/>
                <a:ea typeface="Open Sans Light" charset="0"/>
                <a:cs typeface="Open Sans Light" charset="0"/>
              </a:rPr>
              <a:t> Validate</a:t>
            </a:r>
            <a:r>
              <a:rPr lang="bg-BG" sz="1404" dirty="0">
                <a:solidFill>
                  <a:schemeClr val="bg1"/>
                </a:solidFill>
                <a:latin typeface="Open Sans Light" charset="0"/>
                <a:ea typeface="Open Sans Light" charset="0"/>
                <a:cs typeface="Open Sans Light" charset="0"/>
              </a:rPr>
              <a:t> •</a:t>
            </a:r>
            <a:r>
              <a:rPr lang="en-US" sz="1404" dirty="0">
                <a:solidFill>
                  <a:schemeClr val="bg1"/>
                </a:solidFill>
                <a:latin typeface="Open Sans Light" charset="0"/>
                <a:ea typeface="Open Sans Light" charset="0"/>
                <a:cs typeface="Open Sans Light" charset="0"/>
              </a:rPr>
              <a:t> Manage</a:t>
            </a:r>
          </a:p>
        </p:txBody>
      </p:sp>
    </p:spTree>
    <p:extLst>
      <p:ext uri="{BB962C8B-B14F-4D97-AF65-F5344CB8AC3E}">
        <p14:creationId xmlns:p14="http://schemas.microsoft.com/office/powerpoint/2010/main" val="3378890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Route Agent Traffic via Internet Proxy</a:t>
            </a:r>
          </a:p>
        </p:txBody>
      </p:sp>
      <p:pic>
        <p:nvPicPr>
          <p:cNvPr id="3" name="Picture 2" descr="Screen Shot 2016-11-10 at 2.3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408907"/>
            <a:ext cx="7887651" cy="2525048"/>
          </a:xfrm>
          <a:prstGeom prst="rect">
            <a:avLst/>
          </a:prstGeom>
        </p:spPr>
      </p:pic>
      <p:sp>
        <p:nvSpPr>
          <p:cNvPr id="4" name="Rectangle 3"/>
          <p:cNvSpPr/>
          <p:nvPr/>
        </p:nvSpPr>
        <p:spPr>
          <a:xfrm>
            <a:off x="498087" y="4110802"/>
            <a:ext cx="4074320" cy="369332"/>
          </a:xfrm>
          <a:prstGeom prst="rect">
            <a:avLst/>
          </a:prstGeom>
        </p:spPr>
        <p:txBody>
          <a:bodyPr wrap="none">
            <a:spAutoFit/>
          </a:bodyPr>
          <a:lstStyle/>
          <a:p>
            <a:pPr marL="377670" indent="-377670">
              <a:buClr>
                <a:srgbClr val="5E5E5E"/>
              </a:buClr>
              <a:buFont typeface="Arial"/>
              <a:buChar char="•"/>
            </a:pPr>
            <a:r>
              <a:rPr lang="en-US" dirty="0">
                <a:solidFill>
                  <a:srgbClr val="5E5E5E"/>
                </a:solidFill>
                <a:latin typeface="Open Sans Light"/>
              </a:rPr>
              <a:t>View the Cloudamize Tutorial </a:t>
            </a:r>
            <a:r>
              <a:rPr lang="en-US" dirty="0">
                <a:solidFill>
                  <a:srgbClr val="5E5E5E"/>
                </a:solidFill>
                <a:latin typeface="Open Sans Light"/>
                <a:hlinkClick r:id="rId3"/>
              </a:rPr>
              <a:t>here</a:t>
            </a:r>
            <a:r>
              <a:rPr lang="en-US" dirty="0">
                <a:solidFill>
                  <a:srgbClr val="5E5E5E"/>
                </a:solidFill>
                <a:latin typeface="Open Sans Light"/>
              </a:rPr>
              <a:t>.</a:t>
            </a:r>
          </a:p>
        </p:txBody>
      </p:sp>
      <p:sp>
        <p:nvSpPr>
          <p:cNvPr id="19" name="Rectangle 18"/>
          <p:cNvSpPr/>
          <p:nvPr/>
        </p:nvSpPr>
        <p:spPr>
          <a:xfrm>
            <a:off x="1962755" y="3055370"/>
            <a:ext cx="4874859" cy="56728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785616" y="301752"/>
            <a:ext cx="1564870" cy="146096"/>
            <a:chOff x="5603711" y="285824"/>
            <a:chExt cx="1564870" cy="146096"/>
          </a:xfrm>
        </p:grpSpPr>
        <p:grpSp>
          <p:nvGrpSpPr>
            <p:cNvPr id="21" name="Group 20"/>
            <p:cNvGrpSpPr/>
            <p:nvPr/>
          </p:nvGrpSpPr>
          <p:grpSpPr>
            <a:xfrm>
              <a:off x="5603711" y="288063"/>
              <a:ext cx="1427710" cy="143857"/>
              <a:chOff x="5545123" y="590607"/>
              <a:chExt cx="1427710" cy="143857"/>
            </a:xfrm>
          </p:grpSpPr>
          <p:cxnSp>
            <p:nvCxnSpPr>
              <p:cNvPr id="24" name="Straight Connector 23"/>
              <p:cNvCxnSpPr>
                <a:cxnSpLocks/>
                <a:endCxn id="23"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Oval 24"/>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8" name="Oval 27"/>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9" name="Oval 28"/>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2" name="Oval 21"/>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3" name="Oval 22"/>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616867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Agentless Installation</a:t>
            </a:r>
          </a:p>
        </p:txBody>
      </p:sp>
      <p:grpSp>
        <p:nvGrpSpPr>
          <p:cNvPr id="17" name="Group 16"/>
          <p:cNvGrpSpPr/>
          <p:nvPr/>
        </p:nvGrpSpPr>
        <p:grpSpPr>
          <a:xfrm>
            <a:off x="3785616" y="301752"/>
            <a:ext cx="1564870" cy="146096"/>
            <a:chOff x="5603711" y="285824"/>
            <a:chExt cx="1564870" cy="146096"/>
          </a:xfrm>
        </p:grpSpPr>
        <p:grpSp>
          <p:nvGrpSpPr>
            <p:cNvPr id="18" name="Group 17"/>
            <p:cNvGrpSpPr/>
            <p:nvPr/>
          </p:nvGrpSpPr>
          <p:grpSpPr>
            <a:xfrm>
              <a:off x="5603711" y="288063"/>
              <a:ext cx="1427710" cy="143857"/>
              <a:chOff x="5545123" y="590607"/>
              <a:chExt cx="1427710" cy="143857"/>
            </a:xfrm>
          </p:grpSpPr>
          <p:cxnSp>
            <p:nvCxnSpPr>
              <p:cNvPr id="21" name="Straight Connector 20"/>
              <p:cNvCxnSpPr>
                <a:cxnSpLocks/>
                <a:endCxn id="20"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Oval 21"/>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Oval 22"/>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Oval 23"/>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Oval 24"/>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Oval 25"/>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9" name="Oval 18"/>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Oval 19"/>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556719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053" y="456784"/>
            <a:ext cx="7040118" cy="1104636"/>
          </a:xfrm>
        </p:spPr>
        <p:txBody>
          <a:bodyPr>
            <a:normAutofit/>
          </a:bodyPr>
          <a:lstStyle/>
          <a:p>
            <a:r>
              <a:rPr lang="en-US" dirty="0"/>
              <a:t>Minimum Hardware Requirements for Agentless Collector (up to 500 hosts)</a:t>
            </a:r>
            <a:endParaRPr lang="en-US" sz="2800" dirty="0">
              <a:solidFill>
                <a:srgbClr val="5E5E5E"/>
              </a:solidFill>
            </a:endParaRPr>
          </a:p>
        </p:txBody>
      </p:sp>
      <p:sp>
        <p:nvSpPr>
          <p:cNvPr id="3" name="Content Placeholder 2"/>
          <p:cNvSpPr>
            <a:spLocks noGrp="1"/>
          </p:cNvSpPr>
          <p:nvPr>
            <p:ph idx="1"/>
          </p:nvPr>
        </p:nvSpPr>
        <p:spPr>
          <a:xfrm>
            <a:off x="628650" y="1402675"/>
            <a:ext cx="7886700" cy="3626116"/>
          </a:xfrm>
        </p:spPr>
        <p:txBody>
          <a:bodyPr>
            <a:normAutofit/>
          </a:bodyPr>
          <a:lstStyle/>
          <a:p>
            <a:endParaRPr lang="en-US" sz="2000" dirty="0">
              <a:solidFill>
                <a:srgbClr val="5E5E5E"/>
              </a:solidFill>
            </a:endParaRPr>
          </a:p>
          <a:p>
            <a:r>
              <a:rPr lang="en-US" sz="2000" dirty="0">
                <a:solidFill>
                  <a:srgbClr val="5E5E5E"/>
                </a:solidFill>
              </a:rPr>
              <a:t>64 bit OS</a:t>
            </a:r>
          </a:p>
          <a:p>
            <a:r>
              <a:rPr lang="en-US" sz="2000" dirty="0">
                <a:solidFill>
                  <a:srgbClr val="5E5E5E"/>
                </a:solidFill>
              </a:rPr>
              <a:t>.NET 4.0</a:t>
            </a:r>
          </a:p>
          <a:p>
            <a:r>
              <a:rPr lang="en-US" sz="2000" dirty="0">
                <a:solidFill>
                  <a:srgbClr val="5E5E5E"/>
                </a:solidFill>
              </a:rPr>
              <a:t>4 CPU Cores</a:t>
            </a:r>
          </a:p>
          <a:p>
            <a:r>
              <a:rPr lang="en-US" dirty="0"/>
              <a:t>5GB RAM</a:t>
            </a:r>
          </a:p>
          <a:p>
            <a:r>
              <a:rPr lang="en-US" sz="2000" dirty="0">
                <a:solidFill>
                  <a:srgbClr val="5E5E5E"/>
                </a:solidFill>
              </a:rPr>
              <a:t>2GB HDD</a:t>
            </a:r>
          </a:p>
        </p:txBody>
      </p:sp>
      <p:grpSp>
        <p:nvGrpSpPr>
          <p:cNvPr id="14" name="Group 13">
            <a:extLst>
              <a:ext uri="{FF2B5EF4-FFF2-40B4-BE49-F238E27FC236}">
                <a16:creationId xmlns:a16="http://schemas.microsoft.com/office/drawing/2014/main" id="{012A7DB8-9583-4F47-A809-01599DAEBEB5}"/>
              </a:ext>
            </a:extLst>
          </p:cNvPr>
          <p:cNvGrpSpPr/>
          <p:nvPr/>
        </p:nvGrpSpPr>
        <p:grpSpPr>
          <a:xfrm>
            <a:off x="3785616" y="310688"/>
            <a:ext cx="1564870" cy="146096"/>
            <a:chOff x="5603711" y="285824"/>
            <a:chExt cx="1564870" cy="146096"/>
          </a:xfrm>
        </p:grpSpPr>
        <p:grpSp>
          <p:nvGrpSpPr>
            <p:cNvPr id="15" name="Group 14">
              <a:extLst>
                <a:ext uri="{FF2B5EF4-FFF2-40B4-BE49-F238E27FC236}">
                  <a16:creationId xmlns:a16="http://schemas.microsoft.com/office/drawing/2014/main" id="{F2DF64BA-167F-4019-902B-F800315789E5}"/>
                </a:ext>
              </a:extLst>
            </p:cNvPr>
            <p:cNvGrpSpPr/>
            <p:nvPr/>
          </p:nvGrpSpPr>
          <p:grpSpPr>
            <a:xfrm>
              <a:off x="5603711" y="288063"/>
              <a:ext cx="1427710" cy="143857"/>
              <a:chOff x="5545123" y="590607"/>
              <a:chExt cx="1427710" cy="143857"/>
            </a:xfrm>
          </p:grpSpPr>
          <p:cxnSp>
            <p:nvCxnSpPr>
              <p:cNvPr id="18" name="Straight Connector 17">
                <a:extLst>
                  <a:ext uri="{FF2B5EF4-FFF2-40B4-BE49-F238E27FC236}">
                    <a16:creationId xmlns:a16="http://schemas.microsoft.com/office/drawing/2014/main" id="{C3658581-980F-4EC6-B661-735757D941CA}"/>
                  </a:ext>
                </a:extLst>
              </p:cNvPr>
              <p:cNvCxnSpPr>
                <a:cxnSpLocks/>
                <a:endCxn id="17"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430511F-B74D-41D8-A435-CC9268176E53}"/>
                  </a:ext>
                </a:extLst>
              </p:cNvPr>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Oval 19">
                <a:extLst>
                  <a:ext uri="{FF2B5EF4-FFF2-40B4-BE49-F238E27FC236}">
                    <a16:creationId xmlns:a16="http://schemas.microsoft.com/office/drawing/2014/main" id="{BFBEFC51-55E1-4FFF-83B0-CEF1AFC46104}"/>
                  </a:ext>
                </a:extLst>
              </p:cNvPr>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1" name="Oval 20">
                <a:extLst>
                  <a:ext uri="{FF2B5EF4-FFF2-40B4-BE49-F238E27FC236}">
                    <a16:creationId xmlns:a16="http://schemas.microsoft.com/office/drawing/2014/main" id="{E772AAD6-D9EB-44E5-85E6-3F4A4ECC2C4E}"/>
                  </a:ext>
                </a:extLst>
              </p:cNvPr>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Oval 21">
                <a:extLst>
                  <a:ext uri="{FF2B5EF4-FFF2-40B4-BE49-F238E27FC236}">
                    <a16:creationId xmlns:a16="http://schemas.microsoft.com/office/drawing/2014/main" id="{B705E936-2712-43F8-8611-121F4E324AFA}"/>
                  </a:ext>
                </a:extLst>
              </p:cNvPr>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Oval 22">
                <a:extLst>
                  <a:ext uri="{FF2B5EF4-FFF2-40B4-BE49-F238E27FC236}">
                    <a16:creationId xmlns:a16="http://schemas.microsoft.com/office/drawing/2014/main" id="{3DC801F9-5544-4338-8DEE-8B903254EBEB}"/>
                  </a:ext>
                </a:extLst>
              </p:cNvPr>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6EAC77CF-9CE4-4AA0-AC22-8FB73B34E38F}"/>
                </a:ext>
              </a:extLst>
            </p:cNvPr>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88B162AD-0EB3-475C-A004-99D900CCB305}"/>
                </a:ext>
              </a:extLst>
            </p:cNvPr>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4069216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4727" y="391506"/>
            <a:ext cx="7886700" cy="465745"/>
          </a:xfrm>
        </p:spPr>
        <p:txBody>
          <a:bodyPr>
            <a:normAutofit fontScale="90000"/>
          </a:bodyPr>
          <a:lstStyle/>
          <a:p>
            <a:r>
              <a:rPr lang="en-US" dirty="0"/>
              <a:t>Cloudamize Agentless Data Collector: Setup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02" y="1621255"/>
            <a:ext cx="3571875" cy="2800350"/>
          </a:xfrm>
          <a:prstGeom prst="rect">
            <a:avLst/>
          </a:prstGeom>
        </p:spPr>
      </p:pic>
      <p:pic>
        <p:nvPicPr>
          <p:cNvPr id="8" name="Picture 7"/>
          <p:cNvPicPr>
            <a:picLocks noChangeAspect="1"/>
          </p:cNvPicPr>
          <p:nvPr/>
        </p:nvPicPr>
        <p:blipFill>
          <a:blip r:embed="rId3"/>
          <a:stretch>
            <a:fillRect/>
          </a:stretch>
        </p:blipFill>
        <p:spPr>
          <a:xfrm>
            <a:off x="4472408" y="1621255"/>
            <a:ext cx="3579019" cy="2814638"/>
          </a:xfrm>
          <a:prstGeom prst="rect">
            <a:avLst/>
          </a:prstGeom>
        </p:spPr>
      </p:pic>
    </p:spTree>
    <p:extLst>
      <p:ext uri="{BB962C8B-B14F-4D97-AF65-F5344CB8AC3E}">
        <p14:creationId xmlns:p14="http://schemas.microsoft.com/office/powerpoint/2010/main" val="1156689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4727" y="391506"/>
            <a:ext cx="7886700" cy="465745"/>
          </a:xfrm>
        </p:spPr>
        <p:txBody>
          <a:bodyPr>
            <a:normAutofit fontScale="90000"/>
          </a:bodyPr>
          <a:lstStyle/>
          <a:p>
            <a:r>
              <a:rPr lang="en-US" dirty="0"/>
              <a:t>Cloudamize Agentless Data Collector: Setup</a:t>
            </a:r>
          </a:p>
        </p:txBody>
      </p:sp>
      <p:pic>
        <p:nvPicPr>
          <p:cNvPr id="2" name="Picture 1"/>
          <p:cNvPicPr>
            <a:picLocks noChangeAspect="1"/>
          </p:cNvPicPr>
          <p:nvPr/>
        </p:nvPicPr>
        <p:blipFill>
          <a:blip r:embed="rId2"/>
          <a:stretch>
            <a:fillRect/>
          </a:stretch>
        </p:blipFill>
        <p:spPr>
          <a:xfrm>
            <a:off x="745177" y="1532151"/>
            <a:ext cx="3564731" cy="2807494"/>
          </a:xfrm>
          <a:prstGeom prst="rect">
            <a:avLst/>
          </a:prstGeom>
        </p:spPr>
      </p:pic>
      <p:pic>
        <p:nvPicPr>
          <p:cNvPr id="6" name="Picture 5"/>
          <p:cNvPicPr>
            <a:picLocks noChangeAspect="1"/>
          </p:cNvPicPr>
          <p:nvPr/>
        </p:nvPicPr>
        <p:blipFill>
          <a:blip r:embed="rId3"/>
          <a:stretch>
            <a:fillRect/>
          </a:stretch>
        </p:blipFill>
        <p:spPr>
          <a:xfrm>
            <a:off x="4561078" y="1532151"/>
            <a:ext cx="3586163" cy="2814638"/>
          </a:xfrm>
          <a:prstGeom prst="rect">
            <a:avLst/>
          </a:prstGeom>
        </p:spPr>
      </p:pic>
    </p:spTree>
    <p:extLst>
      <p:ext uri="{BB962C8B-B14F-4D97-AF65-F5344CB8AC3E}">
        <p14:creationId xmlns:p14="http://schemas.microsoft.com/office/powerpoint/2010/main" val="3434153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4727" y="391506"/>
            <a:ext cx="7886700" cy="465745"/>
          </a:xfrm>
        </p:spPr>
        <p:txBody>
          <a:bodyPr>
            <a:normAutofit fontScale="90000"/>
          </a:bodyPr>
          <a:lstStyle/>
          <a:p>
            <a:r>
              <a:rPr lang="en-US" dirty="0"/>
              <a:t>Cloudamize Agentless Data Collector: Setup</a:t>
            </a:r>
          </a:p>
        </p:txBody>
      </p:sp>
      <p:pic>
        <p:nvPicPr>
          <p:cNvPr id="2" name="Picture 1"/>
          <p:cNvPicPr>
            <a:picLocks noChangeAspect="1"/>
          </p:cNvPicPr>
          <p:nvPr/>
        </p:nvPicPr>
        <p:blipFill>
          <a:blip r:embed="rId2"/>
          <a:stretch>
            <a:fillRect/>
          </a:stretch>
        </p:blipFill>
        <p:spPr>
          <a:xfrm>
            <a:off x="993913" y="1606339"/>
            <a:ext cx="3296177" cy="2803630"/>
          </a:xfrm>
          <a:prstGeom prst="rect">
            <a:avLst/>
          </a:prstGeom>
        </p:spPr>
      </p:pic>
      <p:pic>
        <p:nvPicPr>
          <p:cNvPr id="6" name="Picture 5"/>
          <p:cNvPicPr>
            <a:picLocks noChangeAspect="1"/>
          </p:cNvPicPr>
          <p:nvPr/>
        </p:nvPicPr>
        <p:blipFill>
          <a:blip r:embed="rId3"/>
          <a:stretch>
            <a:fillRect/>
          </a:stretch>
        </p:blipFill>
        <p:spPr>
          <a:xfrm>
            <a:off x="4536556" y="1606339"/>
            <a:ext cx="3579019" cy="2821781"/>
          </a:xfrm>
          <a:prstGeom prst="rect">
            <a:avLst/>
          </a:prstGeom>
        </p:spPr>
      </p:pic>
    </p:spTree>
    <p:extLst>
      <p:ext uri="{BB962C8B-B14F-4D97-AF65-F5344CB8AC3E}">
        <p14:creationId xmlns:p14="http://schemas.microsoft.com/office/powerpoint/2010/main" val="1547337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4727" y="391506"/>
            <a:ext cx="7886700" cy="465745"/>
          </a:xfrm>
        </p:spPr>
        <p:txBody>
          <a:bodyPr>
            <a:normAutofit fontScale="90000"/>
          </a:bodyPr>
          <a:lstStyle/>
          <a:p>
            <a:r>
              <a:rPr lang="en-US" dirty="0"/>
              <a:t>Cloudamize Agentless Data Collector: Launch</a:t>
            </a:r>
          </a:p>
        </p:txBody>
      </p:sp>
      <p:pic>
        <p:nvPicPr>
          <p:cNvPr id="7" name="Content Placeholder 16"/>
          <p:cNvPicPr>
            <a:picLocks noGrp="1" noChangeAspect="1"/>
          </p:cNvPicPr>
          <p:nvPr>
            <p:ph sz="half" idx="4294967295"/>
          </p:nvPr>
        </p:nvPicPr>
        <p:blipFill>
          <a:blip r:embed="rId2"/>
          <a:stretch>
            <a:fillRect/>
          </a:stretch>
        </p:blipFill>
        <p:spPr>
          <a:xfrm>
            <a:off x="4414272" y="2017608"/>
            <a:ext cx="4296857" cy="3149754"/>
          </a:xfrm>
          <a:prstGeom prst="rect">
            <a:avLst/>
          </a:prstGeom>
        </p:spPr>
      </p:pic>
      <p:pic>
        <p:nvPicPr>
          <p:cNvPr id="8" name="Picture 7"/>
          <p:cNvPicPr>
            <a:picLocks noChangeAspect="1"/>
          </p:cNvPicPr>
          <p:nvPr/>
        </p:nvPicPr>
        <p:blipFill>
          <a:blip r:embed="rId3"/>
          <a:stretch>
            <a:fillRect/>
          </a:stretch>
        </p:blipFill>
        <p:spPr>
          <a:xfrm>
            <a:off x="453956" y="2454058"/>
            <a:ext cx="2915057" cy="657317"/>
          </a:xfrm>
          <a:prstGeom prst="rect">
            <a:avLst/>
          </a:prstGeom>
        </p:spPr>
      </p:pic>
      <p:cxnSp>
        <p:nvCxnSpPr>
          <p:cNvPr id="9" name="Straight Arrow Connector 8"/>
          <p:cNvCxnSpPr/>
          <p:nvPr/>
        </p:nvCxnSpPr>
        <p:spPr>
          <a:xfrm flipV="1">
            <a:off x="2165636" y="3102448"/>
            <a:ext cx="0" cy="7042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81251" y="3850852"/>
            <a:ext cx="1899138" cy="416396"/>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53" b="0" i="0" u="none" strike="noStrike" kern="1200" cap="none" spc="0" normalizeH="0" baseline="0" noProof="0" dirty="0">
                <a:ln>
                  <a:noFill/>
                </a:ln>
                <a:solidFill>
                  <a:srgbClr val="FF0000"/>
                </a:solidFill>
                <a:effectLst/>
                <a:uLnTx/>
                <a:uFillTx/>
                <a:latin typeface="Calibri"/>
                <a:ea typeface="+mn-ea"/>
                <a:cs typeface="+mn-cs"/>
              </a:rPr>
              <a:t>1. Right click or double click on the tray icon to open UI</a:t>
            </a:r>
          </a:p>
        </p:txBody>
      </p:sp>
      <p:sp>
        <p:nvSpPr>
          <p:cNvPr id="11" name="TextBox 10"/>
          <p:cNvSpPr txBox="1"/>
          <p:nvPr/>
        </p:nvSpPr>
        <p:spPr>
          <a:xfrm>
            <a:off x="453956" y="2017608"/>
            <a:ext cx="2141061" cy="254365"/>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53" b="0" i="0" u="none" strike="noStrike" kern="1200" cap="none" spc="0" normalizeH="0" baseline="0" noProof="0" dirty="0">
                <a:ln>
                  <a:noFill/>
                </a:ln>
                <a:solidFill>
                  <a:srgbClr val="FF0000"/>
                </a:solidFill>
                <a:effectLst/>
                <a:uLnTx/>
                <a:uFillTx/>
                <a:latin typeface="Calibri"/>
                <a:ea typeface="+mn-ea"/>
                <a:cs typeface="+mn-cs"/>
              </a:rPr>
              <a:t>2. Click to open Cloudamize Portal </a:t>
            </a:r>
          </a:p>
        </p:txBody>
      </p:sp>
      <p:cxnSp>
        <p:nvCxnSpPr>
          <p:cNvPr id="12" name="Straight Arrow Connector 11"/>
          <p:cNvCxnSpPr/>
          <p:nvPr/>
        </p:nvCxnSpPr>
        <p:spPr>
          <a:xfrm>
            <a:off x="1091603" y="2288149"/>
            <a:ext cx="0" cy="3527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10824" y="1499903"/>
            <a:ext cx="3816626" cy="3650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13"/>
          <p:cNvSpPr txBox="1"/>
          <p:nvPr/>
        </p:nvSpPr>
        <p:spPr>
          <a:xfrm>
            <a:off x="286403" y="1493723"/>
            <a:ext cx="3942746" cy="338554"/>
          </a:xfrm>
          <a:prstGeom prst="rect">
            <a:avLst/>
          </a:prstGeom>
          <a:noFill/>
        </p:spPr>
        <p:txBody>
          <a:bodyPr wrap="non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5353"/>
                </a:solidFill>
                <a:effectLst/>
                <a:uLnTx/>
                <a:uFillTx/>
                <a:latin typeface="Calibri"/>
                <a:ea typeface="+mn-ea"/>
                <a:cs typeface="+mn-cs"/>
              </a:rPr>
              <a:t>Launch Cloudamize Agentless Data Collector</a:t>
            </a:r>
          </a:p>
        </p:txBody>
      </p:sp>
      <p:sp>
        <p:nvSpPr>
          <p:cNvPr id="15" name="TextBox 14"/>
          <p:cNvSpPr txBox="1"/>
          <p:nvPr/>
        </p:nvSpPr>
        <p:spPr>
          <a:xfrm>
            <a:off x="4760970" y="1461003"/>
            <a:ext cx="3525966" cy="338554"/>
          </a:xfrm>
          <a:prstGeom prst="rect">
            <a:avLst/>
          </a:prstGeom>
          <a:noFill/>
        </p:spPr>
        <p:txBody>
          <a:bodyPr wrap="none" rtlCol="0">
            <a:sp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5353"/>
                </a:solidFill>
                <a:effectLst/>
                <a:uLnTx/>
                <a:uFillTx/>
                <a:latin typeface="Calibri"/>
                <a:ea typeface="+mn-ea"/>
                <a:cs typeface="+mn-cs"/>
              </a:rPr>
              <a:t>Cloudamize Agentless Data Collector UI</a:t>
            </a:r>
          </a:p>
        </p:txBody>
      </p:sp>
      <p:sp>
        <p:nvSpPr>
          <p:cNvPr id="16" name="Rectangle 15"/>
          <p:cNvSpPr/>
          <p:nvPr/>
        </p:nvSpPr>
        <p:spPr>
          <a:xfrm>
            <a:off x="4308334" y="1516990"/>
            <a:ext cx="4579056" cy="3650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810839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9002" y="321292"/>
            <a:ext cx="7886700" cy="303086"/>
          </a:xfrm>
        </p:spPr>
        <p:txBody>
          <a:bodyPr>
            <a:normAutofit fontScale="90000"/>
          </a:bodyPr>
          <a:lstStyle/>
          <a:p>
            <a:r>
              <a:rPr lang="en-US" sz="2400" dirty="0"/>
              <a:t>Configure Agentless Data Collection </a:t>
            </a:r>
          </a:p>
        </p:txBody>
      </p:sp>
      <p:pic>
        <p:nvPicPr>
          <p:cNvPr id="5" name="Picture 4"/>
          <p:cNvPicPr>
            <a:picLocks noChangeAspect="1"/>
          </p:cNvPicPr>
          <p:nvPr/>
        </p:nvPicPr>
        <p:blipFill>
          <a:blip r:embed="rId2"/>
          <a:stretch>
            <a:fillRect/>
          </a:stretch>
        </p:blipFill>
        <p:spPr>
          <a:xfrm>
            <a:off x="1595157" y="1037282"/>
            <a:ext cx="5799155" cy="4255727"/>
          </a:xfrm>
          <a:prstGeom prst="rect">
            <a:avLst/>
          </a:prstGeom>
        </p:spPr>
      </p:pic>
      <p:cxnSp>
        <p:nvCxnSpPr>
          <p:cNvPr id="3" name="Straight Arrow Connector 2"/>
          <p:cNvCxnSpPr/>
          <p:nvPr/>
        </p:nvCxnSpPr>
        <p:spPr>
          <a:xfrm>
            <a:off x="1142097" y="1481834"/>
            <a:ext cx="5891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9373" y="1353966"/>
            <a:ext cx="1277284" cy="254365"/>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53" b="0" i="0" u="none" strike="noStrike" kern="1200" cap="none" spc="0" normalizeH="0" baseline="0" noProof="0" dirty="0">
                <a:ln>
                  <a:noFill/>
                </a:ln>
                <a:solidFill>
                  <a:srgbClr val="FF0000"/>
                </a:solidFill>
                <a:effectLst/>
                <a:uLnTx/>
                <a:uFillTx/>
                <a:latin typeface="Calibri"/>
                <a:ea typeface="+mn-ea"/>
                <a:cs typeface="+mn-cs"/>
              </a:rPr>
              <a:t>1. Add Hosts</a:t>
            </a:r>
          </a:p>
        </p:txBody>
      </p:sp>
      <p:sp>
        <p:nvSpPr>
          <p:cNvPr id="13" name="TextBox 12"/>
          <p:cNvSpPr txBox="1"/>
          <p:nvPr/>
        </p:nvSpPr>
        <p:spPr>
          <a:xfrm>
            <a:off x="97074" y="4517101"/>
            <a:ext cx="1435545" cy="254365"/>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53" b="0" i="0" u="none" strike="noStrike" kern="1200" cap="none" spc="0" normalizeH="0" baseline="0" noProof="0" dirty="0">
                <a:ln>
                  <a:noFill/>
                </a:ln>
                <a:solidFill>
                  <a:srgbClr val="FF0000"/>
                </a:solidFill>
                <a:effectLst/>
                <a:uLnTx/>
                <a:uFillTx/>
                <a:latin typeface="Calibri"/>
                <a:ea typeface="+mn-ea"/>
                <a:cs typeface="+mn-cs"/>
              </a:rPr>
              <a:t>3. Change credentials</a:t>
            </a:r>
          </a:p>
        </p:txBody>
      </p:sp>
      <p:sp>
        <p:nvSpPr>
          <p:cNvPr id="14" name="TextBox 13"/>
          <p:cNvSpPr txBox="1"/>
          <p:nvPr/>
        </p:nvSpPr>
        <p:spPr>
          <a:xfrm>
            <a:off x="134073" y="1936542"/>
            <a:ext cx="1277284" cy="254365"/>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53" b="0" i="0" u="none" strike="noStrike" kern="1200" cap="none" spc="0" normalizeH="0" baseline="0" noProof="0" dirty="0">
                <a:ln>
                  <a:noFill/>
                </a:ln>
                <a:solidFill>
                  <a:srgbClr val="FF0000"/>
                </a:solidFill>
                <a:effectLst/>
                <a:uLnTx/>
                <a:uFillTx/>
                <a:latin typeface="Calibri"/>
                <a:ea typeface="+mn-ea"/>
                <a:cs typeface="+mn-cs"/>
              </a:rPr>
              <a:t>2. Select a host</a:t>
            </a:r>
          </a:p>
        </p:txBody>
      </p:sp>
      <p:cxnSp>
        <p:nvCxnSpPr>
          <p:cNvPr id="15" name="Straight Arrow Connector 14"/>
          <p:cNvCxnSpPr/>
          <p:nvPr/>
        </p:nvCxnSpPr>
        <p:spPr>
          <a:xfrm>
            <a:off x="1142097" y="2063725"/>
            <a:ext cx="98668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p:cNvCxnSpPr/>
          <p:nvPr/>
        </p:nvCxnSpPr>
        <p:spPr>
          <a:xfrm>
            <a:off x="1436657" y="4644285"/>
            <a:ext cx="1472271" cy="355287"/>
          </a:xfrm>
          <a:prstGeom prst="bentConnector3">
            <a:avLst>
              <a:gd name="adj1" fmla="val 100816"/>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566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9002" y="321292"/>
            <a:ext cx="7886700" cy="303086"/>
          </a:xfrm>
        </p:spPr>
        <p:txBody>
          <a:bodyPr>
            <a:normAutofit fontScale="90000"/>
          </a:bodyPr>
          <a:lstStyle/>
          <a:p>
            <a:r>
              <a:rPr lang="en-US" sz="2400" dirty="0"/>
              <a:t>Identify Errors and Expedite Setup</a:t>
            </a:r>
          </a:p>
        </p:txBody>
      </p:sp>
      <p:pic>
        <p:nvPicPr>
          <p:cNvPr id="4" name="Picture 3"/>
          <p:cNvPicPr>
            <a:picLocks noChangeAspect="1"/>
          </p:cNvPicPr>
          <p:nvPr/>
        </p:nvPicPr>
        <p:blipFill>
          <a:blip r:embed="rId2"/>
          <a:stretch>
            <a:fillRect/>
          </a:stretch>
        </p:blipFill>
        <p:spPr>
          <a:xfrm>
            <a:off x="290015" y="990299"/>
            <a:ext cx="5896085" cy="4251861"/>
          </a:xfrm>
          <a:prstGeom prst="rect">
            <a:avLst/>
          </a:prstGeom>
        </p:spPr>
      </p:pic>
      <p:cxnSp>
        <p:nvCxnSpPr>
          <p:cNvPr id="6" name="Straight Arrow Connector 5"/>
          <p:cNvCxnSpPr/>
          <p:nvPr/>
        </p:nvCxnSpPr>
        <p:spPr>
          <a:xfrm flipH="1">
            <a:off x="4786143" y="2061326"/>
            <a:ext cx="1636342"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82340" y="1934145"/>
            <a:ext cx="2411238" cy="254365"/>
          </a:xfrm>
          <a:prstGeom prst="rect">
            <a:avLst/>
          </a:prstGeom>
          <a:noFill/>
        </p:spPr>
        <p:txBody>
          <a:bodyPr wrap="non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53" b="0" i="0" u="none" strike="noStrike" kern="1200" cap="none" spc="0" normalizeH="0" baseline="0" noProof="0" dirty="0">
                <a:ln>
                  <a:noFill/>
                </a:ln>
                <a:solidFill>
                  <a:srgbClr val="FF0000"/>
                </a:solidFill>
                <a:effectLst/>
                <a:uLnTx/>
                <a:uFillTx/>
                <a:latin typeface="Calibri"/>
                <a:ea typeface="+mn-ea"/>
                <a:cs typeface="+mn-cs"/>
              </a:rPr>
              <a:t>Click this button to see an error message</a:t>
            </a:r>
          </a:p>
        </p:txBody>
      </p:sp>
      <p:sp>
        <p:nvSpPr>
          <p:cNvPr id="8" name="TextBox 7"/>
          <p:cNvSpPr txBox="1"/>
          <p:nvPr/>
        </p:nvSpPr>
        <p:spPr>
          <a:xfrm>
            <a:off x="6482340" y="2494220"/>
            <a:ext cx="2411238" cy="1226554"/>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53" b="0" i="0" u="none" strike="noStrike" kern="1200" cap="none" spc="0" normalizeH="0" baseline="0" noProof="0" dirty="0">
                <a:ln>
                  <a:noFill/>
                </a:ln>
                <a:solidFill>
                  <a:srgbClr val="FF0000"/>
                </a:solidFill>
                <a:effectLst/>
                <a:uLnTx/>
                <a:uFillTx/>
                <a:latin typeface="Calibri"/>
                <a:ea typeface="+mn-ea"/>
                <a:cs typeface="+mn-cs"/>
              </a:rPr>
              <a:t>Note that if a remote WMI connection fails after clicking ‘Add host(s)’ button or when changing credentials, this message will be popped up. This will allow customers to quickly debug infrastructure issues and commence data collection. </a:t>
            </a:r>
          </a:p>
        </p:txBody>
      </p:sp>
      <p:cxnSp>
        <p:nvCxnSpPr>
          <p:cNvPr id="11" name="Straight Arrow Connector 10"/>
          <p:cNvCxnSpPr/>
          <p:nvPr/>
        </p:nvCxnSpPr>
        <p:spPr>
          <a:xfrm flipH="1">
            <a:off x="5783370" y="3004861"/>
            <a:ext cx="698970"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637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9002" y="321292"/>
            <a:ext cx="7886700" cy="303086"/>
          </a:xfrm>
        </p:spPr>
        <p:txBody>
          <a:bodyPr>
            <a:normAutofit fontScale="90000"/>
          </a:bodyPr>
          <a:lstStyle/>
          <a:p>
            <a:r>
              <a:rPr lang="en-US" sz="2400" dirty="0"/>
              <a:t>Change Credentials</a:t>
            </a:r>
          </a:p>
        </p:txBody>
      </p:sp>
      <p:pic>
        <p:nvPicPr>
          <p:cNvPr id="4" name="Picture 3"/>
          <p:cNvPicPr>
            <a:picLocks noChangeAspect="1"/>
          </p:cNvPicPr>
          <p:nvPr/>
        </p:nvPicPr>
        <p:blipFill>
          <a:blip r:embed="rId2"/>
          <a:stretch>
            <a:fillRect/>
          </a:stretch>
        </p:blipFill>
        <p:spPr>
          <a:xfrm>
            <a:off x="365030" y="990299"/>
            <a:ext cx="5746055" cy="4251861"/>
          </a:xfrm>
          <a:prstGeom prst="rect">
            <a:avLst/>
          </a:prstGeom>
        </p:spPr>
      </p:pic>
    </p:spTree>
    <p:extLst>
      <p:ext uri="{BB962C8B-B14F-4D97-AF65-F5344CB8AC3E}">
        <p14:creationId xmlns:p14="http://schemas.microsoft.com/office/powerpoint/2010/main" val="134920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
          </p:nvPr>
        </p:nvSpPr>
        <p:spPr/>
        <p:txBody>
          <a:bodyPr/>
          <a:lstStyle/>
          <a:p>
            <a:r>
              <a:rPr lang="en-US" dirty="0">
                <a:solidFill>
                  <a:srgbClr val="5E5E5E"/>
                </a:solidFill>
              </a:rPr>
              <a:t>Assess</a:t>
            </a:r>
          </a:p>
        </p:txBody>
      </p:sp>
      <p:sp>
        <p:nvSpPr>
          <p:cNvPr id="4" name="Content Placeholder 3"/>
          <p:cNvSpPr>
            <a:spLocks noGrp="1"/>
          </p:cNvSpPr>
          <p:nvPr>
            <p:ph sz="quarter" idx="4"/>
          </p:nvPr>
        </p:nvSpPr>
        <p:spPr/>
        <p:txBody>
          <a:bodyPr/>
          <a:lstStyle/>
          <a:p>
            <a:r>
              <a:rPr lang="en-US" dirty="0">
                <a:solidFill>
                  <a:srgbClr val="5E5E5E"/>
                </a:solidFill>
              </a:rPr>
              <a:t>Get precise TCO for Azure</a:t>
            </a:r>
          </a:p>
          <a:p>
            <a:r>
              <a:rPr lang="en-US" dirty="0">
                <a:solidFill>
                  <a:srgbClr val="5E5E5E"/>
                </a:solidFill>
              </a:rPr>
              <a:t>Identify </a:t>
            </a:r>
            <a:r>
              <a:rPr lang="en-US" dirty="0"/>
              <a:t>your best fit</a:t>
            </a:r>
            <a:r>
              <a:rPr lang="en-US" dirty="0">
                <a:solidFill>
                  <a:srgbClr val="5E5E5E"/>
                </a:solidFill>
              </a:rPr>
              <a:t> configuration</a:t>
            </a:r>
          </a:p>
          <a:p>
            <a:r>
              <a:rPr lang="en-US" dirty="0">
                <a:solidFill>
                  <a:srgbClr val="5E5E5E"/>
                </a:solidFill>
              </a:rPr>
              <a:t>See projected performance with recommended cloud configuration</a:t>
            </a:r>
          </a:p>
        </p:txBody>
      </p:sp>
      <p:sp>
        <p:nvSpPr>
          <p:cNvPr id="25" name="Title 24"/>
          <p:cNvSpPr>
            <a:spLocks noGrp="1"/>
          </p:cNvSpPr>
          <p:nvPr>
            <p:ph type="title"/>
          </p:nvPr>
        </p:nvSpPr>
        <p:spPr/>
        <p:txBody>
          <a:bodyPr/>
          <a:lstStyle/>
          <a:p>
            <a:r>
              <a:rPr lang="en-US" dirty="0">
                <a:solidFill>
                  <a:srgbClr val="5E5E5E"/>
                </a:solidFill>
              </a:rPr>
              <a:t>THE CLOUD JOURNEY</a:t>
            </a:r>
          </a:p>
        </p:txBody>
      </p:sp>
      <p:grpSp>
        <p:nvGrpSpPr>
          <p:cNvPr id="22" name="Group 21"/>
          <p:cNvGrpSpPr/>
          <p:nvPr/>
        </p:nvGrpSpPr>
        <p:grpSpPr>
          <a:xfrm>
            <a:off x="4021122" y="389616"/>
            <a:ext cx="1101756" cy="143859"/>
            <a:chOff x="5545123" y="590605"/>
            <a:chExt cx="1101756" cy="143859"/>
          </a:xfrm>
        </p:grpSpPr>
        <p:cxnSp>
          <p:nvCxnSpPr>
            <p:cNvPr id="14" name="Straight Connector 13"/>
            <p:cNvCxnSpPr/>
            <p:nvPr/>
          </p:nvCxnSpPr>
          <p:spPr>
            <a:xfrm flipV="1">
              <a:off x="5682283" y="659185"/>
              <a:ext cx="827436" cy="669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5545123" y="590605"/>
              <a:ext cx="1101756" cy="143859"/>
              <a:chOff x="5526834" y="977465"/>
              <a:chExt cx="1101756" cy="143858"/>
            </a:xfrm>
          </p:grpSpPr>
          <p:sp>
            <p:nvSpPr>
              <p:cNvPr id="17" name="Oval 16"/>
              <p:cNvSpPr>
                <a:spLocks noChangeAspect="1"/>
              </p:cNvSpPr>
              <p:nvPr/>
            </p:nvSpPr>
            <p:spPr>
              <a:xfrm>
                <a:off x="5763327"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8" name="Oval 17"/>
              <p:cNvSpPr>
                <a:spLocks noChangeAspect="1"/>
              </p:cNvSpPr>
              <p:nvPr/>
            </p:nvSpPr>
            <p:spPr>
              <a:xfrm>
                <a:off x="6006028"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9" name="Oval 18"/>
              <p:cNvSpPr>
                <a:spLocks noChangeAspect="1"/>
              </p:cNvSpPr>
              <p:nvPr/>
            </p:nvSpPr>
            <p:spPr>
              <a:xfrm>
                <a:off x="6248729"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0" name="Oval 19"/>
              <p:cNvSpPr>
                <a:spLocks noChangeAspect="1"/>
              </p:cNvSpPr>
              <p:nvPr/>
            </p:nvSpPr>
            <p:spPr>
              <a:xfrm>
                <a:off x="6491430"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1" name="Oval 20"/>
              <p:cNvSpPr>
                <a:spLocks noChangeAspect="1"/>
              </p:cNvSpPr>
              <p:nvPr/>
            </p:nvSpPr>
            <p:spPr>
              <a:xfrm>
                <a:off x="5526834" y="984163"/>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grpSp>
      <p:sp>
        <p:nvSpPr>
          <p:cNvPr id="28" name="TextBox 27"/>
          <p:cNvSpPr txBox="1"/>
          <p:nvPr/>
        </p:nvSpPr>
        <p:spPr>
          <a:xfrm>
            <a:off x="-97536" y="6376417"/>
            <a:ext cx="184666" cy="369332"/>
          </a:xfrm>
          <a:prstGeom prst="rect">
            <a:avLst/>
          </a:prstGeom>
          <a:noFill/>
        </p:spPr>
        <p:txBody>
          <a:bodyPr wrap="none" rtlCol="0">
            <a:spAutoFit/>
          </a:bodyPr>
          <a:lstStyle/>
          <a:p>
            <a:endParaRPr lang="en-US" dirty="0"/>
          </a:p>
        </p:txBody>
      </p:sp>
      <p:pic>
        <p:nvPicPr>
          <p:cNvPr id="23" name="image14.png"/>
          <p:cNvPicPr>
            <a:picLocks noGrp="1"/>
          </p:cNvPicPr>
          <p:nvPr>
            <p:ph sz="half" idx="2"/>
          </p:nvPr>
        </p:nvPicPr>
        <p:blipFill rotWithShape="1">
          <a:blip r:embed="rId2">
            <a:extLst/>
          </a:blip>
          <a:srcRect l="16014" t="16232" r="44387" b="-677"/>
          <a:stretch/>
        </p:blipFill>
        <p:spPr>
          <a:xfrm>
            <a:off x="630238" y="1419330"/>
            <a:ext cx="3868737" cy="3720890"/>
          </a:xfrm>
          <a:prstGeom prst="rect">
            <a:avLst/>
          </a:prstGeom>
          <a:ln w="12700">
            <a:miter lim="400000"/>
          </a:ln>
        </p:spPr>
      </p:pic>
    </p:spTree>
    <p:extLst>
      <p:ext uri="{BB962C8B-B14F-4D97-AF65-F5344CB8AC3E}">
        <p14:creationId xmlns:p14="http://schemas.microsoft.com/office/powerpoint/2010/main" val="2099046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Interpreting Configuration</a:t>
            </a:r>
          </a:p>
        </p:txBody>
      </p:sp>
      <p:grpSp>
        <p:nvGrpSpPr>
          <p:cNvPr id="17" name="Group 16"/>
          <p:cNvGrpSpPr/>
          <p:nvPr/>
        </p:nvGrpSpPr>
        <p:grpSpPr>
          <a:xfrm>
            <a:off x="3785616" y="301752"/>
            <a:ext cx="1564870" cy="146096"/>
            <a:chOff x="5603711" y="285824"/>
            <a:chExt cx="1564870" cy="146096"/>
          </a:xfrm>
        </p:grpSpPr>
        <p:grpSp>
          <p:nvGrpSpPr>
            <p:cNvPr id="18" name="Group 17"/>
            <p:cNvGrpSpPr/>
            <p:nvPr/>
          </p:nvGrpSpPr>
          <p:grpSpPr>
            <a:xfrm>
              <a:off x="5603711" y="288063"/>
              <a:ext cx="1427710" cy="143857"/>
              <a:chOff x="5545123" y="590607"/>
              <a:chExt cx="1427710" cy="143857"/>
            </a:xfrm>
          </p:grpSpPr>
          <p:cxnSp>
            <p:nvCxnSpPr>
              <p:cNvPr id="21" name="Straight Connector 20"/>
              <p:cNvCxnSpPr>
                <a:cxnSpLocks/>
                <a:endCxn id="20"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Oval 21"/>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Oval 22"/>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Oval 23"/>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Oval 24"/>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Oval 25"/>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9" name="Oval 18"/>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Oval 19"/>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2635231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Monitor Data Collection</a:t>
            </a:r>
          </a:p>
        </p:txBody>
      </p:sp>
      <p:pic>
        <p:nvPicPr>
          <p:cNvPr id="4" name="Picture 3"/>
          <p:cNvPicPr>
            <a:picLocks noChangeAspect="1"/>
          </p:cNvPicPr>
          <p:nvPr/>
        </p:nvPicPr>
        <p:blipFill>
          <a:blip r:embed="rId2"/>
          <a:stretch>
            <a:fillRect/>
          </a:stretch>
        </p:blipFill>
        <p:spPr>
          <a:xfrm>
            <a:off x="839045" y="1989026"/>
            <a:ext cx="7465913" cy="3245852"/>
          </a:xfrm>
          <a:prstGeom prst="rect">
            <a:avLst/>
          </a:prstGeom>
        </p:spPr>
      </p:pic>
      <p:sp>
        <p:nvSpPr>
          <p:cNvPr id="5" name="Rectangle 4"/>
          <p:cNvSpPr/>
          <p:nvPr/>
        </p:nvSpPr>
        <p:spPr>
          <a:xfrm>
            <a:off x="809389" y="1178672"/>
            <a:ext cx="7786878" cy="738664"/>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E5E5E"/>
                </a:solidFill>
                <a:effectLst/>
                <a:uLnTx/>
                <a:uFillTx/>
                <a:latin typeface="Open Sans Light"/>
                <a:ea typeface="+mn-ea"/>
                <a:cs typeface="+mn-cs"/>
              </a:rPr>
              <a:t>As the installation occurs, the nodes will appear on within few minutes at Settings -&gt; Group Configuration -&gt; Instance Settings</a:t>
            </a: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E5E5E"/>
                </a:solidFill>
                <a:effectLst/>
                <a:uLnTx/>
                <a:uFillTx/>
                <a:latin typeface="Open Sans Light"/>
                <a:ea typeface="+mn-ea"/>
                <a:cs typeface="+mn-cs"/>
              </a:rPr>
              <a:t>You can disable the nodes you do not wish to assess using “Enable/Disable” button</a:t>
            </a:r>
          </a:p>
        </p:txBody>
      </p:sp>
      <p:grpSp>
        <p:nvGrpSpPr>
          <p:cNvPr id="19" name="Group 18"/>
          <p:cNvGrpSpPr/>
          <p:nvPr/>
        </p:nvGrpSpPr>
        <p:grpSpPr>
          <a:xfrm>
            <a:off x="3785616" y="301752"/>
            <a:ext cx="1564870" cy="146096"/>
            <a:chOff x="5603711" y="285824"/>
            <a:chExt cx="1564870" cy="146096"/>
          </a:xfrm>
        </p:grpSpPr>
        <p:grpSp>
          <p:nvGrpSpPr>
            <p:cNvPr id="20" name="Group 19"/>
            <p:cNvGrpSpPr/>
            <p:nvPr/>
          </p:nvGrpSpPr>
          <p:grpSpPr>
            <a:xfrm>
              <a:off x="5603711" y="288063"/>
              <a:ext cx="1427710" cy="143857"/>
              <a:chOff x="5545123" y="590607"/>
              <a:chExt cx="1427710" cy="143857"/>
            </a:xfrm>
          </p:grpSpPr>
          <p:cxnSp>
            <p:nvCxnSpPr>
              <p:cNvPr id="23" name="Straight Connector 22"/>
              <p:cNvCxnSpPr>
                <a:cxnSpLocks/>
                <a:endCxn id="22"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Oval 24"/>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Oval 25"/>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7" name="Oval 26"/>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Oval 27"/>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1" name="Oval 20"/>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Oval 21"/>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1828211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Create Asset Groups</a:t>
            </a:r>
          </a:p>
        </p:txBody>
      </p:sp>
      <p:pic>
        <p:nvPicPr>
          <p:cNvPr id="3" name="Picture 2"/>
          <p:cNvPicPr>
            <a:picLocks noChangeAspect="1"/>
          </p:cNvPicPr>
          <p:nvPr/>
        </p:nvPicPr>
        <p:blipFill>
          <a:blip r:embed="rId2"/>
          <a:stretch>
            <a:fillRect/>
          </a:stretch>
        </p:blipFill>
        <p:spPr>
          <a:xfrm>
            <a:off x="628651" y="2559101"/>
            <a:ext cx="7967617" cy="1901387"/>
          </a:xfrm>
          <a:prstGeom prst="rect">
            <a:avLst/>
          </a:prstGeom>
        </p:spPr>
      </p:pic>
      <p:sp>
        <p:nvSpPr>
          <p:cNvPr id="4" name="Rectangle 3"/>
          <p:cNvSpPr/>
          <p:nvPr/>
        </p:nvSpPr>
        <p:spPr>
          <a:xfrm>
            <a:off x="809389" y="1690465"/>
            <a:ext cx="7786878" cy="338554"/>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600" b="0" i="0" u="none" strike="noStrike" kern="1200" cap="none" spc="0" normalizeH="0" baseline="0" noProof="0" dirty="0">
                <a:ln>
                  <a:noFill/>
                </a:ln>
                <a:solidFill>
                  <a:srgbClr val="5E5E5E"/>
                </a:solidFill>
                <a:effectLst/>
                <a:uLnTx/>
                <a:uFillTx/>
                <a:latin typeface="Open Sans Light"/>
                <a:ea typeface="+mn-ea"/>
                <a:cs typeface="+mn-cs"/>
              </a:rPr>
              <a:t>Group nodes into Assets to understand assessment and cost per group. </a:t>
            </a:r>
          </a:p>
        </p:txBody>
      </p:sp>
      <p:grpSp>
        <p:nvGrpSpPr>
          <p:cNvPr id="19" name="Group 18"/>
          <p:cNvGrpSpPr/>
          <p:nvPr/>
        </p:nvGrpSpPr>
        <p:grpSpPr>
          <a:xfrm>
            <a:off x="3785616" y="301752"/>
            <a:ext cx="1564870" cy="146096"/>
            <a:chOff x="5603711" y="285824"/>
            <a:chExt cx="1564870" cy="146096"/>
          </a:xfrm>
        </p:grpSpPr>
        <p:grpSp>
          <p:nvGrpSpPr>
            <p:cNvPr id="20" name="Group 19"/>
            <p:cNvGrpSpPr/>
            <p:nvPr/>
          </p:nvGrpSpPr>
          <p:grpSpPr>
            <a:xfrm>
              <a:off x="5603711" y="288063"/>
              <a:ext cx="1427710" cy="143857"/>
              <a:chOff x="5545123" y="590607"/>
              <a:chExt cx="1427710" cy="143857"/>
            </a:xfrm>
          </p:grpSpPr>
          <p:cxnSp>
            <p:nvCxnSpPr>
              <p:cNvPr id="23" name="Straight Connector 22"/>
              <p:cNvCxnSpPr>
                <a:cxnSpLocks/>
                <a:endCxn id="22"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Oval 24"/>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Oval 25"/>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7" name="Oval 26"/>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Oval 27"/>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1" name="Oval 20"/>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Oval 21"/>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910327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Interpreting Assess / Configure Plan</a:t>
            </a:r>
          </a:p>
        </p:txBody>
      </p:sp>
      <p:pic>
        <p:nvPicPr>
          <p:cNvPr id="4" name="Picture 3"/>
          <p:cNvPicPr>
            <a:picLocks noChangeAspect="1"/>
          </p:cNvPicPr>
          <p:nvPr/>
        </p:nvPicPr>
        <p:blipFill>
          <a:blip r:embed="rId2"/>
          <a:stretch>
            <a:fillRect/>
          </a:stretch>
        </p:blipFill>
        <p:spPr>
          <a:xfrm>
            <a:off x="215006" y="1599527"/>
            <a:ext cx="8713991" cy="2442792"/>
          </a:xfrm>
          <a:prstGeom prst="rect">
            <a:avLst/>
          </a:prstGeom>
        </p:spPr>
      </p:pic>
      <p:sp>
        <p:nvSpPr>
          <p:cNvPr id="5" name="Rectangle 4"/>
          <p:cNvSpPr/>
          <p:nvPr/>
        </p:nvSpPr>
        <p:spPr>
          <a:xfrm>
            <a:off x="215005" y="4239206"/>
            <a:ext cx="8713991" cy="101566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E5E5E"/>
                </a:solidFill>
                <a:effectLst/>
                <a:uLnTx/>
                <a:uFillTx/>
                <a:latin typeface="Open Sans Light"/>
                <a:ea typeface="+mn-ea"/>
                <a:cs typeface="+mn-cs"/>
              </a:rPr>
              <a:t>Note in the screenshot that the node “SQL108” appears under the Hyper-V host and is enabled</a:t>
            </a: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E5E5E"/>
                </a:solidFill>
                <a:effectLst/>
                <a:uLnTx/>
                <a:uFillTx/>
                <a:latin typeface="Open Sans Light"/>
                <a:ea typeface="+mn-ea"/>
                <a:cs typeface="+mn-cs"/>
              </a:rPr>
              <a:t>This shows that we are collecting the system-level data necessary for Assess</a:t>
            </a: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E5E5E"/>
                </a:solidFill>
                <a:effectLst/>
                <a:uLnTx/>
                <a:uFillTx/>
                <a:latin typeface="Open Sans Light"/>
                <a:ea typeface="+mn-ea"/>
                <a:cs typeface="+mn-cs"/>
              </a:rPr>
              <a:t>View the Cloudamize Tutorial </a:t>
            </a:r>
            <a:r>
              <a:rPr kumimoji="0" lang="en-US" sz="1400" b="0" i="0" u="none" strike="noStrike" kern="1200" cap="none" spc="0" normalizeH="0" baseline="0" noProof="0" dirty="0">
                <a:ln>
                  <a:noFill/>
                </a:ln>
                <a:solidFill>
                  <a:srgbClr val="FF0000"/>
                </a:solidFill>
                <a:effectLst/>
                <a:uLnTx/>
                <a:uFillTx/>
                <a:latin typeface="Open Sans Light"/>
                <a:ea typeface="+mn-ea"/>
                <a:cs typeface="+mn-cs"/>
                <a:hlinkClick r:id="rId3"/>
              </a:rPr>
              <a:t>here</a:t>
            </a:r>
            <a:r>
              <a:rPr kumimoji="0" lang="en-US" sz="1400" b="0" i="0" u="none" strike="noStrike" kern="1200" cap="none" spc="0" normalizeH="0" baseline="0" noProof="0" dirty="0">
                <a:ln>
                  <a:noFill/>
                </a:ln>
                <a:solidFill>
                  <a:srgbClr val="595959"/>
                </a:solidFill>
                <a:effectLst/>
                <a:uLnTx/>
                <a:uFillTx/>
                <a:latin typeface="Open Sans Light"/>
                <a:ea typeface="+mn-ea"/>
                <a:cs typeface="+mn-cs"/>
              </a:rPr>
              <a:t>.</a:t>
            </a: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sp>
        <p:nvSpPr>
          <p:cNvPr id="2" name="Arrow: Left 1"/>
          <p:cNvSpPr/>
          <p:nvPr/>
        </p:nvSpPr>
        <p:spPr>
          <a:xfrm>
            <a:off x="3891538" y="2387924"/>
            <a:ext cx="1160005" cy="227144"/>
          </a:xfrm>
          <a:prstGeom prst="leftArrow">
            <a:avLst>
              <a:gd name="adj1" fmla="val 50000"/>
              <a:gd name="adj2" fmla="val 9359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Arrow: Left 45"/>
          <p:cNvSpPr/>
          <p:nvPr/>
        </p:nvSpPr>
        <p:spPr>
          <a:xfrm>
            <a:off x="2500524" y="3478020"/>
            <a:ext cx="1160005" cy="227144"/>
          </a:xfrm>
          <a:prstGeom prst="leftArrow">
            <a:avLst>
              <a:gd name="adj1" fmla="val 50000"/>
              <a:gd name="adj2" fmla="val 9359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Arrow: Left 46"/>
          <p:cNvSpPr/>
          <p:nvPr/>
        </p:nvSpPr>
        <p:spPr>
          <a:xfrm>
            <a:off x="7165711" y="3478020"/>
            <a:ext cx="1160005" cy="227144"/>
          </a:xfrm>
          <a:prstGeom prst="leftArrow">
            <a:avLst>
              <a:gd name="adj1" fmla="val 50000"/>
              <a:gd name="adj2" fmla="val 9359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2" name="Group 21"/>
          <p:cNvGrpSpPr/>
          <p:nvPr/>
        </p:nvGrpSpPr>
        <p:grpSpPr>
          <a:xfrm>
            <a:off x="3785616" y="301752"/>
            <a:ext cx="1564870" cy="146096"/>
            <a:chOff x="5603711" y="285824"/>
            <a:chExt cx="1564870" cy="146096"/>
          </a:xfrm>
        </p:grpSpPr>
        <p:grpSp>
          <p:nvGrpSpPr>
            <p:cNvPr id="23" name="Group 22"/>
            <p:cNvGrpSpPr/>
            <p:nvPr/>
          </p:nvGrpSpPr>
          <p:grpSpPr>
            <a:xfrm>
              <a:off x="5603711" y="288063"/>
              <a:ext cx="1427710" cy="143857"/>
              <a:chOff x="5545123" y="590607"/>
              <a:chExt cx="1427710" cy="143857"/>
            </a:xfrm>
          </p:grpSpPr>
          <p:cxnSp>
            <p:nvCxnSpPr>
              <p:cNvPr id="26" name="Straight Connector 25"/>
              <p:cNvCxnSpPr>
                <a:cxnSpLocks/>
                <a:endCxn id="25"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Oval 26"/>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Oval 27"/>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Oval 28"/>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30" name="Oval 29"/>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31" name="Oval 30"/>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4" name="Oval 23"/>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Oval 24"/>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3493311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Interpreting Assess / Configure Plan</a:t>
            </a:r>
          </a:p>
        </p:txBody>
      </p:sp>
      <p:sp>
        <p:nvSpPr>
          <p:cNvPr id="5" name="Rectangle 4"/>
          <p:cNvSpPr/>
          <p:nvPr/>
        </p:nvSpPr>
        <p:spPr>
          <a:xfrm>
            <a:off x="215005" y="4239206"/>
            <a:ext cx="8713991"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95959"/>
                </a:solidFill>
                <a:effectLst/>
                <a:uLnTx/>
                <a:uFillTx/>
                <a:latin typeface="Open Sans Light"/>
                <a:ea typeface="+mn-ea"/>
                <a:cs typeface="Open Sans Light"/>
              </a:rPr>
              <a:t>Here we see that in the node “SQL108” also appears under “Physical Infrastructure”</a:t>
            </a: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95959"/>
                </a:solidFill>
                <a:effectLst/>
                <a:uLnTx/>
                <a:uFillTx/>
                <a:latin typeface="Open Sans Light"/>
                <a:ea typeface="+mn-ea"/>
                <a:cs typeface="Open Sans Light"/>
              </a:rPr>
              <a:t>This shows that we are also collecting the application-level data necessary for Plan</a:t>
            </a: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r>
              <a:rPr kumimoji="0" lang="en-US" sz="1400" b="0" i="0" u="none" strike="noStrike" kern="1200" cap="none" spc="0" normalizeH="0" baseline="0" noProof="0" dirty="0">
                <a:ln>
                  <a:noFill/>
                </a:ln>
                <a:solidFill>
                  <a:srgbClr val="5E5E5E"/>
                </a:solidFill>
                <a:effectLst/>
                <a:uLnTx/>
                <a:uFillTx/>
                <a:latin typeface="Open Sans Light"/>
                <a:ea typeface="+mn-ea"/>
                <a:cs typeface="+mn-cs"/>
              </a:rPr>
              <a:t>View the </a:t>
            </a:r>
            <a:r>
              <a:rPr kumimoji="0" lang="en-US" sz="1400" b="0" i="0" u="none" strike="noStrike" kern="1200" cap="none" spc="0" normalizeH="0" baseline="0" noProof="0" dirty="0" err="1">
                <a:ln>
                  <a:noFill/>
                </a:ln>
                <a:solidFill>
                  <a:srgbClr val="5E5E5E"/>
                </a:solidFill>
                <a:effectLst/>
                <a:uLnTx/>
                <a:uFillTx/>
                <a:latin typeface="Open Sans Light"/>
                <a:ea typeface="+mn-ea"/>
                <a:cs typeface="+mn-cs"/>
              </a:rPr>
              <a:t>Cloudamize</a:t>
            </a:r>
            <a:r>
              <a:rPr kumimoji="0" lang="en-US" sz="1400" b="0" i="0" u="none" strike="noStrike" kern="1200" cap="none" spc="0" normalizeH="0" baseline="0" noProof="0" dirty="0">
                <a:ln>
                  <a:noFill/>
                </a:ln>
                <a:solidFill>
                  <a:srgbClr val="5E5E5E"/>
                </a:solidFill>
                <a:effectLst/>
                <a:uLnTx/>
                <a:uFillTx/>
                <a:latin typeface="Open Sans Light"/>
                <a:ea typeface="+mn-ea"/>
                <a:cs typeface="+mn-cs"/>
              </a:rPr>
              <a:t> Tutorial </a:t>
            </a:r>
            <a:r>
              <a:rPr kumimoji="0" lang="en-US" sz="1400" b="0" i="0" u="none" strike="noStrike" kern="1200" cap="none" spc="0" normalizeH="0" baseline="0" noProof="0" dirty="0">
                <a:ln>
                  <a:noFill/>
                </a:ln>
                <a:solidFill>
                  <a:srgbClr val="FF0000"/>
                </a:solidFill>
                <a:effectLst/>
                <a:uLnTx/>
                <a:uFillTx/>
                <a:latin typeface="Open Sans Light"/>
                <a:ea typeface="+mn-ea"/>
                <a:cs typeface="+mn-cs"/>
                <a:hlinkClick r:id="rId2"/>
              </a:rPr>
              <a:t>here</a:t>
            </a:r>
            <a:r>
              <a:rPr kumimoji="0" lang="en-US" sz="1400" b="0" i="0" u="none" strike="noStrike" kern="1200" cap="none" spc="0" normalizeH="0" baseline="0" noProof="0" dirty="0">
                <a:ln>
                  <a:noFill/>
                </a:ln>
                <a:solidFill>
                  <a:srgbClr val="595959"/>
                </a:solidFill>
                <a:effectLst/>
                <a:uLnTx/>
                <a:uFillTx/>
                <a:latin typeface="Open Sans Light"/>
                <a:ea typeface="+mn-ea"/>
                <a:cs typeface="+mn-cs"/>
              </a:rPr>
              <a:t>.</a:t>
            </a: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endParaRPr kumimoji="0" lang="en-US" sz="1400" b="0" i="0" u="none" strike="noStrike" kern="1200" cap="none" spc="0" normalizeH="0" baseline="0" noProof="0" dirty="0">
              <a:ln>
                <a:noFill/>
              </a:ln>
              <a:solidFill>
                <a:srgbClr val="595959"/>
              </a:solidFill>
              <a:effectLst/>
              <a:uLnTx/>
              <a:uFillTx/>
              <a:latin typeface="Open Sans Light"/>
              <a:ea typeface="+mn-ea"/>
              <a:cs typeface="Open Sans Light"/>
            </a:endParaRPr>
          </a:p>
          <a:p>
            <a:pPr marL="285750" marR="0" lvl="0" indent="-285750" algn="l" defTabSz="457200" rtl="0" eaLnBrk="1" fontAlgn="auto" latinLnBrk="0" hangingPunct="1">
              <a:lnSpc>
                <a:spcPct val="100000"/>
              </a:lnSpc>
              <a:spcBef>
                <a:spcPts val="0"/>
              </a:spcBef>
              <a:spcAft>
                <a:spcPts val="0"/>
              </a:spcAft>
              <a:buClr>
                <a:srgbClr val="01A7FF"/>
              </a:buClr>
              <a:buSzTx/>
              <a:buFont typeface="Arial"/>
              <a:buChar char="•"/>
              <a:tabLst/>
              <a:defRPr/>
            </a:pP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grpSp>
        <p:nvGrpSpPr>
          <p:cNvPr id="22" name="Group 21"/>
          <p:cNvGrpSpPr/>
          <p:nvPr/>
        </p:nvGrpSpPr>
        <p:grpSpPr>
          <a:xfrm>
            <a:off x="3785616" y="301752"/>
            <a:ext cx="1564870" cy="146096"/>
            <a:chOff x="5603711" y="285824"/>
            <a:chExt cx="1564870" cy="146096"/>
          </a:xfrm>
        </p:grpSpPr>
        <p:grpSp>
          <p:nvGrpSpPr>
            <p:cNvPr id="23" name="Group 22"/>
            <p:cNvGrpSpPr/>
            <p:nvPr/>
          </p:nvGrpSpPr>
          <p:grpSpPr>
            <a:xfrm>
              <a:off x="5603711" y="288063"/>
              <a:ext cx="1427710" cy="143857"/>
              <a:chOff x="5545123" y="590607"/>
              <a:chExt cx="1427710" cy="143857"/>
            </a:xfrm>
          </p:grpSpPr>
          <p:cxnSp>
            <p:nvCxnSpPr>
              <p:cNvPr id="26" name="Straight Connector 25"/>
              <p:cNvCxnSpPr>
                <a:cxnSpLocks/>
                <a:endCxn id="25"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Oval 26"/>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Oval 27"/>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Oval 28"/>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30" name="Oval 29"/>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31" name="Oval 30"/>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4" name="Oval 23"/>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25" name="Oval 24"/>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pic>
        <p:nvPicPr>
          <p:cNvPr id="19" name="Picture 18"/>
          <p:cNvPicPr>
            <a:picLocks noChangeAspect="1"/>
          </p:cNvPicPr>
          <p:nvPr/>
        </p:nvPicPr>
        <p:blipFill>
          <a:blip r:embed="rId3"/>
          <a:stretch>
            <a:fillRect/>
          </a:stretch>
        </p:blipFill>
        <p:spPr>
          <a:xfrm>
            <a:off x="229932" y="1508759"/>
            <a:ext cx="8684136" cy="2476011"/>
          </a:xfrm>
          <a:prstGeom prst="rect">
            <a:avLst/>
          </a:prstGeom>
        </p:spPr>
      </p:pic>
    </p:spTree>
    <p:extLst>
      <p:ext uri="{BB962C8B-B14F-4D97-AF65-F5344CB8AC3E}">
        <p14:creationId xmlns:p14="http://schemas.microsoft.com/office/powerpoint/2010/main" val="150003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1209" y="2306420"/>
            <a:ext cx="7040118" cy="2865649"/>
          </a:xfrm>
        </p:spPr>
        <p:txBody>
          <a:bodyPr/>
          <a:lstStyle/>
          <a:p>
            <a:r>
              <a:rPr lang="en-US" dirty="0"/>
              <a:t>Start Assessment</a:t>
            </a:r>
          </a:p>
        </p:txBody>
      </p:sp>
      <p:sp>
        <p:nvSpPr>
          <p:cNvPr id="13" name="Oval 12"/>
          <p:cNvSpPr>
            <a:spLocks noChangeAspect="1"/>
          </p:cNvSpPr>
          <p:nvPr/>
        </p:nvSpPr>
        <p:spPr>
          <a:xfrm>
            <a:off x="1840744"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2</a:t>
            </a:r>
          </a:p>
        </p:txBody>
      </p:sp>
      <p:sp>
        <p:nvSpPr>
          <p:cNvPr id="14" name="Oval 13"/>
          <p:cNvSpPr>
            <a:spLocks noChangeAspect="1"/>
          </p:cNvSpPr>
          <p:nvPr/>
        </p:nvSpPr>
        <p:spPr>
          <a:xfrm>
            <a:off x="2989061" y="2196086"/>
            <a:ext cx="789256" cy="72652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3</a:t>
            </a:r>
          </a:p>
        </p:txBody>
      </p:sp>
      <p:sp>
        <p:nvSpPr>
          <p:cNvPr id="15" name="Oval 14"/>
          <p:cNvSpPr>
            <a:spLocks noChangeAspect="1"/>
          </p:cNvSpPr>
          <p:nvPr/>
        </p:nvSpPr>
        <p:spPr>
          <a:xfrm>
            <a:off x="4112411"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4</a:t>
            </a:r>
          </a:p>
        </p:txBody>
      </p:sp>
      <p:sp>
        <p:nvSpPr>
          <p:cNvPr id="16" name="Oval 15"/>
          <p:cNvSpPr>
            <a:spLocks noChangeAspect="1"/>
          </p:cNvSpPr>
          <p:nvPr/>
        </p:nvSpPr>
        <p:spPr>
          <a:xfrm>
            <a:off x="683082" y="221383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1</a:t>
            </a:r>
          </a:p>
        </p:txBody>
      </p:sp>
      <p:sp>
        <p:nvSpPr>
          <p:cNvPr id="17" name="Oval 16"/>
          <p:cNvSpPr>
            <a:spLocks noChangeAspect="1"/>
          </p:cNvSpPr>
          <p:nvPr/>
        </p:nvSpPr>
        <p:spPr>
          <a:xfrm>
            <a:off x="6373980" y="2160432"/>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6</a:t>
            </a:r>
          </a:p>
        </p:txBody>
      </p:sp>
      <p:sp>
        <p:nvSpPr>
          <p:cNvPr id="18" name="Oval 17"/>
          <p:cNvSpPr>
            <a:spLocks noChangeAspect="1"/>
          </p:cNvSpPr>
          <p:nvPr/>
        </p:nvSpPr>
        <p:spPr>
          <a:xfrm>
            <a:off x="5265793" y="2170250"/>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5</a:t>
            </a:r>
          </a:p>
        </p:txBody>
      </p:sp>
      <p:sp>
        <p:nvSpPr>
          <p:cNvPr id="19" name="Oval 18"/>
          <p:cNvSpPr>
            <a:spLocks noChangeAspect="1"/>
          </p:cNvSpPr>
          <p:nvPr/>
        </p:nvSpPr>
        <p:spPr>
          <a:xfrm>
            <a:off x="7457234" y="2178174"/>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7</a:t>
            </a:r>
          </a:p>
        </p:txBody>
      </p:sp>
    </p:spTree>
    <p:extLst>
      <p:ext uri="{BB962C8B-B14F-4D97-AF65-F5344CB8AC3E}">
        <p14:creationId xmlns:p14="http://schemas.microsoft.com/office/powerpoint/2010/main" val="1601372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5E5E5E"/>
                </a:solidFill>
              </a:rPr>
              <a:t>Start Assessment</a:t>
            </a:r>
          </a:p>
        </p:txBody>
      </p:sp>
      <p:pic>
        <p:nvPicPr>
          <p:cNvPr id="2" name="Picture 1"/>
          <p:cNvPicPr>
            <a:picLocks noChangeAspect="1"/>
          </p:cNvPicPr>
          <p:nvPr/>
        </p:nvPicPr>
        <p:blipFill>
          <a:blip r:embed="rId2"/>
          <a:stretch>
            <a:fillRect/>
          </a:stretch>
        </p:blipFill>
        <p:spPr>
          <a:xfrm>
            <a:off x="372416" y="1408906"/>
            <a:ext cx="8208504" cy="2754879"/>
          </a:xfrm>
          <a:prstGeom prst="rect">
            <a:avLst/>
          </a:prstGeom>
        </p:spPr>
      </p:pic>
      <p:sp>
        <p:nvSpPr>
          <p:cNvPr id="32" name="Shape 398"/>
          <p:cNvSpPr/>
          <p:nvPr/>
        </p:nvSpPr>
        <p:spPr>
          <a:xfrm>
            <a:off x="6117925" y="921026"/>
            <a:ext cx="1772744" cy="1035144"/>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900" dirty="0">
              <a:solidFill>
                <a:srgbClr val="5E5E5E"/>
              </a:solidFill>
              <a:latin typeface="Open Sans Light"/>
            </a:endParaRPr>
          </a:p>
          <a:p>
            <a:pPr algn="ctr"/>
            <a:r>
              <a:rPr lang="en-US" sz="900" dirty="0">
                <a:solidFill>
                  <a:srgbClr val="5E5E5E"/>
                </a:solidFill>
                <a:latin typeface="Open Sans Light"/>
              </a:rPr>
              <a:t>Click here once ready to begin the assessment.</a:t>
            </a:r>
          </a:p>
        </p:txBody>
      </p:sp>
      <p:sp>
        <p:nvSpPr>
          <p:cNvPr id="47" name="Shape 374"/>
          <p:cNvSpPr/>
          <p:nvPr/>
        </p:nvSpPr>
        <p:spPr>
          <a:xfrm>
            <a:off x="3454530" y="2335506"/>
            <a:ext cx="1693373" cy="725268"/>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dirty="0">
              <a:solidFill>
                <a:srgbClr val="535353"/>
              </a:solidFill>
              <a:latin typeface="Open Sans Light" panose="020B0306030504020204"/>
            </a:endParaRPr>
          </a:p>
        </p:txBody>
      </p:sp>
      <p:sp>
        <p:nvSpPr>
          <p:cNvPr id="4" name="TextBox 3"/>
          <p:cNvSpPr txBox="1"/>
          <p:nvPr/>
        </p:nvSpPr>
        <p:spPr>
          <a:xfrm>
            <a:off x="3710018" y="2335506"/>
            <a:ext cx="1402945" cy="507831"/>
          </a:xfrm>
          <a:prstGeom prst="rect">
            <a:avLst/>
          </a:prstGeom>
          <a:noFill/>
        </p:spPr>
        <p:txBody>
          <a:bodyPr wrap="square" rtlCol="0">
            <a:spAutoFit/>
          </a:bodyPr>
          <a:lstStyle/>
          <a:p>
            <a:r>
              <a:rPr lang="en-US" sz="900" dirty="0">
                <a:solidFill>
                  <a:srgbClr val="5E5E5E"/>
                </a:solidFill>
                <a:latin typeface="Open Sans Light" panose="020B0306030504020204"/>
              </a:rPr>
              <a:t>Check each view to ensure infrastructure is setup correctly.</a:t>
            </a:r>
          </a:p>
        </p:txBody>
      </p:sp>
      <p:sp>
        <p:nvSpPr>
          <p:cNvPr id="49" name="Shape 398"/>
          <p:cNvSpPr/>
          <p:nvPr/>
        </p:nvSpPr>
        <p:spPr>
          <a:xfrm rot="10800000">
            <a:off x="6117924" y="3722130"/>
            <a:ext cx="1467315" cy="1391521"/>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681" dirty="0"/>
          </a:p>
        </p:txBody>
      </p:sp>
      <p:sp>
        <p:nvSpPr>
          <p:cNvPr id="5" name="TextBox 4"/>
          <p:cNvSpPr txBox="1"/>
          <p:nvPr/>
        </p:nvSpPr>
        <p:spPr>
          <a:xfrm>
            <a:off x="6117925" y="4397274"/>
            <a:ext cx="1467315" cy="646331"/>
          </a:xfrm>
          <a:prstGeom prst="rect">
            <a:avLst/>
          </a:prstGeom>
          <a:noFill/>
        </p:spPr>
        <p:txBody>
          <a:bodyPr wrap="square" rtlCol="0">
            <a:spAutoFit/>
          </a:bodyPr>
          <a:lstStyle/>
          <a:p>
            <a:r>
              <a:rPr lang="en-US" sz="900" dirty="0">
                <a:solidFill>
                  <a:srgbClr val="5E5E5E"/>
                </a:solidFill>
                <a:latin typeface="Open Sans Light" panose="020B0306030504020204"/>
              </a:rPr>
              <a:t>Include all of the nodes that are desired for the assessment and exclude everything else.</a:t>
            </a:r>
          </a:p>
        </p:txBody>
      </p:sp>
      <p:grpSp>
        <p:nvGrpSpPr>
          <p:cNvPr id="33" name="Group 32"/>
          <p:cNvGrpSpPr/>
          <p:nvPr/>
        </p:nvGrpSpPr>
        <p:grpSpPr>
          <a:xfrm>
            <a:off x="3785616" y="301752"/>
            <a:ext cx="1564870" cy="146096"/>
            <a:chOff x="5603711" y="285824"/>
            <a:chExt cx="1564870" cy="146096"/>
          </a:xfrm>
        </p:grpSpPr>
        <p:grpSp>
          <p:nvGrpSpPr>
            <p:cNvPr id="34" name="Group 33"/>
            <p:cNvGrpSpPr/>
            <p:nvPr/>
          </p:nvGrpSpPr>
          <p:grpSpPr>
            <a:xfrm>
              <a:off x="5603711" y="288063"/>
              <a:ext cx="1427710" cy="143857"/>
              <a:chOff x="5545123" y="590607"/>
              <a:chExt cx="1427710" cy="143857"/>
            </a:xfrm>
          </p:grpSpPr>
          <p:cxnSp>
            <p:nvCxnSpPr>
              <p:cNvPr id="37" name="Straight Connector 36"/>
              <p:cNvCxnSpPr>
                <a:cxnSpLocks/>
                <a:endCxn id="36"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Oval 37"/>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9" name="Oval 38"/>
              <p:cNvSpPr>
                <a:spLocks noChangeAspect="1"/>
              </p:cNvSpPr>
              <p:nvPr/>
            </p:nvSpPr>
            <p:spPr>
              <a:xfrm>
                <a:off x="6024316"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0" name="Oval 39"/>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1" name="Oval 40"/>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2" name="Oval 41"/>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35" name="Oval 34"/>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6" name="Oval 35"/>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408831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Confirm Assessment Summary</a:t>
            </a:r>
          </a:p>
        </p:txBody>
      </p:sp>
      <p:pic>
        <p:nvPicPr>
          <p:cNvPr id="3" name="Picture 2"/>
          <p:cNvPicPr>
            <a:picLocks noChangeAspect="1"/>
          </p:cNvPicPr>
          <p:nvPr/>
        </p:nvPicPr>
        <p:blipFill>
          <a:blip r:embed="rId2"/>
          <a:stretch>
            <a:fillRect/>
          </a:stretch>
        </p:blipFill>
        <p:spPr>
          <a:xfrm>
            <a:off x="2136854" y="1181763"/>
            <a:ext cx="4023709" cy="3414056"/>
          </a:xfrm>
          <a:prstGeom prst="rect">
            <a:avLst/>
          </a:prstGeom>
        </p:spPr>
      </p:pic>
      <p:sp>
        <p:nvSpPr>
          <p:cNvPr id="4" name="Shape 374"/>
          <p:cNvSpPr/>
          <p:nvPr/>
        </p:nvSpPr>
        <p:spPr>
          <a:xfrm>
            <a:off x="5399814" y="3005289"/>
            <a:ext cx="1693373" cy="725268"/>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dirty="0">
              <a:solidFill>
                <a:srgbClr val="535353"/>
              </a:solidFill>
              <a:latin typeface="Open Sans Light" panose="020B0306030504020204"/>
            </a:endParaRPr>
          </a:p>
        </p:txBody>
      </p:sp>
      <p:sp>
        <p:nvSpPr>
          <p:cNvPr id="6" name="Shape 374"/>
          <p:cNvSpPr/>
          <p:nvPr/>
        </p:nvSpPr>
        <p:spPr>
          <a:xfrm>
            <a:off x="5221292" y="1951108"/>
            <a:ext cx="2524899" cy="688621"/>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dirty="0">
              <a:solidFill>
                <a:srgbClr val="535353"/>
              </a:solidFill>
              <a:latin typeface="Open Sans Light" panose="020B0306030504020204"/>
            </a:endParaRPr>
          </a:p>
        </p:txBody>
      </p:sp>
      <p:sp>
        <p:nvSpPr>
          <p:cNvPr id="7" name="TextBox 6"/>
          <p:cNvSpPr txBox="1"/>
          <p:nvPr/>
        </p:nvSpPr>
        <p:spPr>
          <a:xfrm>
            <a:off x="5602884" y="2017620"/>
            <a:ext cx="2143307" cy="369332"/>
          </a:xfrm>
          <a:prstGeom prst="rect">
            <a:avLst/>
          </a:prstGeom>
          <a:noFill/>
        </p:spPr>
        <p:txBody>
          <a:bodyPr wrap="square" rtlCol="0">
            <a:spAutoFit/>
          </a:bodyPr>
          <a:lstStyle/>
          <a:p>
            <a:r>
              <a:rPr lang="en-US" sz="900" dirty="0">
                <a:solidFill>
                  <a:srgbClr val="5E5E5E"/>
                </a:solidFill>
                <a:latin typeface="Open Sans Light" panose="020B0306030504020204"/>
              </a:rPr>
              <a:t>Review and confirm your assessment details before continuing.</a:t>
            </a:r>
          </a:p>
        </p:txBody>
      </p:sp>
      <p:sp>
        <p:nvSpPr>
          <p:cNvPr id="8" name="TextBox 7"/>
          <p:cNvSpPr txBox="1"/>
          <p:nvPr/>
        </p:nvSpPr>
        <p:spPr>
          <a:xfrm>
            <a:off x="5655301" y="3149028"/>
            <a:ext cx="1490303" cy="230832"/>
          </a:xfrm>
          <a:prstGeom prst="rect">
            <a:avLst/>
          </a:prstGeom>
          <a:noFill/>
        </p:spPr>
        <p:txBody>
          <a:bodyPr wrap="square" rtlCol="0">
            <a:spAutoFit/>
          </a:bodyPr>
          <a:lstStyle/>
          <a:p>
            <a:r>
              <a:rPr lang="en-US" sz="900" dirty="0">
                <a:solidFill>
                  <a:srgbClr val="5E5E5E"/>
                </a:solidFill>
                <a:latin typeface="Open Sans Light" panose="020B0306030504020204"/>
              </a:rPr>
              <a:t>Click “Start” to continue.</a:t>
            </a:r>
          </a:p>
        </p:txBody>
      </p:sp>
      <p:sp>
        <p:nvSpPr>
          <p:cNvPr id="10" name="Speech Bubble: Rectangle with Corners Rounded 9"/>
          <p:cNvSpPr/>
          <p:nvPr/>
        </p:nvSpPr>
        <p:spPr>
          <a:xfrm>
            <a:off x="1863745" y="3963042"/>
            <a:ext cx="1718140" cy="713794"/>
          </a:xfrm>
          <a:prstGeom prst="wedgeRoundRectCallout">
            <a:avLst>
              <a:gd name="adj1" fmla="val 60862"/>
              <a:gd name="adj2" fmla="val -70981"/>
              <a:gd name="adj3" fmla="val 16667"/>
            </a:avLst>
          </a:prstGeom>
          <a:solidFill>
            <a:schemeClr val="bg1"/>
          </a:solidFill>
          <a:ln w="19050">
            <a:solidFill>
              <a:srgbClr val="76D52F"/>
            </a:solidFill>
            <a:bevel/>
          </a:ln>
          <a:effectLst>
            <a:outerShdw blurRad="38100" dist="22860" dir="54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48943" y="4061792"/>
            <a:ext cx="1550504" cy="507831"/>
          </a:xfrm>
          <a:prstGeom prst="rect">
            <a:avLst/>
          </a:prstGeom>
          <a:noFill/>
        </p:spPr>
        <p:txBody>
          <a:bodyPr wrap="square" rtlCol="0">
            <a:spAutoFit/>
          </a:bodyPr>
          <a:lstStyle/>
          <a:p>
            <a:r>
              <a:rPr lang="en-US" sz="900" dirty="0">
                <a:solidFill>
                  <a:srgbClr val="5E5E5E"/>
                </a:solidFill>
                <a:latin typeface="Open Sans Light" panose="020B0306030504020204"/>
              </a:rPr>
              <a:t>Option to cancel and return to configuration settings.</a:t>
            </a:r>
          </a:p>
        </p:txBody>
      </p:sp>
    </p:spTree>
    <p:extLst>
      <p:ext uri="{BB962C8B-B14F-4D97-AF65-F5344CB8AC3E}">
        <p14:creationId xmlns:p14="http://schemas.microsoft.com/office/powerpoint/2010/main" val="3971042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83635" y="1134114"/>
            <a:ext cx="5327374" cy="4133625"/>
          </a:xfrm>
          <a:prstGeom prst="rect">
            <a:avLst/>
          </a:prstGeom>
        </p:spPr>
      </p:pic>
      <p:sp>
        <p:nvSpPr>
          <p:cNvPr id="2" name="Title 1"/>
          <p:cNvSpPr>
            <a:spLocks noGrp="1"/>
          </p:cNvSpPr>
          <p:nvPr>
            <p:ph type="title"/>
          </p:nvPr>
        </p:nvSpPr>
        <p:spPr/>
        <p:txBody>
          <a:bodyPr/>
          <a:lstStyle/>
          <a:p>
            <a:r>
              <a:rPr lang="en-US" dirty="0">
                <a:solidFill>
                  <a:srgbClr val="5E5E5E"/>
                </a:solidFill>
              </a:rPr>
              <a:t>User Region Selection</a:t>
            </a:r>
          </a:p>
        </p:txBody>
      </p:sp>
      <p:pic>
        <p:nvPicPr>
          <p:cNvPr id="3" name="Picture 2"/>
          <p:cNvPicPr>
            <a:picLocks noChangeAspect="1"/>
          </p:cNvPicPr>
          <p:nvPr/>
        </p:nvPicPr>
        <p:blipFill>
          <a:blip r:embed="rId3"/>
          <a:stretch>
            <a:fillRect/>
          </a:stretch>
        </p:blipFill>
        <p:spPr>
          <a:xfrm>
            <a:off x="2009834" y="1859713"/>
            <a:ext cx="4527096" cy="2193721"/>
          </a:xfrm>
          <a:prstGeom prst="rect">
            <a:avLst/>
          </a:prstGeom>
        </p:spPr>
      </p:pic>
      <p:sp>
        <p:nvSpPr>
          <p:cNvPr id="22" name="Shape 374"/>
          <p:cNvSpPr/>
          <p:nvPr/>
        </p:nvSpPr>
        <p:spPr>
          <a:xfrm>
            <a:off x="5903371" y="2595726"/>
            <a:ext cx="1693373" cy="725268"/>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a:solidFill>
                <a:srgbClr val="535353"/>
              </a:solidFill>
              <a:latin typeface="Open Sans Light" panose="020B0306030504020204"/>
            </a:endParaRPr>
          </a:p>
        </p:txBody>
      </p:sp>
      <p:sp>
        <p:nvSpPr>
          <p:cNvPr id="5" name="TextBox 4"/>
          <p:cNvSpPr txBox="1"/>
          <p:nvPr/>
        </p:nvSpPr>
        <p:spPr>
          <a:xfrm>
            <a:off x="6166249" y="2619022"/>
            <a:ext cx="1386161" cy="507831"/>
          </a:xfrm>
          <a:prstGeom prst="rect">
            <a:avLst/>
          </a:prstGeom>
          <a:noFill/>
        </p:spPr>
        <p:txBody>
          <a:bodyPr wrap="square" rtlCol="0">
            <a:spAutoFit/>
          </a:bodyPr>
          <a:lstStyle/>
          <a:p>
            <a:pPr algn="ctr"/>
            <a:r>
              <a:rPr lang="en-US" sz="900" dirty="0">
                <a:solidFill>
                  <a:srgbClr val="5E5E5E"/>
                </a:solidFill>
                <a:latin typeface="Open Sans Light" panose="020B0306030504020204"/>
              </a:rPr>
              <a:t>Select Region that the assessment will be mapped to.</a:t>
            </a:r>
          </a:p>
        </p:txBody>
      </p:sp>
      <p:sp>
        <p:nvSpPr>
          <p:cNvPr id="37" name="Shape 398"/>
          <p:cNvSpPr/>
          <p:nvPr/>
        </p:nvSpPr>
        <p:spPr>
          <a:xfrm rot="10800000">
            <a:off x="6125669" y="3876839"/>
            <a:ext cx="1467315" cy="743985"/>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681" dirty="0"/>
          </a:p>
        </p:txBody>
      </p:sp>
      <p:sp>
        <p:nvSpPr>
          <p:cNvPr id="4" name="TextBox 3"/>
          <p:cNvSpPr txBox="1"/>
          <p:nvPr/>
        </p:nvSpPr>
        <p:spPr>
          <a:xfrm>
            <a:off x="6238313" y="4239947"/>
            <a:ext cx="1467316" cy="369332"/>
          </a:xfrm>
          <a:prstGeom prst="rect">
            <a:avLst/>
          </a:prstGeom>
          <a:noFill/>
        </p:spPr>
        <p:txBody>
          <a:bodyPr wrap="square" rtlCol="0">
            <a:spAutoFit/>
          </a:bodyPr>
          <a:lstStyle/>
          <a:p>
            <a:r>
              <a:rPr lang="en-US" sz="900" dirty="0">
                <a:solidFill>
                  <a:srgbClr val="5E5E5E"/>
                </a:solidFill>
                <a:latin typeface="Open Sans Light" panose="020B0306030504020204"/>
              </a:rPr>
              <a:t>Click save to start the assessment</a:t>
            </a:r>
          </a:p>
        </p:txBody>
      </p:sp>
      <p:grpSp>
        <p:nvGrpSpPr>
          <p:cNvPr id="36" name="Group 35"/>
          <p:cNvGrpSpPr/>
          <p:nvPr/>
        </p:nvGrpSpPr>
        <p:grpSpPr>
          <a:xfrm>
            <a:off x="3785616" y="301752"/>
            <a:ext cx="1564870" cy="146096"/>
            <a:chOff x="5603711" y="285824"/>
            <a:chExt cx="1564870" cy="146096"/>
          </a:xfrm>
        </p:grpSpPr>
        <p:grpSp>
          <p:nvGrpSpPr>
            <p:cNvPr id="38" name="Group 37"/>
            <p:cNvGrpSpPr/>
            <p:nvPr/>
          </p:nvGrpSpPr>
          <p:grpSpPr>
            <a:xfrm>
              <a:off x="5603711" y="288063"/>
              <a:ext cx="1427710" cy="143857"/>
              <a:chOff x="5545123" y="590607"/>
              <a:chExt cx="1427710" cy="143857"/>
            </a:xfrm>
          </p:grpSpPr>
          <p:cxnSp>
            <p:nvCxnSpPr>
              <p:cNvPr id="41" name="Straight Connector 40"/>
              <p:cNvCxnSpPr>
                <a:cxnSpLocks/>
                <a:endCxn id="40"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3" name="Oval 42"/>
              <p:cNvSpPr>
                <a:spLocks noChangeAspect="1"/>
              </p:cNvSpPr>
              <p:nvPr/>
            </p:nvSpPr>
            <p:spPr>
              <a:xfrm>
                <a:off x="6024316"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4" name="Oval 43"/>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5" name="Oval 44"/>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6" name="Oval 45"/>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39" name="Oval 38"/>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0" name="Oval 39"/>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938123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Select Assessment Dates / Duration </a:t>
            </a:r>
          </a:p>
        </p:txBody>
      </p:sp>
      <p:grpSp>
        <p:nvGrpSpPr>
          <p:cNvPr id="36" name="Group 35"/>
          <p:cNvGrpSpPr/>
          <p:nvPr/>
        </p:nvGrpSpPr>
        <p:grpSpPr>
          <a:xfrm>
            <a:off x="3785616" y="301752"/>
            <a:ext cx="1564870" cy="146096"/>
            <a:chOff x="5603711" y="285824"/>
            <a:chExt cx="1564870" cy="146096"/>
          </a:xfrm>
        </p:grpSpPr>
        <p:grpSp>
          <p:nvGrpSpPr>
            <p:cNvPr id="38" name="Group 37"/>
            <p:cNvGrpSpPr/>
            <p:nvPr/>
          </p:nvGrpSpPr>
          <p:grpSpPr>
            <a:xfrm>
              <a:off x="5603711" y="288063"/>
              <a:ext cx="1427710" cy="143857"/>
              <a:chOff x="5545123" y="590607"/>
              <a:chExt cx="1427710" cy="143857"/>
            </a:xfrm>
          </p:grpSpPr>
          <p:cxnSp>
            <p:nvCxnSpPr>
              <p:cNvPr id="41" name="Straight Connector 40"/>
              <p:cNvCxnSpPr>
                <a:cxnSpLocks/>
                <a:endCxn id="40"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43" name="Oval 42"/>
              <p:cNvSpPr>
                <a:spLocks noChangeAspect="1"/>
              </p:cNvSpPr>
              <p:nvPr/>
            </p:nvSpPr>
            <p:spPr>
              <a:xfrm>
                <a:off x="6024316"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44" name="Oval 43"/>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45" name="Oval 44"/>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39" name="Oval 38"/>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sp>
          <p:nvSpPr>
            <p:cNvPr id="40" name="Oval 39"/>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383625A5-AA71-4347-AC60-9157B0ABB0E2}"/>
              </a:ext>
            </a:extLst>
          </p:cNvPr>
          <p:cNvPicPr>
            <a:picLocks noChangeAspect="1"/>
          </p:cNvPicPr>
          <p:nvPr/>
        </p:nvPicPr>
        <p:blipFill>
          <a:blip r:embed="rId2"/>
          <a:stretch>
            <a:fillRect/>
          </a:stretch>
        </p:blipFill>
        <p:spPr>
          <a:xfrm>
            <a:off x="589478" y="1408907"/>
            <a:ext cx="7487821" cy="2810339"/>
          </a:xfrm>
          <a:prstGeom prst="rect">
            <a:avLst/>
          </a:prstGeom>
        </p:spPr>
      </p:pic>
    </p:spTree>
    <p:extLst>
      <p:ext uri="{BB962C8B-B14F-4D97-AF65-F5344CB8AC3E}">
        <p14:creationId xmlns:p14="http://schemas.microsoft.com/office/powerpoint/2010/main" val="296400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endParaRPr lang="en-US" dirty="0"/>
          </a:p>
        </p:txBody>
      </p:sp>
      <p:sp>
        <p:nvSpPr>
          <p:cNvPr id="3" name="Text Placeholder 2"/>
          <p:cNvSpPr>
            <a:spLocks noGrp="1"/>
          </p:cNvSpPr>
          <p:nvPr>
            <p:ph type="body" sz="quarter" idx="3"/>
          </p:nvPr>
        </p:nvSpPr>
        <p:spPr/>
        <p:txBody>
          <a:bodyPr/>
          <a:lstStyle/>
          <a:p>
            <a:r>
              <a:rPr lang="en-US" dirty="0">
                <a:solidFill>
                  <a:srgbClr val="5E5E5E"/>
                </a:solidFill>
              </a:rPr>
              <a:t>Plan</a:t>
            </a:r>
          </a:p>
        </p:txBody>
      </p:sp>
      <p:sp>
        <p:nvSpPr>
          <p:cNvPr id="4" name="Content Placeholder 3"/>
          <p:cNvSpPr>
            <a:spLocks noGrp="1"/>
          </p:cNvSpPr>
          <p:nvPr>
            <p:ph sz="quarter" idx="4"/>
          </p:nvPr>
        </p:nvSpPr>
        <p:spPr/>
        <p:txBody>
          <a:bodyPr/>
          <a:lstStyle/>
          <a:p>
            <a:r>
              <a:rPr lang="en-US" dirty="0">
                <a:solidFill>
                  <a:srgbClr val="5E5E5E"/>
                </a:solidFill>
              </a:rPr>
              <a:t>Discover your infrastructure</a:t>
            </a:r>
          </a:p>
          <a:p>
            <a:r>
              <a:rPr lang="en-US" dirty="0">
                <a:solidFill>
                  <a:srgbClr val="5E5E5E"/>
                </a:solidFill>
              </a:rPr>
              <a:t>Map application dependencies</a:t>
            </a:r>
          </a:p>
          <a:p>
            <a:r>
              <a:rPr lang="en-US" dirty="0">
                <a:solidFill>
                  <a:srgbClr val="5E5E5E"/>
                </a:solidFill>
              </a:rPr>
              <a:t>Build move groups and design your migration plan</a:t>
            </a:r>
          </a:p>
          <a:p>
            <a:r>
              <a:rPr lang="en-US" dirty="0">
                <a:solidFill>
                  <a:srgbClr val="5E5E5E"/>
                </a:solidFill>
              </a:rPr>
              <a:t>Identify optimal cloud configuration for each workload to migrate to</a:t>
            </a:r>
          </a:p>
          <a:p>
            <a:pPr marL="0" indent="0">
              <a:buNone/>
            </a:pPr>
            <a:endParaRPr lang="en-US" dirty="0">
              <a:solidFill>
                <a:srgbClr val="5E5E5E"/>
              </a:solidFill>
            </a:endParaRPr>
          </a:p>
          <a:p>
            <a:endParaRPr lang="en-US" dirty="0">
              <a:solidFill>
                <a:srgbClr val="5E5E5E"/>
              </a:solidFill>
            </a:endParaRPr>
          </a:p>
        </p:txBody>
      </p:sp>
      <p:sp>
        <p:nvSpPr>
          <p:cNvPr id="5" name="Title 4"/>
          <p:cNvSpPr>
            <a:spLocks noGrp="1"/>
          </p:cNvSpPr>
          <p:nvPr>
            <p:ph type="title"/>
          </p:nvPr>
        </p:nvSpPr>
        <p:spPr/>
        <p:txBody>
          <a:bodyPr/>
          <a:lstStyle/>
          <a:p>
            <a:r>
              <a:rPr lang="en-US" dirty="0">
                <a:solidFill>
                  <a:srgbClr val="5E5E5E"/>
                </a:solidFill>
              </a:rPr>
              <a:t>THE CLOUD JOURNEY</a:t>
            </a:r>
          </a:p>
        </p:txBody>
      </p:sp>
      <p:grpSp>
        <p:nvGrpSpPr>
          <p:cNvPr id="6" name="Group 5"/>
          <p:cNvGrpSpPr/>
          <p:nvPr/>
        </p:nvGrpSpPr>
        <p:grpSpPr>
          <a:xfrm>
            <a:off x="4021122" y="389616"/>
            <a:ext cx="1101756" cy="143857"/>
            <a:chOff x="5545123" y="590607"/>
            <a:chExt cx="1101756" cy="143857"/>
          </a:xfrm>
        </p:grpSpPr>
        <p:cxnSp>
          <p:nvCxnSpPr>
            <p:cNvPr id="7" name="Straight Connector 6"/>
            <p:cNvCxnSpPr/>
            <p:nvPr/>
          </p:nvCxnSpPr>
          <p:spPr>
            <a:xfrm flipV="1">
              <a:off x="5682283" y="659185"/>
              <a:ext cx="827436" cy="669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Oval 7"/>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9" name="Oval 8"/>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0" name="Oval 9"/>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1" name="Oval 10"/>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2" name="Oval 11"/>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35109" t="11574" r="29523" b="20443"/>
          <a:stretch/>
        </p:blipFill>
        <p:spPr>
          <a:xfrm>
            <a:off x="627461" y="1407667"/>
            <a:ext cx="3870723" cy="3750387"/>
          </a:xfrm>
          <a:prstGeom prst="rect">
            <a:avLst/>
          </a:prstGeom>
        </p:spPr>
      </p:pic>
    </p:spTree>
    <p:extLst>
      <p:ext uri="{BB962C8B-B14F-4D97-AF65-F5344CB8AC3E}">
        <p14:creationId xmlns:p14="http://schemas.microsoft.com/office/powerpoint/2010/main" val="35259596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1209" y="2178346"/>
            <a:ext cx="7040118" cy="2865649"/>
          </a:xfrm>
        </p:spPr>
        <p:txBody>
          <a:bodyPr/>
          <a:lstStyle/>
          <a:p>
            <a:r>
              <a:rPr lang="en-US" dirty="0">
                <a:latin typeface="Open Sans Light"/>
              </a:rPr>
              <a:t>Review Results and Build Initial Plan </a:t>
            </a:r>
          </a:p>
        </p:txBody>
      </p:sp>
      <p:sp>
        <p:nvSpPr>
          <p:cNvPr id="14" name="Oval 13"/>
          <p:cNvSpPr>
            <a:spLocks noChangeAspect="1"/>
          </p:cNvSpPr>
          <p:nvPr/>
        </p:nvSpPr>
        <p:spPr>
          <a:xfrm>
            <a:off x="1840744"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2</a:t>
            </a:r>
          </a:p>
        </p:txBody>
      </p:sp>
      <p:sp>
        <p:nvSpPr>
          <p:cNvPr id="15" name="Oval 14"/>
          <p:cNvSpPr>
            <a:spLocks noChangeAspect="1"/>
          </p:cNvSpPr>
          <p:nvPr/>
        </p:nvSpPr>
        <p:spPr>
          <a:xfrm>
            <a:off x="2989061" y="2196086"/>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3</a:t>
            </a:r>
          </a:p>
        </p:txBody>
      </p:sp>
      <p:sp>
        <p:nvSpPr>
          <p:cNvPr id="16" name="Oval 15"/>
          <p:cNvSpPr>
            <a:spLocks noChangeAspect="1"/>
          </p:cNvSpPr>
          <p:nvPr/>
        </p:nvSpPr>
        <p:spPr>
          <a:xfrm>
            <a:off x="4112411" y="2185381"/>
            <a:ext cx="789256" cy="72652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4</a:t>
            </a:r>
          </a:p>
        </p:txBody>
      </p:sp>
      <p:sp>
        <p:nvSpPr>
          <p:cNvPr id="17" name="Oval 16"/>
          <p:cNvSpPr>
            <a:spLocks noChangeAspect="1"/>
          </p:cNvSpPr>
          <p:nvPr/>
        </p:nvSpPr>
        <p:spPr>
          <a:xfrm>
            <a:off x="683082" y="221383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1</a:t>
            </a:r>
          </a:p>
        </p:txBody>
      </p:sp>
      <p:sp>
        <p:nvSpPr>
          <p:cNvPr id="18" name="Oval 17"/>
          <p:cNvSpPr>
            <a:spLocks noChangeAspect="1"/>
          </p:cNvSpPr>
          <p:nvPr/>
        </p:nvSpPr>
        <p:spPr>
          <a:xfrm>
            <a:off x="6373980" y="2160432"/>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6</a:t>
            </a:r>
          </a:p>
        </p:txBody>
      </p:sp>
      <p:sp>
        <p:nvSpPr>
          <p:cNvPr id="19" name="Oval 18"/>
          <p:cNvSpPr>
            <a:spLocks noChangeAspect="1"/>
          </p:cNvSpPr>
          <p:nvPr/>
        </p:nvSpPr>
        <p:spPr>
          <a:xfrm>
            <a:off x="5265793" y="2170250"/>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5</a:t>
            </a:r>
          </a:p>
        </p:txBody>
      </p:sp>
      <p:sp>
        <p:nvSpPr>
          <p:cNvPr id="20" name="Oval 19"/>
          <p:cNvSpPr>
            <a:spLocks noChangeAspect="1"/>
          </p:cNvSpPr>
          <p:nvPr/>
        </p:nvSpPr>
        <p:spPr>
          <a:xfrm>
            <a:off x="7457234" y="2178174"/>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7</a:t>
            </a:r>
          </a:p>
        </p:txBody>
      </p:sp>
    </p:spTree>
    <p:extLst>
      <p:ext uri="{BB962C8B-B14F-4D97-AF65-F5344CB8AC3E}">
        <p14:creationId xmlns:p14="http://schemas.microsoft.com/office/powerpoint/2010/main" val="1886038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5E5E5E"/>
                </a:solidFill>
              </a:rPr>
              <a:t>Review </a:t>
            </a:r>
            <a:r>
              <a:rPr lang="en-US" sz="2800" dirty="0" err="1">
                <a:solidFill>
                  <a:srgbClr val="5E5E5E"/>
                </a:solidFill>
              </a:rPr>
              <a:t>Cloudamize</a:t>
            </a:r>
            <a:r>
              <a:rPr lang="en-US" sz="2800" dirty="0">
                <a:solidFill>
                  <a:srgbClr val="5E5E5E"/>
                </a:solidFill>
              </a:rPr>
              <a:t> Results</a:t>
            </a:r>
          </a:p>
        </p:txBody>
      </p:sp>
      <p:sp>
        <p:nvSpPr>
          <p:cNvPr id="3" name="Content Placeholder 2"/>
          <p:cNvSpPr>
            <a:spLocks noGrp="1"/>
          </p:cNvSpPr>
          <p:nvPr>
            <p:ph idx="1"/>
          </p:nvPr>
        </p:nvSpPr>
        <p:spPr>
          <a:xfrm>
            <a:off x="628650" y="1402675"/>
            <a:ext cx="7886700" cy="3626116"/>
          </a:xfrm>
        </p:spPr>
        <p:txBody>
          <a:bodyPr>
            <a:normAutofit/>
          </a:bodyPr>
          <a:lstStyle/>
          <a:p>
            <a:r>
              <a:rPr lang="en-US" dirty="0">
                <a:solidFill>
                  <a:srgbClr val="5E5E5E"/>
                </a:solidFill>
              </a:rPr>
              <a:t>Understand </a:t>
            </a:r>
            <a:r>
              <a:rPr lang="en-US" dirty="0" err="1">
                <a:solidFill>
                  <a:srgbClr val="5E5E5E"/>
                </a:solidFill>
              </a:rPr>
              <a:t>Cloudamize</a:t>
            </a:r>
            <a:r>
              <a:rPr lang="en-US" dirty="0">
                <a:solidFill>
                  <a:srgbClr val="5E5E5E"/>
                </a:solidFill>
              </a:rPr>
              <a:t> Results</a:t>
            </a:r>
          </a:p>
          <a:p>
            <a:pPr lvl="1"/>
            <a:r>
              <a:rPr lang="en-US" dirty="0">
                <a:solidFill>
                  <a:srgbClr val="5E5E5E"/>
                </a:solidFill>
              </a:rPr>
              <a:t>Infrastructure mapping </a:t>
            </a:r>
          </a:p>
          <a:p>
            <a:pPr lvl="1"/>
            <a:r>
              <a:rPr lang="en-US" dirty="0">
                <a:solidFill>
                  <a:srgbClr val="5E5E5E"/>
                </a:solidFill>
              </a:rPr>
              <a:t>Right-sizing recommendations</a:t>
            </a:r>
          </a:p>
          <a:p>
            <a:pPr lvl="1"/>
            <a:r>
              <a:rPr lang="en-US" dirty="0">
                <a:solidFill>
                  <a:srgbClr val="5E5E5E"/>
                </a:solidFill>
              </a:rPr>
              <a:t>Cost analysis and TCO</a:t>
            </a:r>
          </a:p>
          <a:p>
            <a:pPr lvl="1"/>
            <a:r>
              <a:rPr lang="en-US" dirty="0">
                <a:solidFill>
                  <a:srgbClr val="5E5E5E"/>
                </a:solidFill>
              </a:rPr>
              <a:t>Application dependencies </a:t>
            </a:r>
          </a:p>
          <a:p>
            <a:pPr lvl="1"/>
            <a:r>
              <a:rPr lang="en-US" dirty="0">
                <a:solidFill>
                  <a:srgbClr val="5E5E5E"/>
                </a:solidFill>
              </a:rPr>
              <a:t>Application complexity</a:t>
            </a:r>
          </a:p>
          <a:p>
            <a:pPr lvl="1"/>
            <a:r>
              <a:rPr lang="en-US" dirty="0">
                <a:solidFill>
                  <a:srgbClr val="5E5E5E"/>
                </a:solidFill>
              </a:rPr>
              <a:t>Move groups</a:t>
            </a:r>
          </a:p>
          <a:p>
            <a:pPr lvl="1"/>
            <a:r>
              <a:rPr lang="en-US" dirty="0">
                <a:solidFill>
                  <a:srgbClr val="5E5E5E"/>
                </a:solidFill>
              </a:rPr>
              <a:t>ASR readiness analysis</a:t>
            </a:r>
          </a:p>
          <a:p>
            <a:pPr lvl="1"/>
            <a:endParaRPr lang="en-US" dirty="0">
              <a:solidFill>
                <a:srgbClr val="5E5E5E"/>
              </a:solidFill>
            </a:endParaRPr>
          </a:p>
          <a:p>
            <a:pPr lvl="1"/>
            <a:endParaRPr lang="en-US" dirty="0">
              <a:solidFill>
                <a:srgbClr val="5E5E5E"/>
              </a:solidFill>
            </a:endParaRPr>
          </a:p>
        </p:txBody>
      </p:sp>
      <p:grpSp>
        <p:nvGrpSpPr>
          <p:cNvPr id="18" name="Group 17"/>
          <p:cNvGrpSpPr/>
          <p:nvPr/>
        </p:nvGrpSpPr>
        <p:grpSpPr>
          <a:xfrm>
            <a:off x="3785616" y="301752"/>
            <a:ext cx="1564870" cy="146096"/>
            <a:chOff x="5603711" y="285824"/>
            <a:chExt cx="1564870" cy="146096"/>
          </a:xfrm>
        </p:grpSpPr>
        <p:grpSp>
          <p:nvGrpSpPr>
            <p:cNvPr id="19" name="Group 18"/>
            <p:cNvGrpSpPr/>
            <p:nvPr/>
          </p:nvGrpSpPr>
          <p:grpSpPr>
            <a:xfrm>
              <a:off x="5603711" y="288063"/>
              <a:ext cx="1427710" cy="143857"/>
              <a:chOff x="5545123" y="590607"/>
              <a:chExt cx="1427710" cy="143857"/>
            </a:xfrm>
          </p:grpSpPr>
          <p:cxnSp>
            <p:nvCxnSpPr>
              <p:cNvPr id="22" name="Straight Connector 21"/>
              <p:cNvCxnSpPr>
                <a:cxnSpLocks/>
                <a:endCxn id="21"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4" name="Oval 23"/>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5" name="Oval 24"/>
              <p:cNvSpPr>
                <a:spLocks noChangeAspect="1"/>
              </p:cNvSpPr>
              <p:nvPr/>
            </p:nvSpPr>
            <p:spPr>
              <a:xfrm>
                <a:off x="6267017"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0" name="Oval 19"/>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1" name="Oval 20"/>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812160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478301" y="1060174"/>
            <a:ext cx="8132299" cy="2315938"/>
          </a:xfrm>
          <a:prstGeom prst="rect">
            <a:avLst/>
          </a:prstGeom>
        </p:spPr>
      </p:pic>
      <p:pic>
        <p:nvPicPr>
          <p:cNvPr id="30" name="Picture 29"/>
          <p:cNvPicPr>
            <a:picLocks noChangeAspect="1"/>
          </p:cNvPicPr>
          <p:nvPr/>
        </p:nvPicPr>
        <p:blipFill>
          <a:blip r:embed="rId3"/>
          <a:stretch>
            <a:fillRect/>
          </a:stretch>
        </p:blipFill>
        <p:spPr>
          <a:xfrm>
            <a:off x="478300" y="3376112"/>
            <a:ext cx="8132299" cy="1722547"/>
          </a:xfrm>
          <a:prstGeom prst="rect">
            <a:avLst/>
          </a:prstGeom>
        </p:spPr>
      </p:pic>
      <p:sp>
        <p:nvSpPr>
          <p:cNvPr id="31" name="TextBox 30"/>
          <p:cNvSpPr txBox="1"/>
          <p:nvPr/>
        </p:nvSpPr>
        <p:spPr>
          <a:xfrm>
            <a:off x="571500" y="536954"/>
            <a:ext cx="8039100" cy="523220"/>
          </a:xfrm>
          <a:prstGeom prst="rect">
            <a:avLst/>
          </a:prstGeom>
          <a:noFill/>
        </p:spPr>
        <p:txBody>
          <a:bodyPr wrap="square" rtlCol="0">
            <a:spAutoFit/>
          </a:bodyPr>
          <a:lstStyle/>
          <a:p>
            <a:r>
              <a:rPr lang="en-US" sz="2800" dirty="0">
                <a:solidFill>
                  <a:srgbClr val="5E5E5E"/>
                </a:solidFill>
                <a:latin typeface="Raleway"/>
              </a:rPr>
              <a:t>Cost Analysis, TCO &amp; Right-Sizing</a:t>
            </a:r>
          </a:p>
        </p:txBody>
      </p:sp>
      <p:sp>
        <p:nvSpPr>
          <p:cNvPr id="32" name="Shape 374"/>
          <p:cNvSpPr/>
          <p:nvPr/>
        </p:nvSpPr>
        <p:spPr>
          <a:xfrm>
            <a:off x="7133861" y="477584"/>
            <a:ext cx="1693373" cy="725268"/>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dirty="0">
              <a:solidFill>
                <a:srgbClr val="535353"/>
              </a:solidFill>
              <a:latin typeface="Open Sans Light" panose="020B0306030504020204"/>
            </a:endParaRPr>
          </a:p>
        </p:txBody>
      </p:sp>
      <p:sp>
        <p:nvSpPr>
          <p:cNvPr id="2" name="TextBox 1"/>
          <p:cNvSpPr txBox="1"/>
          <p:nvPr/>
        </p:nvSpPr>
        <p:spPr>
          <a:xfrm>
            <a:off x="7390915" y="477584"/>
            <a:ext cx="1436319" cy="507831"/>
          </a:xfrm>
          <a:prstGeom prst="rect">
            <a:avLst/>
          </a:prstGeom>
          <a:noFill/>
        </p:spPr>
        <p:txBody>
          <a:bodyPr wrap="square" rtlCol="0">
            <a:spAutoFit/>
          </a:bodyPr>
          <a:lstStyle/>
          <a:p>
            <a:r>
              <a:rPr lang="en-US" sz="900" dirty="0">
                <a:solidFill>
                  <a:srgbClr val="5E5E5E"/>
                </a:solidFill>
                <a:latin typeface="Open Sans Light" panose="020B0306030504020204"/>
              </a:rPr>
              <a:t>Price and usage breakdown for physical and virtual infrastructure</a:t>
            </a:r>
          </a:p>
        </p:txBody>
      </p:sp>
      <p:sp>
        <p:nvSpPr>
          <p:cNvPr id="33" name="Shape 398"/>
          <p:cNvSpPr/>
          <p:nvPr/>
        </p:nvSpPr>
        <p:spPr>
          <a:xfrm rot="10800000">
            <a:off x="2017684" y="3541623"/>
            <a:ext cx="1721454" cy="1717632"/>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681" dirty="0"/>
          </a:p>
        </p:txBody>
      </p:sp>
      <p:sp>
        <p:nvSpPr>
          <p:cNvPr id="3" name="TextBox 2"/>
          <p:cNvSpPr txBox="1"/>
          <p:nvPr/>
        </p:nvSpPr>
        <p:spPr>
          <a:xfrm>
            <a:off x="2144752" y="4394127"/>
            <a:ext cx="1467316" cy="784830"/>
          </a:xfrm>
          <a:prstGeom prst="rect">
            <a:avLst/>
          </a:prstGeom>
          <a:noFill/>
        </p:spPr>
        <p:txBody>
          <a:bodyPr wrap="square" rtlCol="0">
            <a:spAutoFit/>
          </a:bodyPr>
          <a:lstStyle/>
          <a:p>
            <a:r>
              <a:rPr lang="en-US" sz="900" dirty="0">
                <a:solidFill>
                  <a:srgbClr val="5E5E5E"/>
                </a:solidFill>
                <a:latin typeface="Open Sans Light" panose="020B0306030504020204"/>
              </a:rPr>
              <a:t>View data observed from your current infrastructure next to the related data from the recommended instance</a:t>
            </a:r>
          </a:p>
        </p:txBody>
      </p:sp>
      <p:grpSp>
        <p:nvGrpSpPr>
          <p:cNvPr id="34" name="Group 33"/>
          <p:cNvGrpSpPr/>
          <p:nvPr/>
        </p:nvGrpSpPr>
        <p:grpSpPr>
          <a:xfrm>
            <a:off x="3785616" y="301752"/>
            <a:ext cx="1564870" cy="146096"/>
            <a:chOff x="5603711" y="285824"/>
            <a:chExt cx="1564870" cy="146096"/>
          </a:xfrm>
        </p:grpSpPr>
        <p:grpSp>
          <p:nvGrpSpPr>
            <p:cNvPr id="35" name="Group 34"/>
            <p:cNvGrpSpPr/>
            <p:nvPr/>
          </p:nvGrpSpPr>
          <p:grpSpPr>
            <a:xfrm>
              <a:off x="5603711" y="288063"/>
              <a:ext cx="1427710" cy="143857"/>
              <a:chOff x="5545123" y="590607"/>
              <a:chExt cx="1427710" cy="143857"/>
            </a:xfrm>
          </p:grpSpPr>
          <p:cxnSp>
            <p:nvCxnSpPr>
              <p:cNvPr id="38" name="Straight Connector 37"/>
              <p:cNvCxnSpPr>
                <a:cxnSpLocks/>
                <a:endCxn id="37"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9" name="Oval 38"/>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0" name="Oval 39"/>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1" name="Oval 40"/>
              <p:cNvSpPr>
                <a:spLocks noChangeAspect="1"/>
              </p:cNvSpPr>
              <p:nvPr/>
            </p:nvSpPr>
            <p:spPr>
              <a:xfrm>
                <a:off x="6267017"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2" name="Oval 41"/>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3" name="Oval 42"/>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36" name="Oval 35"/>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7" name="Oval 36"/>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2577355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Application Dependencies </a:t>
            </a:r>
            <a:br>
              <a:rPr lang="en-US" dirty="0">
                <a:solidFill>
                  <a:srgbClr val="5E5E5E"/>
                </a:solidFill>
              </a:rPr>
            </a:br>
            <a:r>
              <a:rPr lang="en-US" dirty="0">
                <a:solidFill>
                  <a:srgbClr val="5E5E5E"/>
                </a:solidFill>
              </a:rPr>
              <a:t>and complexity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5109" t="11574" r="29523" b="20443"/>
          <a:stretch/>
        </p:blipFill>
        <p:spPr>
          <a:xfrm>
            <a:off x="1185863" y="1543050"/>
            <a:ext cx="3663461" cy="3549569"/>
          </a:xfrm>
          <a:prstGeom prst="rect">
            <a:avLst/>
          </a:prstGeom>
        </p:spPr>
      </p:pic>
      <p:pic>
        <p:nvPicPr>
          <p:cNvPr id="6" name="Picture 5"/>
          <p:cNvPicPr>
            <a:picLocks noChangeAspect="1"/>
          </p:cNvPicPr>
          <p:nvPr/>
        </p:nvPicPr>
        <p:blipFill>
          <a:blip r:embed="rId3"/>
          <a:stretch>
            <a:fillRect/>
          </a:stretch>
        </p:blipFill>
        <p:spPr>
          <a:xfrm>
            <a:off x="5393290" y="390525"/>
            <a:ext cx="2275478" cy="4968476"/>
          </a:xfrm>
          <a:prstGeom prst="rect">
            <a:avLst/>
          </a:prstGeom>
        </p:spPr>
      </p:pic>
      <p:sp>
        <p:nvSpPr>
          <p:cNvPr id="5" name="Shape 398"/>
          <p:cNvSpPr/>
          <p:nvPr/>
        </p:nvSpPr>
        <p:spPr>
          <a:xfrm rot="10800000">
            <a:off x="7166280" y="550091"/>
            <a:ext cx="1721454" cy="1717632"/>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681" dirty="0"/>
          </a:p>
        </p:txBody>
      </p:sp>
      <p:sp>
        <p:nvSpPr>
          <p:cNvPr id="7" name="TextBox 6"/>
          <p:cNvSpPr txBox="1"/>
          <p:nvPr/>
        </p:nvSpPr>
        <p:spPr>
          <a:xfrm>
            <a:off x="7351591" y="1404580"/>
            <a:ext cx="1467316" cy="784830"/>
          </a:xfrm>
          <a:prstGeom prst="rect">
            <a:avLst/>
          </a:prstGeom>
          <a:noFill/>
        </p:spPr>
        <p:txBody>
          <a:bodyPr wrap="square" rtlCol="0">
            <a:spAutoFit/>
          </a:bodyPr>
          <a:lstStyle/>
          <a:p>
            <a:r>
              <a:rPr lang="en-US" sz="900" dirty="0">
                <a:solidFill>
                  <a:srgbClr val="5E5E5E"/>
                </a:solidFill>
                <a:latin typeface="Open Sans Light" panose="020B0306030504020204"/>
              </a:rPr>
              <a:t>View all applications running in your infrastructure and select applications to view interconnectivity.</a:t>
            </a:r>
          </a:p>
        </p:txBody>
      </p:sp>
      <p:sp>
        <p:nvSpPr>
          <p:cNvPr id="8" name="Shape 398"/>
          <p:cNvSpPr/>
          <p:nvPr/>
        </p:nvSpPr>
        <p:spPr>
          <a:xfrm>
            <a:off x="614053" y="1474325"/>
            <a:ext cx="1772744" cy="1035144"/>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1097280" numCol="1" anchor="t">
            <a:noAutofit/>
          </a:bodyPr>
          <a:lstStyle/>
          <a:p>
            <a:pPr lvl="0">
              <a:defRPr sz="900">
                <a:latin typeface="Calibri"/>
                <a:ea typeface="Calibri"/>
                <a:cs typeface="Calibri"/>
                <a:sym typeface="Calibri"/>
              </a:defRPr>
            </a:pPr>
            <a:endParaRPr lang="en-US" sz="900" dirty="0">
              <a:latin typeface="Open Sans Light"/>
            </a:endParaRPr>
          </a:p>
          <a:p>
            <a:pPr algn="ctr"/>
            <a:r>
              <a:rPr lang="en-US" sz="900" dirty="0">
                <a:solidFill>
                  <a:srgbClr val="5E5E5E"/>
                </a:solidFill>
                <a:latin typeface="Open Sans Light"/>
              </a:rPr>
              <a:t>Visualize application interconnectivity between nodes.</a:t>
            </a:r>
          </a:p>
        </p:txBody>
      </p:sp>
      <p:grpSp>
        <p:nvGrpSpPr>
          <p:cNvPr id="23" name="Group 22"/>
          <p:cNvGrpSpPr/>
          <p:nvPr/>
        </p:nvGrpSpPr>
        <p:grpSpPr>
          <a:xfrm>
            <a:off x="3785616" y="301752"/>
            <a:ext cx="1564870" cy="146096"/>
            <a:chOff x="5603711" y="285824"/>
            <a:chExt cx="1564870" cy="146096"/>
          </a:xfrm>
        </p:grpSpPr>
        <p:grpSp>
          <p:nvGrpSpPr>
            <p:cNvPr id="24" name="Group 23"/>
            <p:cNvGrpSpPr/>
            <p:nvPr/>
          </p:nvGrpSpPr>
          <p:grpSpPr>
            <a:xfrm>
              <a:off x="5603711" y="288063"/>
              <a:ext cx="1427710" cy="143857"/>
              <a:chOff x="5545123" y="590607"/>
              <a:chExt cx="1427710" cy="143857"/>
            </a:xfrm>
          </p:grpSpPr>
          <p:cxnSp>
            <p:nvCxnSpPr>
              <p:cNvPr id="27" name="Straight Connector 26"/>
              <p:cNvCxnSpPr>
                <a:cxnSpLocks/>
                <a:endCxn id="26"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Oval 27"/>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9" name="Oval 28"/>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0" name="Oval 29"/>
              <p:cNvSpPr>
                <a:spLocks noChangeAspect="1"/>
              </p:cNvSpPr>
              <p:nvPr/>
            </p:nvSpPr>
            <p:spPr>
              <a:xfrm>
                <a:off x="6267017"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1" name="Oval 30"/>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2" name="Oval 31"/>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5" name="Oval 24"/>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912563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Move Groups &amp; ASR Readiness Analysis</a:t>
            </a:r>
          </a:p>
        </p:txBody>
      </p:sp>
      <p:pic>
        <p:nvPicPr>
          <p:cNvPr id="4" name="Picture 3"/>
          <p:cNvPicPr>
            <a:picLocks noChangeAspect="1"/>
          </p:cNvPicPr>
          <p:nvPr/>
        </p:nvPicPr>
        <p:blipFill>
          <a:blip r:embed="rId2"/>
          <a:stretch>
            <a:fillRect/>
          </a:stretch>
        </p:blipFill>
        <p:spPr>
          <a:xfrm>
            <a:off x="1887236" y="4000926"/>
            <a:ext cx="5494496" cy="1219306"/>
          </a:xfrm>
          <a:prstGeom prst="rect">
            <a:avLst/>
          </a:prstGeom>
        </p:spPr>
      </p:pic>
      <p:pic>
        <p:nvPicPr>
          <p:cNvPr id="5" name="Picture 4"/>
          <p:cNvPicPr>
            <a:picLocks noChangeAspect="1"/>
          </p:cNvPicPr>
          <p:nvPr/>
        </p:nvPicPr>
        <p:blipFill>
          <a:blip r:embed="rId3"/>
          <a:stretch>
            <a:fillRect/>
          </a:stretch>
        </p:blipFill>
        <p:spPr>
          <a:xfrm>
            <a:off x="1270260" y="1226884"/>
            <a:ext cx="6636633" cy="2774042"/>
          </a:xfrm>
          <a:prstGeom prst="rect">
            <a:avLst/>
          </a:prstGeom>
        </p:spPr>
      </p:pic>
      <p:sp>
        <p:nvSpPr>
          <p:cNvPr id="6" name="Shape 374"/>
          <p:cNvSpPr/>
          <p:nvPr/>
        </p:nvSpPr>
        <p:spPr>
          <a:xfrm>
            <a:off x="6535045" y="1226884"/>
            <a:ext cx="1693373" cy="1115398"/>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dirty="0">
              <a:solidFill>
                <a:srgbClr val="535353"/>
              </a:solidFill>
              <a:latin typeface="Open Sans Light" panose="020B0306030504020204"/>
            </a:endParaRPr>
          </a:p>
        </p:txBody>
      </p:sp>
      <p:sp>
        <p:nvSpPr>
          <p:cNvPr id="7" name="TextBox 6"/>
          <p:cNvSpPr txBox="1"/>
          <p:nvPr/>
        </p:nvSpPr>
        <p:spPr>
          <a:xfrm>
            <a:off x="6791739" y="1313655"/>
            <a:ext cx="1436679" cy="646331"/>
          </a:xfrm>
          <a:prstGeom prst="rect">
            <a:avLst/>
          </a:prstGeom>
          <a:noFill/>
        </p:spPr>
        <p:txBody>
          <a:bodyPr wrap="square" rtlCol="0">
            <a:spAutoFit/>
          </a:bodyPr>
          <a:lstStyle/>
          <a:p>
            <a:r>
              <a:rPr lang="en-US" sz="900" dirty="0">
                <a:solidFill>
                  <a:srgbClr val="5E5E5E"/>
                </a:solidFill>
                <a:latin typeface="Open Sans Light" panose="020B0306030504020204"/>
              </a:rPr>
              <a:t>Create move groups, expand and collapse groups, and visualize the migration</a:t>
            </a:r>
          </a:p>
        </p:txBody>
      </p:sp>
      <p:sp>
        <p:nvSpPr>
          <p:cNvPr id="8" name="Shape 374"/>
          <p:cNvSpPr/>
          <p:nvPr/>
        </p:nvSpPr>
        <p:spPr>
          <a:xfrm>
            <a:off x="6374282" y="3002675"/>
            <a:ext cx="1693373" cy="1115398"/>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dirty="0">
              <a:solidFill>
                <a:srgbClr val="535353"/>
              </a:solidFill>
              <a:latin typeface="Open Sans Light" panose="020B0306030504020204"/>
            </a:endParaRPr>
          </a:p>
        </p:txBody>
      </p:sp>
      <p:sp>
        <p:nvSpPr>
          <p:cNvPr id="9" name="TextBox 8"/>
          <p:cNvSpPr txBox="1"/>
          <p:nvPr/>
        </p:nvSpPr>
        <p:spPr>
          <a:xfrm>
            <a:off x="6663392" y="3162898"/>
            <a:ext cx="1436679" cy="507831"/>
          </a:xfrm>
          <a:prstGeom prst="rect">
            <a:avLst/>
          </a:prstGeom>
          <a:noFill/>
        </p:spPr>
        <p:txBody>
          <a:bodyPr wrap="square" rtlCol="0">
            <a:spAutoFit/>
          </a:bodyPr>
          <a:lstStyle/>
          <a:p>
            <a:r>
              <a:rPr lang="en-US" sz="900" dirty="0">
                <a:solidFill>
                  <a:srgbClr val="5E5E5E"/>
                </a:solidFill>
                <a:latin typeface="Open Sans Light" panose="020B0306030504020204"/>
              </a:rPr>
              <a:t>Easily view which nodes and move groups are ready for migration</a:t>
            </a:r>
          </a:p>
        </p:txBody>
      </p:sp>
      <p:grpSp>
        <p:nvGrpSpPr>
          <p:cNvPr id="24" name="Group 23"/>
          <p:cNvGrpSpPr/>
          <p:nvPr/>
        </p:nvGrpSpPr>
        <p:grpSpPr>
          <a:xfrm>
            <a:off x="3785616" y="301752"/>
            <a:ext cx="1564870" cy="146096"/>
            <a:chOff x="5603711" y="285824"/>
            <a:chExt cx="1564870" cy="146096"/>
          </a:xfrm>
        </p:grpSpPr>
        <p:grpSp>
          <p:nvGrpSpPr>
            <p:cNvPr id="25" name="Group 24"/>
            <p:cNvGrpSpPr/>
            <p:nvPr/>
          </p:nvGrpSpPr>
          <p:grpSpPr>
            <a:xfrm>
              <a:off x="5603711" y="288063"/>
              <a:ext cx="1427710" cy="143857"/>
              <a:chOff x="5545123" y="590607"/>
              <a:chExt cx="1427710" cy="143857"/>
            </a:xfrm>
          </p:grpSpPr>
          <p:cxnSp>
            <p:nvCxnSpPr>
              <p:cNvPr id="28" name="Straight Connector 27"/>
              <p:cNvCxnSpPr>
                <a:cxnSpLocks/>
                <a:endCxn id="27"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0" name="Oval 29"/>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1" name="Oval 30"/>
              <p:cNvSpPr>
                <a:spLocks noChangeAspect="1"/>
              </p:cNvSpPr>
              <p:nvPr/>
            </p:nvSpPr>
            <p:spPr>
              <a:xfrm>
                <a:off x="6267017"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2" name="Oval 31"/>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3" name="Oval 32"/>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6" name="Oval 25"/>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2780965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 Initial Plan</a:t>
            </a:r>
            <a:endParaRPr lang="en-US" sz="2800" dirty="0">
              <a:solidFill>
                <a:srgbClr val="5E5E5E"/>
              </a:solidFill>
            </a:endParaRPr>
          </a:p>
        </p:txBody>
      </p:sp>
      <p:sp>
        <p:nvSpPr>
          <p:cNvPr id="3" name="Content Placeholder 2"/>
          <p:cNvSpPr>
            <a:spLocks noGrp="1"/>
          </p:cNvSpPr>
          <p:nvPr>
            <p:ph idx="1"/>
          </p:nvPr>
        </p:nvSpPr>
        <p:spPr>
          <a:xfrm>
            <a:off x="628650" y="1402675"/>
            <a:ext cx="7886700" cy="3626116"/>
          </a:xfrm>
        </p:spPr>
        <p:txBody>
          <a:bodyPr>
            <a:normAutofit/>
          </a:bodyPr>
          <a:lstStyle/>
          <a:p>
            <a:r>
              <a:rPr lang="en-US" dirty="0">
                <a:solidFill>
                  <a:srgbClr val="5E5E5E"/>
                </a:solidFill>
              </a:rPr>
              <a:t>Review results and initial pass of migration plan based on your knowledge of client environment</a:t>
            </a:r>
          </a:p>
          <a:p>
            <a:r>
              <a:rPr lang="en-US" dirty="0">
                <a:solidFill>
                  <a:srgbClr val="5E5E5E"/>
                </a:solidFill>
              </a:rPr>
              <a:t>Revising plan generally includes: </a:t>
            </a:r>
          </a:p>
          <a:p>
            <a:pPr lvl="1"/>
            <a:r>
              <a:rPr lang="en-US" dirty="0">
                <a:solidFill>
                  <a:srgbClr val="5E5E5E"/>
                </a:solidFill>
              </a:rPr>
              <a:t>Apply business drivers learned from initial scoping session</a:t>
            </a:r>
          </a:p>
          <a:p>
            <a:pPr lvl="1"/>
            <a:r>
              <a:rPr lang="en-US" dirty="0">
                <a:solidFill>
                  <a:srgbClr val="5E5E5E"/>
                </a:solidFill>
              </a:rPr>
              <a:t>Reconcile dependencies based on earlier discussions</a:t>
            </a:r>
          </a:p>
          <a:p>
            <a:pPr lvl="1"/>
            <a:r>
              <a:rPr lang="en-US" dirty="0">
                <a:solidFill>
                  <a:srgbClr val="5E5E5E"/>
                </a:solidFill>
              </a:rPr>
              <a:t>Editing configuration, deep dive into specific applications</a:t>
            </a:r>
          </a:p>
          <a:p>
            <a:pPr lvl="1"/>
            <a:r>
              <a:rPr lang="en-US" dirty="0">
                <a:solidFill>
                  <a:srgbClr val="5E5E5E"/>
                </a:solidFill>
              </a:rPr>
              <a:t>Building move groups based on discussions using cost, hardware or time as a driver</a:t>
            </a:r>
          </a:p>
        </p:txBody>
      </p:sp>
      <p:grpSp>
        <p:nvGrpSpPr>
          <p:cNvPr id="18" name="Group 17"/>
          <p:cNvGrpSpPr/>
          <p:nvPr/>
        </p:nvGrpSpPr>
        <p:grpSpPr>
          <a:xfrm>
            <a:off x="3785616" y="301752"/>
            <a:ext cx="1564870" cy="146096"/>
            <a:chOff x="5603711" y="285824"/>
            <a:chExt cx="1564870" cy="146096"/>
          </a:xfrm>
        </p:grpSpPr>
        <p:grpSp>
          <p:nvGrpSpPr>
            <p:cNvPr id="19" name="Group 18"/>
            <p:cNvGrpSpPr/>
            <p:nvPr/>
          </p:nvGrpSpPr>
          <p:grpSpPr>
            <a:xfrm>
              <a:off x="5603711" y="288063"/>
              <a:ext cx="1427710" cy="143857"/>
              <a:chOff x="5545123" y="590607"/>
              <a:chExt cx="1427710" cy="143857"/>
            </a:xfrm>
          </p:grpSpPr>
          <p:cxnSp>
            <p:nvCxnSpPr>
              <p:cNvPr id="36" name="Straight Connector 35"/>
              <p:cNvCxnSpPr>
                <a:cxnSpLocks/>
                <a:endCxn id="21"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Oval 36"/>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8" name="Oval 37"/>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9" name="Oval 38"/>
              <p:cNvSpPr>
                <a:spLocks noChangeAspect="1"/>
              </p:cNvSpPr>
              <p:nvPr/>
            </p:nvSpPr>
            <p:spPr>
              <a:xfrm>
                <a:off x="6267017"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0" name="Oval 39"/>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1" name="Oval 40"/>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0" name="Oval 19"/>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1" name="Oval 20"/>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2730567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1209" y="2231515"/>
            <a:ext cx="7040118" cy="2865649"/>
          </a:xfrm>
        </p:spPr>
        <p:txBody>
          <a:bodyPr/>
          <a:lstStyle/>
          <a:p>
            <a:r>
              <a:rPr lang="en-US" dirty="0">
                <a:latin typeface="Open Sans Light"/>
              </a:rPr>
              <a:t>Working Session with Client to Revise Plan</a:t>
            </a:r>
          </a:p>
        </p:txBody>
      </p:sp>
      <p:sp>
        <p:nvSpPr>
          <p:cNvPr id="13" name="Oval 12"/>
          <p:cNvSpPr>
            <a:spLocks noChangeAspect="1"/>
          </p:cNvSpPr>
          <p:nvPr/>
        </p:nvSpPr>
        <p:spPr>
          <a:xfrm>
            <a:off x="1840744"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2</a:t>
            </a:r>
          </a:p>
        </p:txBody>
      </p:sp>
      <p:sp>
        <p:nvSpPr>
          <p:cNvPr id="14" name="Oval 13"/>
          <p:cNvSpPr>
            <a:spLocks noChangeAspect="1"/>
          </p:cNvSpPr>
          <p:nvPr/>
        </p:nvSpPr>
        <p:spPr>
          <a:xfrm>
            <a:off x="2989061" y="2196086"/>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3</a:t>
            </a:r>
          </a:p>
        </p:txBody>
      </p:sp>
      <p:sp>
        <p:nvSpPr>
          <p:cNvPr id="15" name="Oval 14"/>
          <p:cNvSpPr>
            <a:spLocks noChangeAspect="1"/>
          </p:cNvSpPr>
          <p:nvPr/>
        </p:nvSpPr>
        <p:spPr>
          <a:xfrm>
            <a:off x="4112411"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4</a:t>
            </a:r>
          </a:p>
        </p:txBody>
      </p:sp>
      <p:sp>
        <p:nvSpPr>
          <p:cNvPr id="16" name="Oval 15"/>
          <p:cNvSpPr>
            <a:spLocks noChangeAspect="1"/>
          </p:cNvSpPr>
          <p:nvPr/>
        </p:nvSpPr>
        <p:spPr>
          <a:xfrm>
            <a:off x="683082" y="221383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1</a:t>
            </a:r>
          </a:p>
        </p:txBody>
      </p:sp>
      <p:sp>
        <p:nvSpPr>
          <p:cNvPr id="17" name="Oval 16"/>
          <p:cNvSpPr>
            <a:spLocks noChangeAspect="1"/>
          </p:cNvSpPr>
          <p:nvPr/>
        </p:nvSpPr>
        <p:spPr>
          <a:xfrm>
            <a:off x="6373980" y="2160432"/>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6</a:t>
            </a:r>
          </a:p>
        </p:txBody>
      </p:sp>
      <p:sp>
        <p:nvSpPr>
          <p:cNvPr id="18" name="Oval 17"/>
          <p:cNvSpPr>
            <a:spLocks noChangeAspect="1"/>
          </p:cNvSpPr>
          <p:nvPr/>
        </p:nvSpPr>
        <p:spPr>
          <a:xfrm>
            <a:off x="5265793" y="2170250"/>
            <a:ext cx="789256" cy="726521"/>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5</a:t>
            </a:r>
          </a:p>
        </p:txBody>
      </p:sp>
      <p:sp>
        <p:nvSpPr>
          <p:cNvPr id="19" name="Oval 18"/>
          <p:cNvSpPr>
            <a:spLocks noChangeAspect="1"/>
          </p:cNvSpPr>
          <p:nvPr/>
        </p:nvSpPr>
        <p:spPr>
          <a:xfrm>
            <a:off x="7457234" y="2178174"/>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7</a:t>
            </a:r>
          </a:p>
        </p:txBody>
      </p:sp>
    </p:spTree>
    <p:extLst>
      <p:ext uri="{BB962C8B-B14F-4D97-AF65-F5344CB8AC3E}">
        <p14:creationId xmlns:p14="http://schemas.microsoft.com/office/powerpoint/2010/main" val="2839103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5E5E5E"/>
                </a:solidFill>
              </a:rPr>
              <a:t>Working Session with the Client</a:t>
            </a:r>
            <a:endParaRPr lang="en-US" sz="2800" dirty="0">
              <a:solidFill>
                <a:srgbClr val="5E5E5E"/>
              </a:solidFill>
            </a:endParaRPr>
          </a:p>
        </p:txBody>
      </p:sp>
      <p:sp>
        <p:nvSpPr>
          <p:cNvPr id="3" name="Content Placeholder 2"/>
          <p:cNvSpPr>
            <a:spLocks noGrp="1"/>
          </p:cNvSpPr>
          <p:nvPr>
            <p:ph idx="1"/>
          </p:nvPr>
        </p:nvSpPr>
        <p:spPr>
          <a:xfrm>
            <a:off x="628650" y="1402675"/>
            <a:ext cx="7886700" cy="3626116"/>
          </a:xfrm>
        </p:spPr>
        <p:txBody>
          <a:bodyPr>
            <a:normAutofit fontScale="85000" lnSpcReduction="20000"/>
          </a:bodyPr>
          <a:lstStyle/>
          <a:p>
            <a:r>
              <a:rPr lang="en-US" dirty="0">
                <a:solidFill>
                  <a:srgbClr val="5E5E5E"/>
                </a:solidFill>
              </a:rPr>
              <a:t>Walk through of the initial findings</a:t>
            </a:r>
          </a:p>
          <a:p>
            <a:r>
              <a:rPr lang="en-US" dirty="0">
                <a:solidFill>
                  <a:srgbClr val="5E5E5E"/>
                </a:solidFill>
              </a:rPr>
              <a:t>Deep dive into proposed migration plan</a:t>
            </a:r>
          </a:p>
          <a:p>
            <a:r>
              <a:rPr lang="en-US" dirty="0">
                <a:solidFill>
                  <a:srgbClr val="5E5E5E"/>
                </a:solidFill>
              </a:rPr>
              <a:t>Working session around below:</a:t>
            </a:r>
          </a:p>
          <a:p>
            <a:pPr lvl="1"/>
            <a:r>
              <a:rPr lang="en-US" dirty="0">
                <a:solidFill>
                  <a:srgbClr val="5E5E5E"/>
                </a:solidFill>
              </a:rPr>
              <a:t>Editing business drivers (if needed)</a:t>
            </a:r>
          </a:p>
          <a:p>
            <a:pPr lvl="1"/>
            <a:r>
              <a:rPr lang="en-US" dirty="0">
                <a:solidFill>
                  <a:srgbClr val="5E5E5E"/>
                </a:solidFill>
              </a:rPr>
              <a:t>Reconcile dependencies based on the client applications</a:t>
            </a:r>
          </a:p>
          <a:p>
            <a:pPr lvl="1"/>
            <a:r>
              <a:rPr lang="en-US" dirty="0">
                <a:solidFill>
                  <a:srgbClr val="5E5E5E"/>
                </a:solidFill>
              </a:rPr>
              <a:t>Editing move groups based on customer’s initial constraints such as </a:t>
            </a:r>
          </a:p>
          <a:p>
            <a:pPr lvl="2"/>
            <a:r>
              <a:rPr lang="en-US" dirty="0">
                <a:solidFill>
                  <a:srgbClr val="5E5E5E"/>
                </a:solidFill>
              </a:rPr>
              <a:t>Workload type (DR, Dev/Test, Production </a:t>
            </a:r>
            <a:r>
              <a:rPr lang="en-US" dirty="0" err="1">
                <a:solidFill>
                  <a:srgbClr val="5E5E5E"/>
                </a:solidFill>
              </a:rPr>
              <a:t>etc</a:t>
            </a:r>
            <a:r>
              <a:rPr lang="en-US" dirty="0">
                <a:solidFill>
                  <a:srgbClr val="5E5E5E"/>
                </a:solidFill>
              </a:rPr>
              <a:t>)</a:t>
            </a:r>
          </a:p>
          <a:p>
            <a:pPr lvl="2"/>
            <a:r>
              <a:rPr lang="en-US" dirty="0">
                <a:solidFill>
                  <a:srgbClr val="5E5E5E"/>
                </a:solidFill>
              </a:rPr>
              <a:t>Budget constraints</a:t>
            </a:r>
          </a:p>
          <a:p>
            <a:pPr lvl="2"/>
            <a:r>
              <a:rPr lang="en-US" dirty="0">
                <a:solidFill>
                  <a:srgbClr val="5E5E5E"/>
                </a:solidFill>
              </a:rPr>
              <a:t>Application groups</a:t>
            </a:r>
          </a:p>
          <a:p>
            <a:pPr lvl="2"/>
            <a:r>
              <a:rPr lang="en-US" dirty="0">
                <a:solidFill>
                  <a:srgbClr val="5E5E5E"/>
                </a:solidFill>
              </a:rPr>
              <a:t>Business drivers</a:t>
            </a:r>
          </a:p>
          <a:p>
            <a:pPr lvl="1"/>
            <a:r>
              <a:rPr lang="en-US" dirty="0">
                <a:solidFill>
                  <a:srgbClr val="5E5E5E"/>
                </a:solidFill>
              </a:rPr>
              <a:t>Discuss Azure architecture, networking, security groups</a:t>
            </a:r>
          </a:p>
          <a:p>
            <a:pPr lvl="1"/>
            <a:r>
              <a:rPr lang="en-US" dirty="0">
                <a:solidFill>
                  <a:srgbClr val="5E5E5E"/>
                </a:solidFill>
              </a:rPr>
              <a:t>Revise Plan</a:t>
            </a:r>
          </a:p>
        </p:txBody>
      </p:sp>
      <p:grpSp>
        <p:nvGrpSpPr>
          <p:cNvPr id="18" name="Group 17"/>
          <p:cNvGrpSpPr/>
          <p:nvPr/>
        </p:nvGrpSpPr>
        <p:grpSpPr>
          <a:xfrm>
            <a:off x="3785616" y="301752"/>
            <a:ext cx="1564870" cy="146096"/>
            <a:chOff x="5603711" y="285824"/>
            <a:chExt cx="1564870" cy="146096"/>
          </a:xfrm>
        </p:grpSpPr>
        <p:grpSp>
          <p:nvGrpSpPr>
            <p:cNvPr id="19" name="Group 18"/>
            <p:cNvGrpSpPr/>
            <p:nvPr/>
          </p:nvGrpSpPr>
          <p:grpSpPr>
            <a:xfrm>
              <a:off x="5603711" y="288063"/>
              <a:ext cx="1427710" cy="143857"/>
              <a:chOff x="5545123" y="590607"/>
              <a:chExt cx="1427710" cy="143857"/>
            </a:xfrm>
          </p:grpSpPr>
          <p:cxnSp>
            <p:nvCxnSpPr>
              <p:cNvPr id="22" name="Straight Connector 21"/>
              <p:cNvCxnSpPr>
                <a:cxnSpLocks/>
                <a:endCxn id="21"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4" name="Oval 23"/>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5" name="Oval 24"/>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509719"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0" name="Oval 19"/>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1" name="Oval 20"/>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696503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Apply Business Drivers and Quickly Build Move Groups</a:t>
            </a:r>
          </a:p>
        </p:txBody>
      </p:sp>
      <p:pic>
        <p:nvPicPr>
          <p:cNvPr id="4" name="Content Placeholder 3"/>
          <p:cNvPicPr>
            <a:picLocks noGrp="1" noChangeAspect="1"/>
          </p:cNvPicPr>
          <p:nvPr>
            <p:ph idx="1"/>
          </p:nvPr>
        </p:nvPicPr>
        <p:blipFill>
          <a:blip r:embed="rId2"/>
          <a:stretch>
            <a:fillRect/>
          </a:stretch>
        </p:blipFill>
        <p:spPr>
          <a:xfrm>
            <a:off x="307798" y="2145845"/>
            <a:ext cx="7652568" cy="3374330"/>
          </a:xfrm>
        </p:spPr>
      </p:pic>
      <p:sp>
        <p:nvSpPr>
          <p:cNvPr id="5" name="Shape 398"/>
          <p:cNvSpPr/>
          <p:nvPr/>
        </p:nvSpPr>
        <p:spPr>
          <a:xfrm>
            <a:off x="3825766" y="1003593"/>
            <a:ext cx="1772744" cy="1232139"/>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900" dirty="0">
              <a:solidFill>
                <a:srgbClr val="5E5E5E"/>
              </a:solidFill>
              <a:latin typeface="Open Sans Light"/>
            </a:endParaRPr>
          </a:p>
          <a:p>
            <a:pPr lvl="0">
              <a:defRPr sz="900">
                <a:latin typeface="Calibri"/>
                <a:ea typeface="Calibri"/>
                <a:cs typeface="Calibri"/>
                <a:sym typeface="Calibri"/>
              </a:defRPr>
            </a:pPr>
            <a:r>
              <a:rPr lang="en-US" sz="900" dirty="0">
                <a:solidFill>
                  <a:srgbClr val="5E5E5E"/>
                </a:solidFill>
                <a:latin typeface="Open Sans Light"/>
              </a:rPr>
              <a:t>Undo migration planner changes and rollback to saved changes</a:t>
            </a:r>
            <a:endParaRPr sz="900" dirty="0">
              <a:solidFill>
                <a:srgbClr val="5E5E5E"/>
              </a:solidFill>
              <a:latin typeface="Open Sans Light"/>
            </a:endParaRPr>
          </a:p>
        </p:txBody>
      </p:sp>
      <p:sp>
        <p:nvSpPr>
          <p:cNvPr id="6" name="Shape 398"/>
          <p:cNvSpPr/>
          <p:nvPr/>
        </p:nvSpPr>
        <p:spPr>
          <a:xfrm rot="10800000">
            <a:off x="6450477" y="2382563"/>
            <a:ext cx="1467315" cy="1476124"/>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681" dirty="0"/>
          </a:p>
        </p:txBody>
      </p:sp>
      <p:sp>
        <p:nvSpPr>
          <p:cNvPr id="7" name="TextBox 6"/>
          <p:cNvSpPr txBox="1"/>
          <p:nvPr/>
        </p:nvSpPr>
        <p:spPr>
          <a:xfrm>
            <a:off x="6475456" y="3073858"/>
            <a:ext cx="1526420" cy="692497"/>
          </a:xfrm>
          <a:prstGeom prst="rect">
            <a:avLst/>
          </a:prstGeom>
          <a:noFill/>
        </p:spPr>
        <p:txBody>
          <a:bodyPr wrap="square" tIns="91440" rtlCol="0">
            <a:spAutoFit/>
          </a:bodyPr>
          <a:lstStyle/>
          <a:p>
            <a:r>
              <a:rPr lang="en-US" sz="900" dirty="0">
                <a:solidFill>
                  <a:srgbClr val="5E5E5E"/>
                </a:solidFill>
                <a:latin typeface="Open Sans Light"/>
              </a:rPr>
              <a:t>Build application-based move groups – Filter on application class, vendor name, program name, etc.</a:t>
            </a:r>
          </a:p>
        </p:txBody>
      </p:sp>
      <p:sp>
        <p:nvSpPr>
          <p:cNvPr id="8" name="Shape 357"/>
          <p:cNvSpPr/>
          <p:nvPr/>
        </p:nvSpPr>
        <p:spPr>
          <a:xfrm>
            <a:off x="7479624" y="1161659"/>
            <a:ext cx="1266489" cy="1048397"/>
          </a:xfrm>
          <a:custGeom>
            <a:avLst/>
            <a:gdLst/>
            <a:ahLst/>
            <a:cxnLst>
              <a:cxn ang="0">
                <a:pos x="wd2" y="hd2"/>
              </a:cxn>
              <a:cxn ang="5400000">
                <a:pos x="wd2" y="hd2"/>
              </a:cxn>
              <a:cxn ang="10800000">
                <a:pos x="wd2" y="hd2"/>
              </a:cxn>
              <a:cxn ang="16200000">
                <a:pos x="wd2" y="hd2"/>
              </a:cxn>
            </a:cxnLst>
            <a:rect l="0" t="0" r="r" b="b"/>
            <a:pathLst>
              <a:path w="21600" h="21600" extrusionOk="0">
                <a:moveTo>
                  <a:pt x="0" y="2667"/>
                </a:moveTo>
                <a:cubicBezTo>
                  <a:pt x="0" y="1194"/>
                  <a:pt x="733" y="0"/>
                  <a:pt x="1636" y="0"/>
                </a:cubicBezTo>
                <a:lnTo>
                  <a:pt x="3600" y="0"/>
                </a:lnTo>
                <a:lnTo>
                  <a:pt x="19964" y="0"/>
                </a:lnTo>
                <a:cubicBezTo>
                  <a:pt x="20867" y="0"/>
                  <a:pt x="21600" y="1194"/>
                  <a:pt x="21600" y="2667"/>
                </a:cubicBezTo>
                <a:lnTo>
                  <a:pt x="21600" y="13333"/>
                </a:lnTo>
                <a:cubicBezTo>
                  <a:pt x="21600" y="14806"/>
                  <a:pt x="20867" y="15999"/>
                  <a:pt x="19964" y="15999"/>
                </a:cubicBezTo>
                <a:lnTo>
                  <a:pt x="9000" y="15999"/>
                </a:lnTo>
                <a:lnTo>
                  <a:pt x="1525" y="21600"/>
                </a:lnTo>
                <a:lnTo>
                  <a:pt x="3600" y="15999"/>
                </a:lnTo>
                <a:lnTo>
                  <a:pt x="1636" y="15999"/>
                </a:lnTo>
                <a:cubicBezTo>
                  <a:pt x="733" y="15999"/>
                  <a:pt x="0" y="14806"/>
                  <a:pt x="0" y="13333"/>
                </a:cubicBezTo>
                <a:lnTo>
                  <a:pt x="0" y="13333"/>
                </a:lnTo>
                <a:lnTo>
                  <a:pt x="0" y="9333"/>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900" dirty="0">
              <a:solidFill>
                <a:srgbClr val="5E5E5E"/>
              </a:solidFill>
              <a:latin typeface="Open Sans Light"/>
            </a:endParaRPr>
          </a:p>
          <a:p>
            <a:pPr lvl="0">
              <a:defRPr sz="900">
                <a:latin typeface="Calibri"/>
                <a:ea typeface="Calibri"/>
                <a:cs typeface="Calibri"/>
                <a:sym typeface="Calibri"/>
              </a:defRPr>
            </a:pPr>
            <a:r>
              <a:rPr lang="en-US" sz="900" dirty="0">
                <a:solidFill>
                  <a:srgbClr val="5E5E5E"/>
                </a:solidFill>
                <a:latin typeface="Open Sans Light"/>
              </a:rPr>
              <a:t>Advanced filtering -  Allows rule-based move group building and CSV downloads</a:t>
            </a:r>
            <a:endParaRPr sz="900" dirty="0">
              <a:solidFill>
                <a:srgbClr val="5E5E5E"/>
              </a:solidFill>
              <a:latin typeface="Open Sans Light"/>
            </a:endParaRPr>
          </a:p>
        </p:txBody>
      </p:sp>
      <p:sp>
        <p:nvSpPr>
          <p:cNvPr id="9" name="Shape 398"/>
          <p:cNvSpPr/>
          <p:nvPr/>
        </p:nvSpPr>
        <p:spPr>
          <a:xfrm>
            <a:off x="5682592" y="942428"/>
            <a:ext cx="1618593" cy="1259359"/>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516" y="0"/>
                  <a:pt x="1152" y="0"/>
                </a:cubicBezTo>
                <a:lnTo>
                  <a:pt x="12600" y="0"/>
                </a:lnTo>
                <a:lnTo>
                  <a:pt x="20448" y="0"/>
                </a:lnTo>
                <a:cubicBezTo>
                  <a:pt x="21084" y="0"/>
                  <a:pt x="21600" y="874"/>
                  <a:pt x="21600" y="1951"/>
                </a:cubicBezTo>
                <a:lnTo>
                  <a:pt x="21600" y="9756"/>
                </a:lnTo>
                <a:cubicBezTo>
                  <a:pt x="21600" y="10834"/>
                  <a:pt x="21084" y="11707"/>
                  <a:pt x="20448" y="11707"/>
                </a:cubicBezTo>
                <a:lnTo>
                  <a:pt x="18000" y="11707"/>
                </a:lnTo>
                <a:lnTo>
                  <a:pt x="19840" y="21600"/>
                </a:lnTo>
                <a:lnTo>
                  <a:pt x="12600" y="11707"/>
                </a:lnTo>
                <a:lnTo>
                  <a:pt x="1152" y="11707"/>
                </a:lnTo>
                <a:cubicBezTo>
                  <a:pt x="516"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1371600" numCol="1" anchor="t">
            <a:noAutofit/>
          </a:bodyPr>
          <a:lstStyle/>
          <a:p>
            <a:pPr lvl="0">
              <a:defRPr sz="900">
                <a:latin typeface="Calibri"/>
                <a:ea typeface="Calibri"/>
                <a:cs typeface="Calibri"/>
                <a:sym typeface="Calibri"/>
              </a:defRPr>
            </a:pPr>
            <a:endParaRPr lang="en-US" sz="900" dirty="0">
              <a:solidFill>
                <a:srgbClr val="5E5E5E"/>
              </a:solidFill>
              <a:latin typeface="Open Sans Light"/>
            </a:endParaRPr>
          </a:p>
          <a:p>
            <a:pPr lvl="0">
              <a:defRPr sz="900">
                <a:latin typeface="Calibri"/>
                <a:ea typeface="Calibri"/>
                <a:cs typeface="Calibri"/>
                <a:sym typeface="Calibri"/>
              </a:defRPr>
            </a:pPr>
            <a:r>
              <a:rPr lang="en-US" sz="900" dirty="0">
                <a:solidFill>
                  <a:srgbClr val="5E5E5E"/>
                </a:solidFill>
                <a:latin typeface="Open Sans Light"/>
              </a:rPr>
              <a:t>Build machines-based move groups – Filter on machine names, OS types, OS version, etc.</a:t>
            </a:r>
            <a:endParaRPr sz="900" dirty="0">
              <a:solidFill>
                <a:srgbClr val="5E5E5E"/>
              </a:solidFill>
              <a:latin typeface="Open Sans Light"/>
            </a:endParaRPr>
          </a:p>
        </p:txBody>
      </p:sp>
      <p:grpSp>
        <p:nvGrpSpPr>
          <p:cNvPr id="23" name="Group 22"/>
          <p:cNvGrpSpPr/>
          <p:nvPr/>
        </p:nvGrpSpPr>
        <p:grpSpPr>
          <a:xfrm>
            <a:off x="3785616" y="301752"/>
            <a:ext cx="1564870" cy="146096"/>
            <a:chOff x="5603711" y="285824"/>
            <a:chExt cx="1564870" cy="146096"/>
          </a:xfrm>
        </p:grpSpPr>
        <p:grpSp>
          <p:nvGrpSpPr>
            <p:cNvPr id="38" name="Group 37"/>
            <p:cNvGrpSpPr/>
            <p:nvPr/>
          </p:nvGrpSpPr>
          <p:grpSpPr>
            <a:xfrm>
              <a:off x="5603711" y="288063"/>
              <a:ext cx="1427710" cy="143857"/>
              <a:chOff x="5545123" y="590607"/>
              <a:chExt cx="1427710" cy="143857"/>
            </a:xfrm>
          </p:grpSpPr>
          <p:cxnSp>
            <p:nvCxnSpPr>
              <p:cNvPr id="41" name="Straight Connector 40"/>
              <p:cNvCxnSpPr>
                <a:cxnSpLocks/>
                <a:endCxn id="40"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3" name="Oval 42"/>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4" name="Oval 43"/>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5" name="Oval 44"/>
              <p:cNvSpPr>
                <a:spLocks noChangeAspect="1"/>
              </p:cNvSpPr>
              <p:nvPr/>
            </p:nvSpPr>
            <p:spPr>
              <a:xfrm>
                <a:off x="6509719"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6" name="Oval 45"/>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39" name="Oval 38"/>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0" name="Oval 39"/>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7805526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95" y="1347608"/>
            <a:ext cx="7563611" cy="3760014"/>
          </a:xfrm>
          <a:prstGeom prst="rect">
            <a:avLst/>
          </a:prstGeom>
        </p:spPr>
      </p:pic>
      <p:sp>
        <p:nvSpPr>
          <p:cNvPr id="407" name="Shape 407"/>
          <p:cNvSpPr/>
          <p:nvPr/>
        </p:nvSpPr>
        <p:spPr>
          <a:xfrm>
            <a:off x="2535848" y="1408907"/>
            <a:ext cx="1078153" cy="1259642"/>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902" y="0"/>
                  <a:pt x="2015" y="0"/>
                </a:cubicBezTo>
                <a:lnTo>
                  <a:pt x="12600" y="0"/>
                </a:lnTo>
                <a:lnTo>
                  <a:pt x="19585" y="0"/>
                </a:lnTo>
                <a:cubicBezTo>
                  <a:pt x="20698" y="0"/>
                  <a:pt x="21600" y="874"/>
                  <a:pt x="21600" y="1951"/>
                </a:cubicBezTo>
                <a:lnTo>
                  <a:pt x="21600" y="9756"/>
                </a:lnTo>
                <a:cubicBezTo>
                  <a:pt x="21600" y="10834"/>
                  <a:pt x="20698" y="11707"/>
                  <a:pt x="19585" y="11707"/>
                </a:cubicBezTo>
                <a:lnTo>
                  <a:pt x="18000" y="11707"/>
                </a:lnTo>
                <a:lnTo>
                  <a:pt x="19840" y="21600"/>
                </a:lnTo>
                <a:lnTo>
                  <a:pt x="12600" y="11707"/>
                </a:lnTo>
                <a:lnTo>
                  <a:pt x="2015" y="11707"/>
                </a:lnTo>
                <a:cubicBezTo>
                  <a:pt x="902"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sz="900">
                <a:latin typeface="Calibri"/>
                <a:ea typeface="Calibri"/>
                <a:cs typeface="Calibri"/>
                <a:sym typeface="Calibri"/>
              </a:defRPr>
            </a:pPr>
            <a:endParaRPr sz="900">
              <a:solidFill>
                <a:srgbClr val="535353"/>
              </a:solidFill>
              <a:latin typeface="Open Sans Light" panose="020B0306030504020204"/>
            </a:endParaRPr>
          </a:p>
        </p:txBody>
      </p:sp>
      <p:sp>
        <p:nvSpPr>
          <p:cNvPr id="408" name="Shape 408"/>
          <p:cNvSpPr/>
          <p:nvPr/>
        </p:nvSpPr>
        <p:spPr>
          <a:xfrm>
            <a:off x="2565306" y="1477322"/>
            <a:ext cx="1019238" cy="5539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40" tIns="0" rIns="91440" bIns="0" numCol="1" anchor="ctr">
            <a:spAutoFit/>
          </a:bodyPr>
          <a:lstStyle>
            <a:lvl1pPr>
              <a:defRPr sz="800" b="1">
                <a:solidFill>
                  <a:srgbClr val="535353"/>
                </a:solidFill>
                <a:latin typeface="Arial"/>
                <a:ea typeface="Arial"/>
                <a:cs typeface="Arial"/>
                <a:sym typeface="Arial"/>
              </a:defRPr>
            </a:lvl1pPr>
          </a:lstStyle>
          <a:p>
            <a:pPr lvl="0">
              <a:defRPr sz="1800" b="0">
                <a:solidFill>
                  <a:srgbClr val="000000"/>
                </a:solidFill>
              </a:defRPr>
            </a:pPr>
            <a:r>
              <a:rPr sz="900" dirty="0">
                <a:solidFill>
                  <a:srgbClr val="5E5E5E"/>
                </a:solidFill>
                <a:latin typeface="Open Sans Light" panose="020B0306030504020204"/>
              </a:rPr>
              <a:t>Click on a node or edge to see more information</a:t>
            </a:r>
          </a:p>
        </p:txBody>
      </p:sp>
      <p:sp>
        <p:nvSpPr>
          <p:cNvPr id="410" name="Shape 410"/>
          <p:cNvSpPr/>
          <p:nvPr/>
        </p:nvSpPr>
        <p:spPr>
          <a:xfrm>
            <a:off x="5347856" y="3661305"/>
            <a:ext cx="1624986" cy="56279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50" y="0"/>
                  <a:pt x="1451" y="0"/>
                </a:cubicBezTo>
                <a:lnTo>
                  <a:pt x="9073" y="0"/>
                </a:lnTo>
                <a:lnTo>
                  <a:pt x="14103" y="0"/>
                </a:lnTo>
                <a:cubicBezTo>
                  <a:pt x="14905" y="0"/>
                  <a:pt x="15554" y="1612"/>
                  <a:pt x="15554" y="3600"/>
                </a:cubicBezTo>
                <a:lnTo>
                  <a:pt x="15554" y="12600"/>
                </a:lnTo>
                <a:lnTo>
                  <a:pt x="21600" y="19116"/>
                </a:lnTo>
                <a:lnTo>
                  <a:pt x="15554" y="18000"/>
                </a:lnTo>
                <a:lnTo>
                  <a:pt x="15554" y="18000"/>
                </a:lnTo>
                <a:cubicBezTo>
                  <a:pt x="15554" y="19988"/>
                  <a:pt x="14905" y="21600"/>
                  <a:pt x="14103" y="21600"/>
                </a:cubicBezTo>
                <a:lnTo>
                  <a:pt x="1451" y="21600"/>
                </a:lnTo>
                <a:cubicBezTo>
                  <a:pt x="650" y="21600"/>
                  <a:pt x="0" y="19988"/>
                  <a:pt x="0" y="18000"/>
                </a:cubicBezTo>
                <a:lnTo>
                  <a:pt x="0" y="18000"/>
                </a:lnTo>
                <a:lnTo>
                  <a:pt x="0" y="12600"/>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a:solidFill>
                <a:srgbClr val="535353"/>
              </a:solidFill>
              <a:latin typeface="Open Sans Light" panose="020B0306030504020204"/>
            </a:endParaRPr>
          </a:p>
        </p:txBody>
      </p:sp>
      <p:sp>
        <p:nvSpPr>
          <p:cNvPr id="411" name="Shape 411"/>
          <p:cNvSpPr/>
          <p:nvPr/>
        </p:nvSpPr>
        <p:spPr>
          <a:xfrm>
            <a:off x="5480034" y="3734952"/>
            <a:ext cx="1019238" cy="415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800" b="1">
                <a:solidFill>
                  <a:srgbClr val="535353"/>
                </a:solidFill>
                <a:latin typeface="Arial"/>
                <a:ea typeface="Arial"/>
                <a:cs typeface="Arial"/>
                <a:sym typeface="Arial"/>
              </a:defRPr>
            </a:lvl1pPr>
          </a:lstStyle>
          <a:p>
            <a:pPr lvl="0">
              <a:defRPr sz="1800" b="0">
                <a:solidFill>
                  <a:srgbClr val="000000"/>
                </a:solidFill>
              </a:defRPr>
            </a:pPr>
            <a:r>
              <a:rPr sz="900" dirty="0">
                <a:solidFill>
                  <a:srgbClr val="5E5E5E"/>
                </a:solidFill>
                <a:latin typeface="Open Sans Light" panose="020B0306030504020204"/>
              </a:rPr>
              <a:t>See details about each application</a:t>
            </a:r>
            <a:r>
              <a:rPr lang="en-US" sz="900" dirty="0">
                <a:solidFill>
                  <a:srgbClr val="5E5E5E"/>
                </a:solidFill>
                <a:latin typeface="Open Sans Light" panose="020B0306030504020204"/>
              </a:rPr>
              <a:t> connectivity</a:t>
            </a:r>
            <a:endParaRPr sz="900" dirty="0">
              <a:solidFill>
                <a:srgbClr val="5E5E5E"/>
              </a:solidFill>
              <a:latin typeface="Open Sans Light" panose="020B0306030504020204"/>
            </a:endParaRPr>
          </a:p>
        </p:txBody>
      </p:sp>
      <p:sp>
        <p:nvSpPr>
          <p:cNvPr id="12" name="Shape 404"/>
          <p:cNvSpPr/>
          <p:nvPr/>
        </p:nvSpPr>
        <p:spPr>
          <a:xfrm>
            <a:off x="6224230" y="1185949"/>
            <a:ext cx="913744" cy="1432019"/>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902" y="0"/>
                  <a:pt x="2015" y="0"/>
                </a:cubicBezTo>
                <a:lnTo>
                  <a:pt x="12600" y="0"/>
                </a:lnTo>
                <a:lnTo>
                  <a:pt x="19585" y="0"/>
                </a:lnTo>
                <a:cubicBezTo>
                  <a:pt x="20698" y="0"/>
                  <a:pt x="21600" y="874"/>
                  <a:pt x="21600" y="1951"/>
                </a:cubicBezTo>
                <a:lnTo>
                  <a:pt x="21600" y="9756"/>
                </a:lnTo>
                <a:cubicBezTo>
                  <a:pt x="21600" y="10834"/>
                  <a:pt x="20698" y="11707"/>
                  <a:pt x="19585" y="11707"/>
                </a:cubicBezTo>
                <a:lnTo>
                  <a:pt x="18000" y="11707"/>
                </a:lnTo>
                <a:lnTo>
                  <a:pt x="19840" y="21600"/>
                </a:lnTo>
                <a:lnTo>
                  <a:pt x="12600" y="11707"/>
                </a:lnTo>
                <a:lnTo>
                  <a:pt x="2015" y="11707"/>
                </a:lnTo>
                <a:cubicBezTo>
                  <a:pt x="902" y="11707"/>
                  <a:pt x="0" y="10834"/>
                  <a:pt x="0" y="9756"/>
                </a:cubicBezTo>
                <a:lnTo>
                  <a:pt x="0" y="9756"/>
                </a:lnTo>
                <a:lnTo>
                  <a:pt x="0" y="6829"/>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sz="900">
                <a:latin typeface="Calibri"/>
                <a:ea typeface="Calibri"/>
                <a:cs typeface="Calibri"/>
                <a:sym typeface="Calibri"/>
              </a:defRPr>
            </a:pPr>
            <a:endParaRPr sz="900">
              <a:solidFill>
                <a:srgbClr val="535353"/>
              </a:solidFill>
              <a:latin typeface="Open Sans Light" panose="020B0306030504020204"/>
            </a:endParaRPr>
          </a:p>
        </p:txBody>
      </p:sp>
      <p:sp>
        <p:nvSpPr>
          <p:cNvPr id="13" name="Shape 405"/>
          <p:cNvSpPr/>
          <p:nvPr/>
        </p:nvSpPr>
        <p:spPr>
          <a:xfrm>
            <a:off x="6224230" y="1293567"/>
            <a:ext cx="1019238" cy="5539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40" tIns="0" rIns="91440" bIns="0" numCol="1" anchor="ctr">
            <a:spAutoFit/>
          </a:bodyPr>
          <a:lstStyle>
            <a:lvl1pPr>
              <a:defRPr sz="800" b="1">
                <a:solidFill>
                  <a:srgbClr val="535353"/>
                </a:solidFill>
                <a:latin typeface="Arial"/>
                <a:ea typeface="Arial"/>
                <a:cs typeface="Arial"/>
                <a:sym typeface="Arial"/>
              </a:defRPr>
            </a:lvl1pPr>
          </a:lstStyle>
          <a:p>
            <a:pPr lvl="0">
              <a:defRPr sz="1800" b="0">
                <a:solidFill>
                  <a:srgbClr val="000000"/>
                </a:solidFill>
              </a:defRPr>
            </a:pPr>
            <a:r>
              <a:rPr lang="en-US" sz="900" dirty="0">
                <a:solidFill>
                  <a:srgbClr val="5E5E5E"/>
                </a:solidFill>
                <a:latin typeface="Open Sans Light" panose="020B0306030504020204"/>
              </a:rPr>
              <a:t>Node and application details with firewall rules</a:t>
            </a:r>
            <a:endParaRPr sz="900" dirty="0">
              <a:solidFill>
                <a:srgbClr val="5E5E5E"/>
              </a:solidFill>
              <a:latin typeface="Open Sans Light" panose="020B0306030504020204"/>
            </a:endParaRPr>
          </a:p>
        </p:txBody>
      </p:sp>
      <p:sp>
        <p:nvSpPr>
          <p:cNvPr id="4" name="Title 3"/>
          <p:cNvSpPr>
            <a:spLocks noGrp="1"/>
          </p:cNvSpPr>
          <p:nvPr>
            <p:ph type="title"/>
          </p:nvPr>
        </p:nvSpPr>
        <p:spPr/>
        <p:txBody>
          <a:bodyPr>
            <a:normAutofit/>
          </a:bodyPr>
          <a:lstStyle/>
          <a:p>
            <a:r>
              <a:rPr lang="en-US" dirty="0">
                <a:solidFill>
                  <a:srgbClr val="5E5E5E"/>
                </a:solidFill>
              </a:rPr>
              <a:t>Drill Down into Application Dependency Mapping</a:t>
            </a:r>
          </a:p>
        </p:txBody>
      </p:sp>
      <p:grpSp>
        <p:nvGrpSpPr>
          <p:cNvPr id="24" name="Group 23"/>
          <p:cNvGrpSpPr/>
          <p:nvPr/>
        </p:nvGrpSpPr>
        <p:grpSpPr>
          <a:xfrm>
            <a:off x="3785616" y="301752"/>
            <a:ext cx="1564870" cy="146096"/>
            <a:chOff x="5603711" y="285824"/>
            <a:chExt cx="1564870" cy="146096"/>
          </a:xfrm>
        </p:grpSpPr>
        <p:grpSp>
          <p:nvGrpSpPr>
            <p:cNvPr id="25" name="Group 24"/>
            <p:cNvGrpSpPr/>
            <p:nvPr/>
          </p:nvGrpSpPr>
          <p:grpSpPr>
            <a:xfrm>
              <a:off x="5603711" y="288063"/>
              <a:ext cx="1427710" cy="143857"/>
              <a:chOff x="5545123" y="590607"/>
              <a:chExt cx="1427710" cy="143857"/>
            </a:xfrm>
          </p:grpSpPr>
          <p:cxnSp>
            <p:nvCxnSpPr>
              <p:cNvPr id="42" name="Straight Connector 41"/>
              <p:cNvCxnSpPr>
                <a:cxnSpLocks/>
                <a:endCxn id="41"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Oval 42"/>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4" name="Oval 43"/>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5" name="Oval 44"/>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6" name="Oval 45"/>
              <p:cNvSpPr>
                <a:spLocks noChangeAspect="1"/>
              </p:cNvSpPr>
              <p:nvPr/>
            </p:nvSpPr>
            <p:spPr>
              <a:xfrm>
                <a:off x="6509719"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7" name="Oval 46"/>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40" name="Oval 39"/>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1" name="Oval 40"/>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135997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endParaRPr lang="en-US" dirty="0"/>
          </a:p>
        </p:txBody>
      </p:sp>
      <p:sp>
        <p:nvSpPr>
          <p:cNvPr id="3" name="Text Placeholder 2"/>
          <p:cNvSpPr>
            <a:spLocks noGrp="1"/>
          </p:cNvSpPr>
          <p:nvPr>
            <p:ph type="body" sz="quarter" idx="3"/>
          </p:nvPr>
        </p:nvSpPr>
        <p:spPr/>
        <p:txBody>
          <a:bodyPr/>
          <a:lstStyle/>
          <a:p>
            <a:r>
              <a:rPr lang="en-US" dirty="0">
                <a:solidFill>
                  <a:srgbClr val="5E5E5E"/>
                </a:solidFill>
              </a:rPr>
              <a:t>Migrate</a:t>
            </a:r>
          </a:p>
        </p:txBody>
      </p:sp>
      <p:sp>
        <p:nvSpPr>
          <p:cNvPr id="4" name="Content Placeholder 3"/>
          <p:cNvSpPr>
            <a:spLocks noGrp="1"/>
          </p:cNvSpPr>
          <p:nvPr>
            <p:ph sz="quarter" idx="4"/>
          </p:nvPr>
        </p:nvSpPr>
        <p:spPr/>
        <p:txBody>
          <a:bodyPr/>
          <a:lstStyle/>
          <a:p>
            <a:r>
              <a:rPr lang="en-US" dirty="0">
                <a:solidFill>
                  <a:srgbClr val="5E5E5E"/>
                </a:solidFill>
              </a:rPr>
              <a:t>Import your migration </a:t>
            </a:r>
            <a:r>
              <a:rPr lang="en-US" dirty="0"/>
              <a:t>plan to ASR</a:t>
            </a:r>
          </a:p>
          <a:p>
            <a:r>
              <a:rPr lang="en-US" dirty="0">
                <a:solidFill>
                  <a:srgbClr val="5E5E5E"/>
                </a:solidFill>
              </a:rPr>
              <a:t>View ASR Readiness Reports</a:t>
            </a:r>
          </a:p>
          <a:p>
            <a:r>
              <a:rPr lang="en-US" dirty="0">
                <a:solidFill>
                  <a:srgbClr val="5E5E5E"/>
                </a:solidFill>
              </a:rPr>
              <a:t>Migrate workloads to </a:t>
            </a:r>
            <a:r>
              <a:rPr lang="en-US" dirty="0"/>
              <a:t>Azure</a:t>
            </a:r>
            <a:endParaRPr lang="en-US" dirty="0">
              <a:solidFill>
                <a:srgbClr val="5E5E5E"/>
              </a:solidFill>
            </a:endParaRPr>
          </a:p>
        </p:txBody>
      </p:sp>
      <p:sp>
        <p:nvSpPr>
          <p:cNvPr id="5" name="Title 4"/>
          <p:cNvSpPr>
            <a:spLocks noGrp="1"/>
          </p:cNvSpPr>
          <p:nvPr>
            <p:ph type="title"/>
          </p:nvPr>
        </p:nvSpPr>
        <p:spPr/>
        <p:txBody>
          <a:bodyPr/>
          <a:lstStyle/>
          <a:p>
            <a:r>
              <a:rPr lang="en-US" dirty="0">
                <a:solidFill>
                  <a:srgbClr val="5E5E5E"/>
                </a:solidFill>
              </a:rPr>
              <a:t>THE CLOUD JOURNEY</a:t>
            </a:r>
          </a:p>
        </p:txBody>
      </p:sp>
      <p:grpSp>
        <p:nvGrpSpPr>
          <p:cNvPr id="12" name="Group 11"/>
          <p:cNvGrpSpPr/>
          <p:nvPr/>
        </p:nvGrpSpPr>
        <p:grpSpPr>
          <a:xfrm>
            <a:off x="4021122" y="389616"/>
            <a:ext cx="1101756" cy="143857"/>
            <a:chOff x="5545123" y="590607"/>
            <a:chExt cx="1101756" cy="143857"/>
          </a:xfrm>
        </p:grpSpPr>
        <p:cxnSp>
          <p:nvCxnSpPr>
            <p:cNvPr id="6" name="Straight Connector 5"/>
            <p:cNvCxnSpPr/>
            <p:nvPr/>
          </p:nvCxnSpPr>
          <p:spPr>
            <a:xfrm flipV="1">
              <a:off x="5682283" y="659185"/>
              <a:ext cx="827436" cy="669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p:nvSpPr>
          <p:spPr>
            <a:xfrm>
              <a:off x="5781615"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8" name="Oval 7"/>
            <p:cNvSpPr>
              <a:spLocks noChangeAspect="1"/>
            </p:cNvSpPr>
            <p:nvPr/>
          </p:nvSpPr>
          <p:spPr>
            <a:xfrm>
              <a:off x="6024316"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9" name="Oval 8"/>
            <p:cNvSpPr>
              <a:spLocks noChangeAspect="1"/>
            </p:cNvSpPr>
            <p:nvPr/>
          </p:nvSpPr>
          <p:spPr>
            <a:xfrm>
              <a:off x="6267017"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0" name="Oval 9"/>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1" name="Oval 10"/>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pic>
        <p:nvPicPr>
          <p:cNvPr id="13" name="image13.png"/>
          <p:cNvPicPr/>
          <p:nvPr/>
        </p:nvPicPr>
        <p:blipFill rotWithShape="1">
          <a:blip r:embed="rId2">
            <a:extLst>
              <a:ext uri="{28A0092B-C50C-407E-A947-70E740481C1C}">
                <a14:useLocalDpi xmlns:a14="http://schemas.microsoft.com/office/drawing/2010/main" val="0"/>
              </a:ext>
            </a:extLst>
          </a:blip>
          <a:srcRect l="2080" t="4088" r="2991" b="16560"/>
          <a:stretch/>
        </p:blipFill>
        <p:spPr>
          <a:xfrm>
            <a:off x="548640" y="1400970"/>
            <a:ext cx="3951675" cy="3757083"/>
          </a:xfrm>
          <a:prstGeom prst="rect">
            <a:avLst/>
          </a:prstGeom>
          <a:ln w="12700">
            <a:miter lim="400000"/>
          </a:ln>
        </p:spPr>
      </p:pic>
    </p:spTree>
    <p:extLst>
      <p:ext uri="{BB962C8B-B14F-4D97-AF65-F5344CB8AC3E}">
        <p14:creationId xmlns:p14="http://schemas.microsoft.com/office/powerpoint/2010/main" val="2792583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01" y="1245112"/>
            <a:ext cx="7616798" cy="3908304"/>
          </a:xfrm>
          <a:prstGeom prst="rect">
            <a:avLst/>
          </a:prstGeom>
        </p:spPr>
      </p:pic>
      <p:sp>
        <p:nvSpPr>
          <p:cNvPr id="374" name="Shape 374"/>
          <p:cNvSpPr/>
          <p:nvPr/>
        </p:nvSpPr>
        <p:spPr>
          <a:xfrm>
            <a:off x="6580561" y="1451956"/>
            <a:ext cx="1693373" cy="904089"/>
          </a:xfrm>
          <a:custGeom>
            <a:avLst/>
            <a:gdLst/>
            <a:ahLst/>
            <a:cxnLst>
              <a:cxn ang="0">
                <a:pos x="wd2" y="hd2"/>
              </a:cxn>
              <a:cxn ang="5400000">
                <a:pos x="wd2" y="hd2"/>
              </a:cxn>
              <a:cxn ang="10800000">
                <a:pos x="wd2" y="hd2"/>
              </a:cxn>
              <a:cxn ang="16200000">
                <a:pos x="wd2" y="hd2"/>
              </a:cxn>
            </a:cxnLst>
            <a:rect l="0" t="0" r="r" b="b"/>
            <a:pathLst>
              <a:path w="21600" h="21600" extrusionOk="0">
                <a:moveTo>
                  <a:pt x="3155" y="2690"/>
                </a:moveTo>
                <a:cubicBezTo>
                  <a:pt x="3155" y="1204"/>
                  <a:pt x="3925" y="0"/>
                  <a:pt x="4875" y="0"/>
                </a:cubicBezTo>
                <a:lnTo>
                  <a:pt x="6229" y="0"/>
                </a:lnTo>
                <a:lnTo>
                  <a:pt x="19879" y="0"/>
                </a:lnTo>
                <a:cubicBezTo>
                  <a:pt x="20830" y="0"/>
                  <a:pt x="21600" y="1204"/>
                  <a:pt x="21600" y="2690"/>
                </a:cubicBezTo>
                <a:lnTo>
                  <a:pt x="21600" y="13450"/>
                </a:lnTo>
                <a:cubicBezTo>
                  <a:pt x="21600" y="14935"/>
                  <a:pt x="20830" y="16140"/>
                  <a:pt x="19879" y="16140"/>
                </a:cubicBezTo>
                <a:lnTo>
                  <a:pt x="10840" y="16140"/>
                </a:lnTo>
                <a:lnTo>
                  <a:pt x="0" y="21600"/>
                </a:lnTo>
                <a:lnTo>
                  <a:pt x="6229" y="16140"/>
                </a:lnTo>
                <a:lnTo>
                  <a:pt x="4875" y="16140"/>
                </a:lnTo>
                <a:cubicBezTo>
                  <a:pt x="3925" y="16140"/>
                  <a:pt x="3155" y="14935"/>
                  <a:pt x="3155" y="13450"/>
                </a:cubicBezTo>
                <a:lnTo>
                  <a:pt x="3155" y="13450"/>
                </a:lnTo>
                <a:lnTo>
                  <a:pt x="3155" y="9415"/>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a:solidFill>
                <a:srgbClr val="535353"/>
              </a:solidFill>
              <a:latin typeface="Open Sans Light" panose="020B0306030504020204"/>
            </a:endParaRPr>
          </a:p>
        </p:txBody>
      </p:sp>
      <p:sp>
        <p:nvSpPr>
          <p:cNvPr id="375" name="Shape 375"/>
          <p:cNvSpPr/>
          <p:nvPr/>
        </p:nvSpPr>
        <p:spPr>
          <a:xfrm>
            <a:off x="6932815" y="1505098"/>
            <a:ext cx="1341118" cy="553998"/>
          </a:xfrm>
          <a:prstGeom prst="rect">
            <a:avLst/>
          </a:prstGeom>
          <a:noFill/>
          <a:ln w="190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800" b="1">
                <a:solidFill>
                  <a:srgbClr val="535353"/>
                </a:solidFill>
                <a:latin typeface="Arial"/>
                <a:ea typeface="Arial"/>
                <a:cs typeface="Arial"/>
                <a:sym typeface="Arial"/>
              </a:defRPr>
            </a:lvl1pPr>
          </a:lstStyle>
          <a:p>
            <a:pPr lvl="0">
              <a:defRPr sz="1800" b="0">
                <a:solidFill>
                  <a:srgbClr val="000000"/>
                </a:solidFill>
              </a:defRPr>
            </a:pPr>
            <a:r>
              <a:rPr sz="900" dirty="0">
                <a:solidFill>
                  <a:srgbClr val="5E5E5E"/>
                </a:solidFill>
                <a:latin typeface="Open Sans Light" panose="020B0306030504020204"/>
              </a:rPr>
              <a:t>Outlines Application Prioritization for a cloud migration based on cost and cloud readiness</a:t>
            </a:r>
          </a:p>
        </p:txBody>
      </p:sp>
      <p:sp>
        <p:nvSpPr>
          <p:cNvPr id="377" name="Shape 377"/>
          <p:cNvSpPr/>
          <p:nvPr/>
        </p:nvSpPr>
        <p:spPr>
          <a:xfrm>
            <a:off x="5020887" y="1662723"/>
            <a:ext cx="1285962" cy="1734441"/>
          </a:xfrm>
          <a:custGeom>
            <a:avLst/>
            <a:gdLst/>
            <a:ahLst/>
            <a:cxnLst>
              <a:cxn ang="0">
                <a:pos x="wd2" y="hd2"/>
              </a:cxn>
              <a:cxn ang="5400000">
                <a:pos x="wd2" y="hd2"/>
              </a:cxn>
              <a:cxn ang="10800000">
                <a:pos x="wd2" y="hd2"/>
              </a:cxn>
              <a:cxn ang="16200000">
                <a:pos x="wd2" y="hd2"/>
              </a:cxn>
            </a:cxnLst>
            <a:rect l="0" t="0" r="r" b="b"/>
            <a:pathLst>
              <a:path w="21600" h="21600" extrusionOk="0">
                <a:moveTo>
                  <a:pt x="0" y="2821"/>
                </a:moveTo>
                <a:cubicBezTo>
                  <a:pt x="0" y="1263"/>
                  <a:pt x="620" y="0"/>
                  <a:pt x="1386" y="0"/>
                </a:cubicBezTo>
                <a:lnTo>
                  <a:pt x="11937" y="0"/>
                </a:lnTo>
                <a:lnTo>
                  <a:pt x="19078" y="0"/>
                </a:lnTo>
                <a:cubicBezTo>
                  <a:pt x="19843" y="0"/>
                  <a:pt x="20463" y="1263"/>
                  <a:pt x="20463" y="2821"/>
                </a:cubicBezTo>
                <a:lnTo>
                  <a:pt x="20463" y="14106"/>
                </a:lnTo>
                <a:cubicBezTo>
                  <a:pt x="20463" y="15664"/>
                  <a:pt x="19843" y="16927"/>
                  <a:pt x="19078" y="16927"/>
                </a:cubicBezTo>
                <a:lnTo>
                  <a:pt x="17053" y="16927"/>
                </a:lnTo>
                <a:lnTo>
                  <a:pt x="21600" y="21600"/>
                </a:lnTo>
                <a:lnTo>
                  <a:pt x="11937" y="16927"/>
                </a:lnTo>
                <a:lnTo>
                  <a:pt x="1386" y="16927"/>
                </a:lnTo>
                <a:cubicBezTo>
                  <a:pt x="620" y="16927"/>
                  <a:pt x="0" y="15664"/>
                  <a:pt x="0" y="14106"/>
                </a:cubicBezTo>
                <a:lnTo>
                  <a:pt x="0" y="14106"/>
                </a:lnTo>
                <a:lnTo>
                  <a:pt x="0" y="9874"/>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a:solidFill>
                <a:srgbClr val="535353"/>
              </a:solidFill>
              <a:latin typeface="Open Sans Light" panose="020B0306030504020204"/>
            </a:endParaRPr>
          </a:p>
        </p:txBody>
      </p:sp>
      <p:sp>
        <p:nvSpPr>
          <p:cNvPr id="378" name="Shape 378"/>
          <p:cNvSpPr/>
          <p:nvPr/>
        </p:nvSpPr>
        <p:spPr>
          <a:xfrm>
            <a:off x="5137150" y="1782097"/>
            <a:ext cx="1027659" cy="1107996"/>
          </a:xfrm>
          <a:prstGeom prst="rect">
            <a:avLst/>
          </a:prstGeom>
          <a:noFill/>
          <a:ln w="190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800" b="1">
                <a:solidFill>
                  <a:srgbClr val="535353"/>
                </a:solidFill>
                <a:latin typeface="Arial"/>
                <a:ea typeface="Arial"/>
                <a:cs typeface="Arial"/>
                <a:sym typeface="Arial"/>
              </a:defRPr>
            </a:lvl1pPr>
          </a:lstStyle>
          <a:p>
            <a:pPr lvl="0">
              <a:defRPr sz="1800" b="0">
                <a:solidFill>
                  <a:srgbClr val="000000"/>
                </a:solidFill>
              </a:defRPr>
            </a:pPr>
            <a:r>
              <a:rPr lang="en-US" sz="900" dirty="0">
                <a:solidFill>
                  <a:srgbClr val="5E5E5E"/>
                </a:solidFill>
                <a:latin typeface="Open Sans Light" panose="020B0306030504020204"/>
              </a:rPr>
              <a:t>Suitability defines if the applications are more suitable to move to the cloud and will be more efficient from cost and performance perspective. </a:t>
            </a:r>
            <a:endParaRPr sz="900" dirty="0">
              <a:solidFill>
                <a:srgbClr val="5E5E5E"/>
              </a:solidFill>
              <a:latin typeface="Open Sans Light" panose="020B0306030504020204"/>
            </a:endParaRPr>
          </a:p>
        </p:txBody>
      </p:sp>
      <p:sp>
        <p:nvSpPr>
          <p:cNvPr id="380" name="Shape 380"/>
          <p:cNvSpPr/>
          <p:nvPr/>
        </p:nvSpPr>
        <p:spPr>
          <a:xfrm>
            <a:off x="3704158" y="2144684"/>
            <a:ext cx="1070108" cy="1302148"/>
          </a:xfrm>
          <a:custGeom>
            <a:avLst/>
            <a:gdLst/>
            <a:ahLst/>
            <a:cxnLst>
              <a:cxn ang="0">
                <a:pos x="wd2" y="hd2"/>
              </a:cxn>
              <a:cxn ang="5400000">
                <a:pos x="wd2" y="hd2"/>
              </a:cxn>
              <a:cxn ang="10800000">
                <a:pos x="wd2" y="hd2"/>
              </a:cxn>
              <a:cxn ang="16200000">
                <a:pos x="wd2" y="hd2"/>
              </a:cxn>
            </a:cxnLst>
            <a:rect l="0" t="0" r="r" b="b"/>
            <a:pathLst>
              <a:path w="21600" h="21600" extrusionOk="0">
                <a:moveTo>
                  <a:pt x="0" y="2667"/>
                </a:moveTo>
                <a:cubicBezTo>
                  <a:pt x="0" y="1194"/>
                  <a:pt x="655" y="0"/>
                  <a:pt x="1463" y="0"/>
                </a:cubicBezTo>
                <a:lnTo>
                  <a:pt x="3600" y="0"/>
                </a:lnTo>
                <a:lnTo>
                  <a:pt x="20137" y="0"/>
                </a:lnTo>
                <a:cubicBezTo>
                  <a:pt x="20945" y="0"/>
                  <a:pt x="21600" y="1194"/>
                  <a:pt x="21600" y="2667"/>
                </a:cubicBezTo>
                <a:lnTo>
                  <a:pt x="21600" y="13333"/>
                </a:lnTo>
                <a:cubicBezTo>
                  <a:pt x="21600" y="14806"/>
                  <a:pt x="20945" y="15999"/>
                  <a:pt x="20137" y="15999"/>
                </a:cubicBezTo>
                <a:lnTo>
                  <a:pt x="9000" y="15999"/>
                </a:lnTo>
                <a:lnTo>
                  <a:pt x="1525" y="21600"/>
                </a:lnTo>
                <a:lnTo>
                  <a:pt x="3600" y="15999"/>
                </a:lnTo>
                <a:lnTo>
                  <a:pt x="1463" y="15999"/>
                </a:lnTo>
                <a:cubicBezTo>
                  <a:pt x="655" y="15999"/>
                  <a:pt x="0" y="14806"/>
                  <a:pt x="0" y="13333"/>
                </a:cubicBezTo>
                <a:lnTo>
                  <a:pt x="0" y="13333"/>
                </a:lnTo>
                <a:lnTo>
                  <a:pt x="0" y="9333"/>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a:solidFill>
                  <a:srgbClr val="FFFFFF"/>
                </a:solidFill>
                <a:latin typeface="Calibri"/>
                <a:ea typeface="Calibri"/>
                <a:cs typeface="Calibri"/>
                <a:sym typeface="Calibri"/>
              </a:defRPr>
            </a:pPr>
            <a:endParaRPr sz="900">
              <a:solidFill>
                <a:srgbClr val="535353"/>
              </a:solidFill>
              <a:latin typeface="Open Sans Light" panose="020B0306030504020204"/>
            </a:endParaRPr>
          </a:p>
        </p:txBody>
      </p:sp>
      <p:sp>
        <p:nvSpPr>
          <p:cNvPr id="381" name="Shape 381"/>
          <p:cNvSpPr/>
          <p:nvPr/>
        </p:nvSpPr>
        <p:spPr>
          <a:xfrm>
            <a:off x="3755570" y="2225000"/>
            <a:ext cx="1027659" cy="830997"/>
          </a:xfrm>
          <a:prstGeom prst="rect">
            <a:avLst/>
          </a:prstGeom>
          <a:noFill/>
          <a:ln w="19050" cap="flat">
            <a:noFill/>
            <a:miter lim="400000"/>
          </a:ln>
          <a:effectLst/>
          <a:extLst>
            <a:ext uri="{C572A759-6A51-4108-AA02-DFA0A04FC94B}">
              <ma14:wrappingTextBoxFlag xmlns:ma14="http://schemas.microsoft.com/office/mac/drawingml/2011/main" xmlns="" val="1"/>
            </a:ext>
          </a:extLst>
        </p:spPr>
        <p:txBody>
          <a:bodyPr wrap="square" lIns="91440" tIns="0" rIns="91440" bIns="0" numCol="1" anchor="ctr">
            <a:spAutoFit/>
          </a:bodyPr>
          <a:lstStyle>
            <a:lvl1pPr>
              <a:defRPr sz="800" b="1">
                <a:solidFill>
                  <a:srgbClr val="535353"/>
                </a:solidFill>
                <a:latin typeface="Arial"/>
                <a:ea typeface="Arial"/>
                <a:cs typeface="Arial"/>
                <a:sym typeface="Arial"/>
              </a:defRPr>
            </a:lvl1pPr>
          </a:lstStyle>
          <a:p>
            <a:pPr lvl="0">
              <a:defRPr sz="1800" b="0">
                <a:solidFill>
                  <a:srgbClr val="000000"/>
                </a:solidFill>
              </a:defRPr>
            </a:pPr>
            <a:r>
              <a:rPr sz="900" dirty="0">
                <a:solidFill>
                  <a:srgbClr val="5E5E5E"/>
                </a:solidFill>
                <a:latin typeface="Open Sans Light" panose="020B0306030504020204"/>
              </a:rPr>
              <a:t>Readiness</a:t>
            </a:r>
            <a:r>
              <a:rPr lang="en-US" sz="900" dirty="0">
                <a:solidFill>
                  <a:srgbClr val="5E5E5E"/>
                </a:solidFill>
                <a:latin typeface="Open Sans Light" panose="020B0306030504020204"/>
              </a:rPr>
              <a:t> defines the application complexity for moving to the cloud</a:t>
            </a:r>
            <a:endParaRPr sz="900" dirty="0">
              <a:solidFill>
                <a:srgbClr val="5E5E5E"/>
              </a:solidFill>
              <a:latin typeface="Open Sans Light" panose="020B0306030504020204"/>
            </a:endParaRPr>
          </a:p>
        </p:txBody>
      </p:sp>
      <p:sp>
        <p:nvSpPr>
          <p:cNvPr id="12" name="Shape 440"/>
          <p:cNvSpPr/>
          <p:nvPr/>
        </p:nvSpPr>
        <p:spPr>
          <a:xfrm>
            <a:off x="1507376" y="2975956"/>
            <a:ext cx="1591622" cy="507085"/>
          </a:xfrm>
          <a:custGeom>
            <a:avLst/>
            <a:gdLst/>
            <a:ahLst/>
            <a:cxnLst>
              <a:cxn ang="0">
                <a:pos x="wd2" y="hd2"/>
              </a:cxn>
              <a:cxn ang="5400000">
                <a:pos x="wd2" y="hd2"/>
              </a:cxn>
              <a:cxn ang="10800000">
                <a:pos x="wd2" y="hd2"/>
              </a:cxn>
              <a:cxn ang="16200000">
                <a:pos x="wd2" y="hd2"/>
              </a:cxn>
            </a:cxnLst>
            <a:rect l="0" t="0" r="r" b="b"/>
            <a:pathLst>
              <a:path w="21600" h="21600" extrusionOk="0">
                <a:moveTo>
                  <a:pt x="0" y="3090"/>
                </a:moveTo>
                <a:cubicBezTo>
                  <a:pt x="0" y="1384"/>
                  <a:pt x="646" y="0"/>
                  <a:pt x="1443" y="0"/>
                </a:cubicBezTo>
                <a:lnTo>
                  <a:pt x="9025" y="0"/>
                </a:lnTo>
                <a:lnTo>
                  <a:pt x="14028" y="0"/>
                </a:lnTo>
                <a:cubicBezTo>
                  <a:pt x="14825" y="0"/>
                  <a:pt x="15471" y="1384"/>
                  <a:pt x="15471" y="3090"/>
                </a:cubicBezTo>
                <a:lnTo>
                  <a:pt x="15471" y="10816"/>
                </a:lnTo>
                <a:lnTo>
                  <a:pt x="21600" y="21600"/>
                </a:lnTo>
                <a:lnTo>
                  <a:pt x="15471" y="15451"/>
                </a:lnTo>
                <a:lnTo>
                  <a:pt x="15471" y="15451"/>
                </a:lnTo>
                <a:cubicBezTo>
                  <a:pt x="15471" y="17157"/>
                  <a:pt x="14825" y="18541"/>
                  <a:pt x="14028" y="18541"/>
                </a:cubicBezTo>
                <a:lnTo>
                  <a:pt x="1443" y="18541"/>
                </a:lnTo>
                <a:cubicBezTo>
                  <a:pt x="646" y="18541"/>
                  <a:pt x="0" y="17157"/>
                  <a:pt x="0" y="15451"/>
                </a:cubicBezTo>
                <a:lnTo>
                  <a:pt x="0" y="15451"/>
                </a:lnTo>
                <a:lnTo>
                  <a:pt x="0" y="10816"/>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defRPr sz="900">
                <a:latin typeface="Calibri"/>
                <a:ea typeface="Calibri"/>
                <a:cs typeface="Calibri"/>
                <a:sym typeface="Calibri"/>
              </a:defRPr>
            </a:pPr>
            <a:endParaRPr sz="900">
              <a:solidFill>
                <a:srgbClr val="535353"/>
              </a:solidFill>
              <a:latin typeface="Open Sans Light" panose="020B0306030504020204"/>
            </a:endParaRPr>
          </a:p>
        </p:txBody>
      </p:sp>
      <p:sp>
        <p:nvSpPr>
          <p:cNvPr id="13" name="Shape 441"/>
          <p:cNvSpPr/>
          <p:nvPr/>
        </p:nvSpPr>
        <p:spPr>
          <a:xfrm>
            <a:off x="1610746" y="3066521"/>
            <a:ext cx="1019238" cy="2769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800" b="1">
                <a:solidFill>
                  <a:srgbClr val="535353"/>
                </a:solidFill>
                <a:latin typeface="Arial"/>
                <a:ea typeface="Arial"/>
                <a:cs typeface="Arial"/>
                <a:sym typeface="Arial"/>
              </a:defRPr>
            </a:lvl1pPr>
          </a:lstStyle>
          <a:p>
            <a:pPr lvl="0">
              <a:defRPr sz="1800" b="0">
                <a:solidFill>
                  <a:srgbClr val="000000"/>
                </a:solidFill>
              </a:defRPr>
            </a:pPr>
            <a:r>
              <a:rPr lang="en-US" sz="900" dirty="0">
                <a:solidFill>
                  <a:srgbClr val="5E5E5E"/>
                </a:solidFill>
                <a:latin typeface="Open Sans Light" panose="020B0306030504020204"/>
              </a:rPr>
              <a:t>Cost by application group</a:t>
            </a:r>
            <a:endParaRPr sz="900" dirty="0">
              <a:solidFill>
                <a:srgbClr val="5E5E5E"/>
              </a:solidFill>
              <a:latin typeface="Open Sans Light" panose="020B0306030504020204"/>
            </a:endParaRPr>
          </a:p>
        </p:txBody>
      </p:sp>
      <p:sp>
        <p:nvSpPr>
          <p:cNvPr id="4" name="Title 3"/>
          <p:cNvSpPr>
            <a:spLocks noGrp="1"/>
          </p:cNvSpPr>
          <p:nvPr>
            <p:ph type="title"/>
          </p:nvPr>
        </p:nvSpPr>
        <p:spPr/>
        <p:txBody>
          <a:bodyPr/>
          <a:lstStyle/>
          <a:p>
            <a:r>
              <a:rPr lang="en-US" dirty="0">
                <a:solidFill>
                  <a:srgbClr val="5E5E5E"/>
                </a:solidFill>
              </a:rPr>
              <a:t>Prioritize Your Applications based on Cloud Readiness and Suitability</a:t>
            </a:r>
          </a:p>
        </p:txBody>
      </p:sp>
      <p:grpSp>
        <p:nvGrpSpPr>
          <p:cNvPr id="26" name="Group 25"/>
          <p:cNvGrpSpPr/>
          <p:nvPr/>
        </p:nvGrpSpPr>
        <p:grpSpPr>
          <a:xfrm>
            <a:off x="3785616" y="301752"/>
            <a:ext cx="1564870" cy="146096"/>
            <a:chOff x="5603711" y="285824"/>
            <a:chExt cx="1564870" cy="146096"/>
          </a:xfrm>
        </p:grpSpPr>
        <p:grpSp>
          <p:nvGrpSpPr>
            <p:cNvPr id="27" name="Group 26"/>
            <p:cNvGrpSpPr/>
            <p:nvPr/>
          </p:nvGrpSpPr>
          <p:grpSpPr>
            <a:xfrm>
              <a:off x="5603711" y="288063"/>
              <a:ext cx="1427710" cy="143857"/>
              <a:chOff x="5545123" y="590607"/>
              <a:chExt cx="1427710" cy="143857"/>
            </a:xfrm>
          </p:grpSpPr>
          <p:cxnSp>
            <p:nvCxnSpPr>
              <p:cNvPr id="44" name="Straight Connector 43"/>
              <p:cNvCxnSpPr>
                <a:cxnSpLocks/>
                <a:endCxn id="43"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Oval 44"/>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6" name="Oval 45"/>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7" name="Oval 46"/>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8" name="Oval 47"/>
              <p:cNvSpPr>
                <a:spLocks noChangeAspect="1"/>
              </p:cNvSpPr>
              <p:nvPr/>
            </p:nvSpPr>
            <p:spPr>
              <a:xfrm>
                <a:off x="6509719" y="590607"/>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9" name="Oval 48"/>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42" name="Oval 41"/>
            <p:cNvSpPr>
              <a:spLocks noChangeAspect="1"/>
            </p:cNvSpPr>
            <p:nvPr/>
          </p:nvSpPr>
          <p:spPr>
            <a:xfrm>
              <a:off x="6811009" y="288063"/>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3" name="Oval 42"/>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3897497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209" y="2163373"/>
            <a:ext cx="7040118" cy="2865649"/>
          </a:xfrm>
        </p:spPr>
        <p:txBody>
          <a:bodyPr/>
          <a:lstStyle/>
          <a:p>
            <a:r>
              <a:rPr lang="en-US" dirty="0">
                <a:latin typeface="Open Sans Light"/>
              </a:rPr>
              <a:t>Present/Finalize Migration Plan</a:t>
            </a:r>
          </a:p>
        </p:txBody>
      </p:sp>
      <p:sp>
        <p:nvSpPr>
          <p:cNvPr id="12" name="Oval 11"/>
          <p:cNvSpPr>
            <a:spLocks noChangeAspect="1"/>
          </p:cNvSpPr>
          <p:nvPr/>
        </p:nvSpPr>
        <p:spPr>
          <a:xfrm>
            <a:off x="1840744"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2</a:t>
            </a:r>
          </a:p>
        </p:txBody>
      </p:sp>
      <p:sp>
        <p:nvSpPr>
          <p:cNvPr id="13" name="Oval 12"/>
          <p:cNvSpPr>
            <a:spLocks noChangeAspect="1"/>
          </p:cNvSpPr>
          <p:nvPr/>
        </p:nvSpPr>
        <p:spPr>
          <a:xfrm>
            <a:off x="2989061" y="2196086"/>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3</a:t>
            </a:r>
          </a:p>
        </p:txBody>
      </p:sp>
      <p:sp>
        <p:nvSpPr>
          <p:cNvPr id="14" name="Oval 13"/>
          <p:cNvSpPr>
            <a:spLocks noChangeAspect="1"/>
          </p:cNvSpPr>
          <p:nvPr/>
        </p:nvSpPr>
        <p:spPr>
          <a:xfrm>
            <a:off x="4112411"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4</a:t>
            </a:r>
          </a:p>
        </p:txBody>
      </p:sp>
      <p:sp>
        <p:nvSpPr>
          <p:cNvPr id="15" name="Oval 14"/>
          <p:cNvSpPr>
            <a:spLocks noChangeAspect="1"/>
          </p:cNvSpPr>
          <p:nvPr/>
        </p:nvSpPr>
        <p:spPr>
          <a:xfrm>
            <a:off x="683082" y="221383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1</a:t>
            </a:r>
          </a:p>
        </p:txBody>
      </p:sp>
      <p:sp>
        <p:nvSpPr>
          <p:cNvPr id="16" name="Oval 15"/>
          <p:cNvSpPr>
            <a:spLocks noChangeAspect="1"/>
          </p:cNvSpPr>
          <p:nvPr/>
        </p:nvSpPr>
        <p:spPr>
          <a:xfrm>
            <a:off x="6373980" y="2160432"/>
            <a:ext cx="789256" cy="726521"/>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6</a:t>
            </a:r>
          </a:p>
        </p:txBody>
      </p:sp>
      <p:sp>
        <p:nvSpPr>
          <p:cNvPr id="17" name="Oval 16"/>
          <p:cNvSpPr>
            <a:spLocks noChangeAspect="1"/>
          </p:cNvSpPr>
          <p:nvPr/>
        </p:nvSpPr>
        <p:spPr>
          <a:xfrm>
            <a:off x="5265793" y="2170250"/>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5</a:t>
            </a:r>
          </a:p>
        </p:txBody>
      </p:sp>
      <p:sp>
        <p:nvSpPr>
          <p:cNvPr id="18" name="Oval 17"/>
          <p:cNvSpPr>
            <a:spLocks noChangeAspect="1"/>
          </p:cNvSpPr>
          <p:nvPr/>
        </p:nvSpPr>
        <p:spPr>
          <a:xfrm>
            <a:off x="7457234" y="2178174"/>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7</a:t>
            </a:r>
          </a:p>
        </p:txBody>
      </p:sp>
    </p:spTree>
    <p:extLst>
      <p:ext uri="{BB962C8B-B14F-4D97-AF65-F5344CB8AC3E}">
        <p14:creationId xmlns:p14="http://schemas.microsoft.com/office/powerpoint/2010/main" val="42110592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5E5E5E"/>
                </a:solidFill>
              </a:rPr>
              <a:t>Finalize Migration Plan</a:t>
            </a:r>
          </a:p>
        </p:txBody>
      </p:sp>
      <p:sp>
        <p:nvSpPr>
          <p:cNvPr id="3" name="Content Placeholder 2"/>
          <p:cNvSpPr>
            <a:spLocks noGrp="1"/>
          </p:cNvSpPr>
          <p:nvPr>
            <p:ph idx="1"/>
          </p:nvPr>
        </p:nvSpPr>
        <p:spPr>
          <a:xfrm>
            <a:off x="628650" y="1402675"/>
            <a:ext cx="7886700" cy="3626116"/>
          </a:xfrm>
        </p:spPr>
        <p:txBody>
          <a:bodyPr>
            <a:normAutofit/>
          </a:bodyPr>
          <a:lstStyle/>
          <a:p>
            <a:r>
              <a:rPr lang="en-US" dirty="0">
                <a:solidFill>
                  <a:srgbClr val="5E5E5E"/>
                </a:solidFill>
              </a:rPr>
              <a:t>Based on the working session discussion, build final deliverables</a:t>
            </a:r>
          </a:p>
          <a:p>
            <a:r>
              <a:rPr lang="en-US" dirty="0">
                <a:solidFill>
                  <a:srgbClr val="5E5E5E"/>
                </a:solidFill>
              </a:rPr>
              <a:t>Lay out the migration phases and the timeline</a:t>
            </a:r>
          </a:p>
          <a:p>
            <a:r>
              <a:rPr lang="en-US" dirty="0">
                <a:solidFill>
                  <a:srgbClr val="5E5E5E"/>
                </a:solidFill>
              </a:rPr>
              <a:t>Deliverable template available at </a:t>
            </a:r>
            <a:r>
              <a:rPr lang="en-US" dirty="0" err="1">
                <a:solidFill>
                  <a:srgbClr val="5E5E5E"/>
                </a:solidFill>
              </a:rPr>
              <a:t>Sysgain</a:t>
            </a:r>
            <a:r>
              <a:rPr lang="en-US" dirty="0">
                <a:solidFill>
                  <a:srgbClr val="5E5E5E"/>
                </a:solidFill>
              </a:rPr>
              <a:t> microsite.</a:t>
            </a:r>
          </a:p>
        </p:txBody>
      </p:sp>
      <p:grpSp>
        <p:nvGrpSpPr>
          <p:cNvPr id="18" name="Group 17"/>
          <p:cNvGrpSpPr/>
          <p:nvPr/>
        </p:nvGrpSpPr>
        <p:grpSpPr>
          <a:xfrm>
            <a:off x="3785616" y="301752"/>
            <a:ext cx="1564870" cy="146096"/>
            <a:chOff x="5603711" y="285824"/>
            <a:chExt cx="1564870" cy="146096"/>
          </a:xfrm>
        </p:grpSpPr>
        <p:grpSp>
          <p:nvGrpSpPr>
            <p:cNvPr id="19" name="Group 18"/>
            <p:cNvGrpSpPr/>
            <p:nvPr/>
          </p:nvGrpSpPr>
          <p:grpSpPr>
            <a:xfrm>
              <a:off x="5603711" y="288063"/>
              <a:ext cx="1427710" cy="143857"/>
              <a:chOff x="5545123" y="590607"/>
              <a:chExt cx="1427710" cy="143857"/>
            </a:xfrm>
          </p:grpSpPr>
          <p:cxnSp>
            <p:nvCxnSpPr>
              <p:cNvPr id="22" name="Straight Connector 21"/>
              <p:cNvCxnSpPr>
                <a:cxnSpLocks/>
                <a:endCxn id="21"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4" name="Oval 23"/>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5" name="Oval 24"/>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6" name="Oval 25"/>
              <p:cNvSpPr>
                <a:spLocks noChangeAspect="1"/>
              </p:cNvSpPr>
              <p:nvPr/>
            </p:nvSpPr>
            <p:spPr>
              <a:xfrm>
                <a:off x="6509719"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7" name="Oval 26"/>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20" name="Oval 19"/>
            <p:cNvSpPr>
              <a:spLocks noChangeAspect="1"/>
            </p:cNvSpPr>
            <p:nvPr/>
          </p:nvSpPr>
          <p:spPr>
            <a:xfrm>
              <a:off x="6811009" y="288063"/>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21" name="Oval 20"/>
            <p:cNvSpPr>
              <a:spLocks noChangeAspect="1"/>
            </p:cNvSpPr>
            <p:nvPr/>
          </p:nvSpPr>
          <p:spPr>
            <a:xfrm>
              <a:off x="7031421" y="285824"/>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20372408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209" y="2163373"/>
            <a:ext cx="7040118" cy="2865649"/>
          </a:xfrm>
        </p:spPr>
        <p:txBody>
          <a:bodyPr/>
          <a:lstStyle/>
          <a:p>
            <a:r>
              <a:rPr lang="en-US" dirty="0">
                <a:latin typeface="Open Sans Light"/>
              </a:rPr>
              <a:t>Execute Migration Plan Using ASR</a:t>
            </a:r>
          </a:p>
        </p:txBody>
      </p:sp>
      <p:sp>
        <p:nvSpPr>
          <p:cNvPr id="12" name="Oval 11"/>
          <p:cNvSpPr>
            <a:spLocks noChangeAspect="1"/>
          </p:cNvSpPr>
          <p:nvPr/>
        </p:nvSpPr>
        <p:spPr>
          <a:xfrm>
            <a:off x="1840744"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2</a:t>
            </a:r>
          </a:p>
        </p:txBody>
      </p:sp>
      <p:sp>
        <p:nvSpPr>
          <p:cNvPr id="13" name="Oval 12"/>
          <p:cNvSpPr>
            <a:spLocks noChangeAspect="1"/>
          </p:cNvSpPr>
          <p:nvPr/>
        </p:nvSpPr>
        <p:spPr>
          <a:xfrm>
            <a:off x="2989061" y="2196086"/>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3</a:t>
            </a:r>
          </a:p>
        </p:txBody>
      </p:sp>
      <p:sp>
        <p:nvSpPr>
          <p:cNvPr id="14" name="Oval 13"/>
          <p:cNvSpPr>
            <a:spLocks noChangeAspect="1"/>
          </p:cNvSpPr>
          <p:nvPr/>
        </p:nvSpPr>
        <p:spPr>
          <a:xfrm>
            <a:off x="4112411" y="218538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4</a:t>
            </a:r>
          </a:p>
        </p:txBody>
      </p:sp>
      <p:sp>
        <p:nvSpPr>
          <p:cNvPr id="15" name="Oval 14"/>
          <p:cNvSpPr>
            <a:spLocks noChangeAspect="1"/>
          </p:cNvSpPr>
          <p:nvPr/>
        </p:nvSpPr>
        <p:spPr>
          <a:xfrm>
            <a:off x="683082" y="2213831"/>
            <a:ext cx="789256" cy="7265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1</a:t>
            </a:r>
          </a:p>
        </p:txBody>
      </p:sp>
      <p:sp>
        <p:nvSpPr>
          <p:cNvPr id="16" name="Oval 15"/>
          <p:cNvSpPr>
            <a:spLocks noChangeAspect="1"/>
          </p:cNvSpPr>
          <p:nvPr/>
        </p:nvSpPr>
        <p:spPr>
          <a:xfrm>
            <a:off x="6373980" y="2160432"/>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6</a:t>
            </a:r>
          </a:p>
        </p:txBody>
      </p:sp>
      <p:sp>
        <p:nvSpPr>
          <p:cNvPr id="17" name="Oval 16"/>
          <p:cNvSpPr>
            <a:spLocks noChangeAspect="1"/>
          </p:cNvSpPr>
          <p:nvPr/>
        </p:nvSpPr>
        <p:spPr>
          <a:xfrm>
            <a:off x="5265793" y="2170250"/>
            <a:ext cx="789256" cy="7265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E5E5E"/>
                </a:solidFill>
              </a:rPr>
              <a:t>5</a:t>
            </a:r>
          </a:p>
        </p:txBody>
      </p:sp>
      <p:sp>
        <p:nvSpPr>
          <p:cNvPr id="18" name="Oval 17"/>
          <p:cNvSpPr>
            <a:spLocks noChangeAspect="1"/>
          </p:cNvSpPr>
          <p:nvPr/>
        </p:nvSpPr>
        <p:spPr>
          <a:xfrm>
            <a:off x="7457234" y="2178174"/>
            <a:ext cx="789256" cy="726521"/>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7</a:t>
            </a:r>
          </a:p>
        </p:txBody>
      </p:sp>
    </p:spTree>
    <p:extLst>
      <p:ext uri="{BB962C8B-B14F-4D97-AF65-F5344CB8AC3E}">
        <p14:creationId xmlns:p14="http://schemas.microsoft.com/office/powerpoint/2010/main" val="19922385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76349" y="2641221"/>
            <a:ext cx="441873" cy="441873"/>
          </a:xfrm>
          <a:prstGeom prst="rect">
            <a:avLst/>
          </a:prstGeom>
          <a:noFill/>
        </p:spPr>
      </p:pic>
      <p:sp>
        <p:nvSpPr>
          <p:cNvPr id="35" name="Title 2"/>
          <p:cNvSpPr>
            <a:spLocks noGrp="1"/>
          </p:cNvSpPr>
          <p:nvPr>
            <p:ph type="title"/>
          </p:nvPr>
        </p:nvSpPr>
        <p:spPr>
          <a:xfrm>
            <a:off x="274712" y="480768"/>
            <a:ext cx="7040118" cy="1104636"/>
          </a:xfrm>
        </p:spPr>
        <p:txBody>
          <a:bodyPr vert="horz" wrap="square" lIns="67232" tIns="33616" rIns="67232" bIns="33616" numCol="1" rtlCol="0" anchor="t" anchorCtr="0" compatLnSpc="1">
            <a:prstTxWarp prst="textNoShape">
              <a:avLst/>
            </a:prstTxWarp>
            <a:normAutofit/>
          </a:bodyPr>
          <a:lstStyle/>
          <a:p>
            <a:r>
              <a:rPr lang="en-US" dirty="0">
                <a:solidFill>
                  <a:srgbClr val="5E5E5E"/>
                </a:solidFill>
              </a:rPr>
              <a:t>ASR Readiness Analysis</a:t>
            </a:r>
          </a:p>
        </p:txBody>
      </p:sp>
      <p:sp>
        <p:nvSpPr>
          <p:cNvPr id="36" name="Title 2"/>
          <p:cNvSpPr txBox="1">
            <a:spLocks/>
          </p:cNvSpPr>
          <p:nvPr/>
        </p:nvSpPr>
        <p:spPr>
          <a:xfrm>
            <a:off x="300787" y="1201782"/>
            <a:ext cx="8754989" cy="346249"/>
          </a:xfrm>
          <a:prstGeom prst="rect">
            <a:avLst/>
          </a:prstGeom>
        </p:spPr>
        <p:txBody>
          <a:bodyPr wrap="square" lIns="68580" tIns="34290" rIns="68580" bIns="34290">
            <a:spAutoFit/>
          </a:bodyPr>
          <a:lstStyle>
            <a:lvl1pPr algn="l" defTabSz="1049264" rtl="0" eaLnBrk="1" fontAlgn="base" hangingPunct="1">
              <a:spcBef>
                <a:spcPct val="0"/>
              </a:spcBef>
              <a:spcAft>
                <a:spcPct val="0"/>
              </a:spcAft>
              <a:defRPr sz="2800" b="0">
                <a:solidFill>
                  <a:schemeClr val="accent1"/>
                </a:solidFill>
                <a:latin typeface="+mj-lt"/>
                <a:ea typeface="+mj-ea"/>
                <a:cs typeface="+mj-cs"/>
              </a:defRPr>
            </a:lvl1pPr>
            <a:lvl2pPr algn="l" defTabSz="1049264" rtl="0" eaLnBrk="1" fontAlgn="base" hangingPunct="1">
              <a:spcBef>
                <a:spcPct val="0"/>
              </a:spcBef>
              <a:spcAft>
                <a:spcPct val="0"/>
              </a:spcAft>
              <a:defRPr sz="2800" b="1">
                <a:solidFill>
                  <a:schemeClr val="tx2"/>
                </a:solidFill>
                <a:latin typeface="Trebuchet MS" pitchFamily="34" charset="0"/>
                <a:cs typeface="Arial" charset="0"/>
              </a:defRPr>
            </a:lvl2pPr>
            <a:lvl3pPr algn="l" defTabSz="1049264" rtl="0" eaLnBrk="1" fontAlgn="base" hangingPunct="1">
              <a:spcBef>
                <a:spcPct val="0"/>
              </a:spcBef>
              <a:spcAft>
                <a:spcPct val="0"/>
              </a:spcAft>
              <a:defRPr sz="2800" b="1">
                <a:solidFill>
                  <a:schemeClr val="tx2"/>
                </a:solidFill>
                <a:latin typeface="Trebuchet MS" pitchFamily="34" charset="0"/>
                <a:cs typeface="Arial" charset="0"/>
              </a:defRPr>
            </a:lvl3pPr>
            <a:lvl4pPr algn="l" defTabSz="1049264" rtl="0" eaLnBrk="1" fontAlgn="base" hangingPunct="1">
              <a:spcBef>
                <a:spcPct val="0"/>
              </a:spcBef>
              <a:spcAft>
                <a:spcPct val="0"/>
              </a:spcAft>
              <a:defRPr sz="2800" b="1">
                <a:solidFill>
                  <a:schemeClr val="tx2"/>
                </a:solidFill>
                <a:latin typeface="Trebuchet MS" pitchFamily="34" charset="0"/>
                <a:cs typeface="Arial" charset="0"/>
              </a:defRPr>
            </a:lvl4pPr>
            <a:lvl5pPr algn="l" defTabSz="1049264" rtl="0" eaLnBrk="1" fontAlgn="base" hangingPunct="1">
              <a:spcBef>
                <a:spcPct val="0"/>
              </a:spcBef>
              <a:spcAft>
                <a:spcPct val="0"/>
              </a:spcAft>
              <a:defRPr sz="2800" b="1">
                <a:solidFill>
                  <a:schemeClr val="tx2"/>
                </a:solidFill>
                <a:latin typeface="Trebuchet MS" pitchFamily="34" charset="0"/>
                <a:cs typeface="Arial" charset="0"/>
              </a:defRPr>
            </a:lvl5pPr>
            <a:lvl6pPr marL="539621" algn="l" defTabSz="1049264" rtl="0" eaLnBrk="1" fontAlgn="base" hangingPunct="1">
              <a:spcBef>
                <a:spcPct val="0"/>
              </a:spcBef>
              <a:spcAft>
                <a:spcPct val="0"/>
              </a:spcAft>
              <a:defRPr sz="2800" b="1">
                <a:solidFill>
                  <a:schemeClr val="tx2"/>
                </a:solidFill>
                <a:latin typeface="Trebuchet MS" pitchFamily="34" charset="0"/>
                <a:cs typeface="Arial" charset="0"/>
              </a:defRPr>
            </a:lvl6pPr>
            <a:lvl7pPr marL="1079242" algn="l" defTabSz="1049264" rtl="0" eaLnBrk="1" fontAlgn="base" hangingPunct="1">
              <a:spcBef>
                <a:spcPct val="0"/>
              </a:spcBef>
              <a:spcAft>
                <a:spcPct val="0"/>
              </a:spcAft>
              <a:defRPr sz="2800" b="1">
                <a:solidFill>
                  <a:schemeClr val="tx2"/>
                </a:solidFill>
                <a:latin typeface="Trebuchet MS" pitchFamily="34" charset="0"/>
                <a:cs typeface="Arial" charset="0"/>
              </a:defRPr>
            </a:lvl7pPr>
            <a:lvl8pPr marL="1618863" algn="l" defTabSz="1049264" rtl="0" eaLnBrk="1" fontAlgn="base" hangingPunct="1">
              <a:spcBef>
                <a:spcPct val="0"/>
              </a:spcBef>
              <a:spcAft>
                <a:spcPct val="0"/>
              </a:spcAft>
              <a:defRPr sz="2800" b="1">
                <a:solidFill>
                  <a:schemeClr val="tx2"/>
                </a:solidFill>
                <a:latin typeface="Trebuchet MS" pitchFamily="34" charset="0"/>
                <a:cs typeface="Arial" charset="0"/>
              </a:defRPr>
            </a:lvl8pPr>
            <a:lvl9pPr marL="2158484" algn="l" defTabSz="1049264" rtl="0" eaLnBrk="1" fontAlgn="base" hangingPunct="1">
              <a:spcBef>
                <a:spcPct val="0"/>
              </a:spcBef>
              <a:spcAft>
                <a:spcPct val="0"/>
              </a:spcAft>
              <a:defRPr sz="2800" b="1">
                <a:solidFill>
                  <a:schemeClr val="tx2"/>
                </a:solidFill>
                <a:latin typeface="Trebuchet MS" pitchFamily="34" charset="0"/>
                <a:cs typeface="Arial" charset="0"/>
              </a:defRPr>
            </a:lvl9pPr>
          </a:lstStyle>
          <a:p>
            <a:r>
              <a:rPr lang="en-US" sz="1800" dirty="0">
                <a:solidFill>
                  <a:srgbClr val="5E5E5E"/>
                </a:solidFill>
                <a:latin typeface="Open Sans Light"/>
              </a:rPr>
              <a:t>Find optimal ASR targets by performing ASR compatibility checks</a:t>
            </a:r>
          </a:p>
        </p:txBody>
      </p:sp>
      <p:grpSp>
        <p:nvGrpSpPr>
          <p:cNvPr id="4" name="Group 3"/>
          <p:cNvGrpSpPr/>
          <p:nvPr/>
        </p:nvGrpSpPr>
        <p:grpSpPr>
          <a:xfrm>
            <a:off x="1202140" y="2793901"/>
            <a:ext cx="1603301" cy="1992195"/>
            <a:chOff x="1748465" y="2590800"/>
            <a:chExt cx="2137735" cy="2656260"/>
          </a:xfrm>
        </p:grpSpPr>
        <p:sp>
          <p:nvSpPr>
            <p:cNvPr id="18" name="Flowchart: Process 17"/>
            <p:cNvSpPr/>
            <p:nvPr/>
          </p:nvSpPr>
          <p:spPr bwMode="auto">
            <a:xfrm>
              <a:off x="1900865" y="4648200"/>
              <a:ext cx="232735" cy="370260"/>
            </a:xfrm>
            <a:prstGeom prst="flowChartProcess">
              <a:avLst/>
            </a:prstGeom>
            <a:noFill/>
            <a:ln w="57150" cap="flat" cmpd="sng" algn="ctr">
              <a:solidFill>
                <a:srgbClr val="969696"/>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sp>
          <p:nvSpPr>
            <p:cNvPr id="20" name="Flowchart: Process 19"/>
            <p:cNvSpPr/>
            <p:nvPr/>
          </p:nvSpPr>
          <p:spPr bwMode="auto">
            <a:xfrm>
              <a:off x="1748465" y="3276600"/>
              <a:ext cx="232735" cy="370260"/>
            </a:xfrm>
            <a:prstGeom prst="flowChartProcess">
              <a:avLst/>
            </a:prstGeom>
            <a:noFill/>
            <a:ln w="57150" cap="flat" cmpd="sng" algn="ctr">
              <a:solidFill>
                <a:srgbClr val="969696"/>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sp>
          <p:nvSpPr>
            <p:cNvPr id="23" name="Flowchart: Process 22"/>
            <p:cNvSpPr/>
            <p:nvPr/>
          </p:nvSpPr>
          <p:spPr bwMode="auto">
            <a:xfrm>
              <a:off x="2739065" y="3886200"/>
              <a:ext cx="232735" cy="370260"/>
            </a:xfrm>
            <a:prstGeom prst="flowChartProcess">
              <a:avLst/>
            </a:prstGeom>
            <a:noFill/>
            <a:ln w="57150" cap="flat" cmpd="sng" algn="ctr">
              <a:solidFill>
                <a:srgbClr val="969696"/>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sp>
          <p:nvSpPr>
            <p:cNvPr id="24" name="Flowchart: Process 23"/>
            <p:cNvSpPr/>
            <p:nvPr/>
          </p:nvSpPr>
          <p:spPr bwMode="auto">
            <a:xfrm>
              <a:off x="3272465" y="4876800"/>
              <a:ext cx="232735" cy="370260"/>
            </a:xfrm>
            <a:prstGeom prst="flowChartProcess">
              <a:avLst/>
            </a:prstGeom>
            <a:noFill/>
            <a:ln w="57150" cap="flat" cmpd="sng" algn="ctr">
              <a:solidFill>
                <a:srgbClr val="969696"/>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sp>
          <p:nvSpPr>
            <p:cNvPr id="25" name="Flowchart: Process 24"/>
            <p:cNvSpPr/>
            <p:nvPr/>
          </p:nvSpPr>
          <p:spPr bwMode="auto">
            <a:xfrm>
              <a:off x="2658730" y="2590800"/>
              <a:ext cx="232735" cy="370260"/>
            </a:xfrm>
            <a:prstGeom prst="flowChartProcess">
              <a:avLst/>
            </a:prstGeom>
            <a:noFill/>
            <a:ln w="57150" cap="flat" cmpd="sng" algn="ctr">
              <a:solidFill>
                <a:srgbClr val="969696"/>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sp>
          <p:nvSpPr>
            <p:cNvPr id="26" name="Flowchart: Process 25"/>
            <p:cNvSpPr/>
            <p:nvPr/>
          </p:nvSpPr>
          <p:spPr bwMode="auto">
            <a:xfrm>
              <a:off x="3653465" y="3429000"/>
              <a:ext cx="232735" cy="370260"/>
            </a:xfrm>
            <a:prstGeom prst="flowChartProcess">
              <a:avLst/>
            </a:prstGeom>
            <a:noFill/>
            <a:ln w="57150" cap="flat" cmpd="sng" algn="ctr">
              <a:solidFill>
                <a:srgbClr val="969696"/>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cxnSp>
          <p:nvCxnSpPr>
            <p:cNvPr id="27" name="Straight Arrow Connector 26"/>
            <p:cNvCxnSpPr/>
            <p:nvPr/>
          </p:nvCxnSpPr>
          <p:spPr bwMode="auto">
            <a:xfrm flipV="1">
              <a:off x="2164265" y="4288809"/>
              <a:ext cx="549779" cy="323391"/>
            </a:xfrm>
            <a:prstGeom prst="straightConnector1">
              <a:avLst/>
            </a:prstGeom>
            <a:noFill/>
            <a:ln w="28575" cap="flat" cmpd="sng" algn="ctr">
              <a:solidFill>
                <a:schemeClr val="accent2"/>
              </a:solidFill>
              <a:prstDash val="solid"/>
              <a:round/>
              <a:headEnd type="none" w="med" len="med"/>
              <a:tailEnd type="triangle"/>
            </a:ln>
            <a:effectLst/>
          </p:spPr>
        </p:cxnSp>
        <p:sp>
          <p:nvSpPr>
            <p:cNvPr id="28" name="Oval 27"/>
            <p:cNvSpPr/>
            <p:nvPr/>
          </p:nvSpPr>
          <p:spPr bwMode="auto">
            <a:xfrm>
              <a:off x="2129465" y="4572000"/>
              <a:ext cx="76200" cy="7620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cxnSp>
          <p:nvCxnSpPr>
            <p:cNvPr id="29" name="Straight Arrow Connector 28"/>
            <p:cNvCxnSpPr>
              <a:stCxn id="30" idx="2"/>
            </p:cNvCxnSpPr>
            <p:nvPr/>
          </p:nvCxnSpPr>
          <p:spPr bwMode="auto">
            <a:xfrm>
              <a:off x="1977065" y="3680952"/>
              <a:ext cx="723331" cy="189326"/>
            </a:xfrm>
            <a:prstGeom prst="straightConnector1">
              <a:avLst/>
            </a:prstGeom>
            <a:noFill/>
            <a:ln w="28575" cap="flat" cmpd="sng" algn="ctr">
              <a:solidFill>
                <a:schemeClr val="accent2"/>
              </a:solidFill>
              <a:prstDash val="solid"/>
              <a:round/>
              <a:headEnd type="none" w="med" len="med"/>
              <a:tailEnd type="triangle"/>
            </a:ln>
            <a:effectLst/>
          </p:spPr>
        </p:cxnSp>
        <p:sp>
          <p:nvSpPr>
            <p:cNvPr id="30" name="Oval 29"/>
            <p:cNvSpPr/>
            <p:nvPr/>
          </p:nvSpPr>
          <p:spPr bwMode="auto">
            <a:xfrm>
              <a:off x="1977065" y="3642852"/>
              <a:ext cx="76200" cy="7620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cxnSp>
          <p:nvCxnSpPr>
            <p:cNvPr id="31" name="Straight Arrow Connector 30"/>
            <p:cNvCxnSpPr/>
            <p:nvPr/>
          </p:nvCxnSpPr>
          <p:spPr bwMode="auto">
            <a:xfrm>
              <a:off x="2777734" y="3024116"/>
              <a:ext cx="77337" cy="823415"/>
            </a:xfrm>
            <a:prstGeom prst="straightConnector1">
              <a:avLst/>
            </a:prstGeom>
            <a:noFill/>
            <a:ln w="28575" cap="flat" cmpd="sng" algn="ctr">
              <a:solidFill>
                <a:schemeClr val="accent2"/>
              </a:solidFill>
              <a:prstDash val="solid"/>
              <a:round/>
              <a:headEnd type="none" w="med" len="med"/>
              <a:tailEnd type="triangle"/>
            </a:ln>
            <a:effectLst/>
          </p:spPr>
        </p:cxnSp>
        <p:sp>
          <p:nvSpPr>
            <p:cNvPr id="32" name="Oval 31"/>
            <p:cNvSpPr/>
            <p:nvPr/>
          </p:nvSpPr>
          <p:spPr bwMode="auto">
            <a:xfrm>
              <a:off x="2734930" y="2976390"/>
              <a:ext cx="76200" cy="7620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cxnSp>
          <p:nvCxnSpPr>
            <p:cNvPr id="33" name="Straight Arrow Connector 32"/>
            <p:cNvCxnSpPr>
              <a:stCxn id="34" idx="2"/>
            </p:cNvCxnSpPr>
            <p:nvPr/>
          </p:nvCxnSpPr>
          <p:spPr bwMode="auto">
            <a:xfrm flipH="1">
              <a:off x="3010528" y="3838574"/>
              <a:ext cx="571500" cy="71438"/>
            </a:xfrm>
            <a:prstGeom prst="straightConnector1">
              <a:avLst/>
            </a:prstGeom>
            <a:noFill/>
            <a:ln w="28575" cap="flat" cmpd="sng" algn="ctr">
              <a:solidFill>
                <a:schemeClr val="accent2"/>
              </a:solidFill>
              <a:prstDash val="solid"/>
              <a:round/>
              <a:headEnd type="none" w="med" len="med"/>
              <a:tailEnd type="triangle"/>
            </a:ln>
            <a:effectLst/>
          </p:spPr>
        </p:cxnSp>
        <p:sp>
          <p:nvSpPr>
            <p:cNvPr id="34" name="Oval 33"/>
            <p:cNvSpPr/>
            <p:nvPr/>
          </p:nvSpPr>
          <p:spPr bwMode="auto">
            <a:xfrm>
              <a:off x="3582028" y="3800474"/>
              <a:ext cx="76200" cy="7620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cxnSp>
          <p:nvCxnSpPr>
            <p:cNvPr id="37" name="Straight Arrow Connector 36"/>
            <p:cNvCxnSpPr>
              <a:stCxn id="38" idx="1"/>
            </p:cNvCxnSpPr>
            <p:nvPr/>
          </p:nvCxnSpPr>
          <p:spPr bwMode="auto">
            <a:xfrm flipH="1" flipV="1">
              <a:off x="3004599" y="4314245"/>
              <a:ext cx="202825" cy="497514"/>
            </a:xfrm>
            <a:prstGeom prst="straightConnector1">
              <a:avLst/>
            </a:prstGeom>
            <a:noFill/>
            <a:ln w="28575" cap="flat" cmpd="sng" algn="ctr">
              <a:solidFill>
                <a:schemeClr val="accent2"/>
              </a:solidFill>
              <a:prstDash val="solid"/>
              <a:round/>
              <a:headEnd type="none" w="med" len="med"/>
              <a:tailEnd type="triangle"/>
            </a:ln>
            <a:effectLst/>
          </p:spPr>
        </p:cxnSp>
        <p:sp>
          <p:nvSpPr>
            <p:cNvPr id="38" name="Oval 37"/>
            <p:cNvSpPr/>
            <p:nvPr/>
          </p:nvSpPr>
          <p:spPr bwMode="auto">
            <a:xfrm>
              <a:off x="3196265" y="4800600"/>
              <a:ext cx="76200" cy="7620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endParaRPr lang="en-US" sz="1050" dirty="0" err="1"/>
            </a:p>
          </p:txBody>
        </p:sp>
      </p:grpSp>
      <p:sp>
        <p:nvSpPr>
          <p:cNvPr id="42" name="TextBox 41"/>
          <p:cNvSpPr txBox="1"/>
          <p:nvPr/>
        </p:nvSpPr>
        <p:spPr>
          <a:xfrm>
            <a:off x="973967" y="2182932"/>
            <a:ext cx="2000250" cy="276999"/>
          </a:xfrm>
          <a:prstGeom prst="rect">
            <a:avLst/>
          </a:prstGeom>
          <a:noFill/>
        </p:spPr>
        <p:txBody>
          <a:bodyPr wrap="square" rtlCol="0">
            <a:spAutoFit/>
          </a:bodyPr>
          <a:lstStyle/>
          <a:p>
            <a:pPr algn="ctr"/>
            <a:r>
              <a:rPr lang="en-US" sz="1200" b="1" dirty="0">
                <a:solidFill>
                  <a:schemeClr val="tx2"/>
                </a:solidFill>
                <a:latin typeface="Open Sans Light"/>
              </a:rPr>
              <a:t>On-Premise Move Group</a:t>
            </a:r>
          </a:p>
        </p:txBody>
      </p:sp>
      <p:sp>
        <p:nvSpPr>
          <p:cNvPr id="43" name="TextBox 42"/>
          <p:cNvSpPr txBox="1"/>
          <p:nvPr/>
        </p:nvSpPr>
        <p:spPr>
          <a:xfrm>
            <a:off x="5888867" y="2182932"/>
            <a:ext cx="2000250" cy="276999"/>
          </a:xfrm>
          <a:prstGeom prst="rect">
            <a:avLst/>
          </a:prstGeom>
          <a:noFill/>
        </p:spPr>
        <p:txBody>
          <a:bodyPr wrap="square" rtlCol="0">
            <a:spAutoFit/>
          </a:bodyPr>
          <a:lstStyle/>
          <a:p>
            <a:pPr algn="ctr"/>
            <a:r>
              <a:rPr lang="en-US" sz="1200" b="1" dirty="0">
                <a:solidFill>
                  <a:schemeClr val="tx2"/>
                </a:solidFill>
                <a:latin typeface="Open Sans Light"/>
              </a:rPr>
              <a:t>Azure Instances</a:t>
            </a:r>
          </a:p>
        </p:txBody>
      </p:sp>
      <p:sp>
        <p:nvSpPr>
          <p:cNvPr id="70" name="Arrow: Right 69"/>
          <p:cNvSpPr/>
          <p:nvPr/>
        </p:nvSpPr>
        <p:spPr bwMode="auto">
          <a:xfrm>
            <a:off x="3394101" y="3177313"/>
            <a:ext cx="1846038" cy="1095740"/>
          </a:xfrm>
          <a:prstGeom prst="rightArrow">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noAutofit/>
          </a:bodyPr>
          <a:lstStyle/>
          <a:p>
            <a:pPr algn="ctr" defTabSz="666750" fontAlgn="base"/>
            <a:r>
              <a:rPr lang="en-US" sz="1050" dirty="0">
                <a:solidFill>
                  <a:schemeClr val="bg1"/>
                </a:solidFill>
                <a:latin typeface="Open Sans Light"/>
              </a:rPr>
              <a:t>ASR Readiness Checks</a:t>
            </a:r>
          </a:p>
        </p:txBody>
      </p:sp>
      <p:sp>
        <p:nvSpPr>
          <p:cNvPr id="3" name="Rectangle: Rounded Corners 2"/>
          <p:cNvSpPr/>
          <p:nvPr/>
        </p:nvSpPr>
        <p:spPr>
          <a:xfrm>
            <a:off x="5621904" y="2586167"/>
            <a:ext cx="2593571" cy="6931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atin typeface="Open Sans Light"/>
              </a:rPr>
              <a:t>SUCCESS</a:t>
            </a:r>
          </a:p>
        </p:txBody>
      </p:sp>
      <p:sp>
        <p:nvSpPr>
          <p:cNvPr id="44" name="Rectangle: Rounded Corners 43"/>
          <p:cNvSpPr/>
          <p:nvPr/>
        </p:nvSpPr>
        <p:spPr>
          <a:xfrm>
            <a:off x="5621903" y="3407979"/>
            <a:ext cx="2593571" cy="6931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atin typeface="Open Sans Light"/>
              </a:rPr>
              <a:t>WARNING</a:t>
            </a:r>
          </a:p>
        </p:txBody>
      </p:sp>
      <p:sp>
        <p:nvSpPr>
          <p:cNvPr id="45" name="Rectangle: Rounded Corners 44"/>
          <p:cNvSpPr/>
          <p:nvPr/>
        </p:nvSpPr>
        <p:spPr>
          <a:xfrm>
            <a:off x="5621904" y="4235984"/>
            <a:ext cx="2593571" cy="6931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atin typeface="Open Sans Light"/>
              </a:rPr>
              <a:t>CRITICAL</a:t>
            </a:r>
          </a:p>
        </p:txBody>
      </p:sp>
      <p:sp>
        <p:nvSpPr>
          <p:cNvPr id="6" name="Multiplication Sign 5"/>
          <p:cNvSpPr/>
          <p:nvPr/>
        </p:nvSpPr>
        <p:spPr>
          <a:xfrm>
            <a:off x="8296880" y="4387014"/>
            <a:ext cx="472377" cy="517013"/>
          </a:xfrm>
          <a:prstGeom prst="mathMultiply">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ot;Not Allowed&quot; Symbol 7"/>
          <p:cNvSpPr/>
          <p:nvPr/>
        </p:nvSpPr>
        <p:spPr>
          <a:xfrm>
            <a:off x="8296880" y="3558408"/>
            <a:ext cx="421342" cy="399797"/>
          </a:xfrm>
          <a:prstGeom prst="noSmoking">
            <a:avLst/>
          </a:prstGeom>
          <a:solidFill>
            <a:schemeClr val="accent4">
              <a:alpha val="6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 name="Group 45"/>
          <p:cNvGrpSpPr/>
          <p:nvPr/>
        </p:nvGrpSpPr>
        <p:grpSpPr>
          <a:xfrm>
            <a:off x="3785616" y="301752"/>
            <a:ext cx="1564870" cy="146096"/>
            <a:chOff x="5603711" y="285824"/>
            <a:chExt cx="1564870" cy="146096"/>
          </a:xfrm>
        </p:grpSpPr>
        <p:grpSp>
          <p:nvGrpSpPr>
            <p:cNvPr id="47" name="Group 46"/>
            <p:cNvGrpSpPr/>
            <p:nvPr/>
          </p:nvGrpSpPr>
          <p:grpSpPr>
            <a:xfrm>
              <a:off x="5603711" y="288063"/>
              <a:ext cx="1427710" cy="143857"/>
              <a:chOff x="5545123" y="590607"/>
              <a:chExt cx="1427710" cy="143857"/>
            </a:xfrm>
          </p:grpSpPr>
          <p:cxnSp>
            <p:nvCxnSpPr>
              <p:cNvPr id="50" name="Straight Connector 49"/>
              <p:cNvCxnSpPr>
                <a:cxnSpLocks/>
                <a:endCxn id="49"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66" name="Oval 65"/>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67" name="Oval 66"/>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68" name="Oval 67"/>
              <p:cNvSpPr>
                <a:spLocks noChangeAspect="1"/>
              </p:cNvSpPr>
              <p:nvPr/>
            </p:nvSpPr>
            <p:spPr>
              <a:xfrm>
                <a:off x="6509719"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69" name="Oval 68"/>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48" name="Oval 47"/>
            <p:cNvSpPr>
              <a:spLocks noChangeAspect="1"/>
            </p:cNvSpPr>
            <p:nvPr/>
          </p:nvSpPr>
          <p:spPr>
            <a:xfrm>
              <a:off x="6811009" y="288063"/>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9" name="Oval 48"/>
            <p:cNvSpPr>
              <a:spLocks noChangeAspect="1"/>
            </p:cNvSpPr>
            <p:nvPr/>
          </p:nvSpPr>
          <p:spPr>
            <a:xfrm>
              <a:off x="7031421" y="285824"/>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2360858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ASR Readiness Report</a:t>
            </a:r>
          </a:p>
        </p:txBody>
      </p:sp>
      <p:pic>
        <p:nvPicPr>
          <p:cNvPr id="7" name="Picture 6"/>
          <p:cNvPicPr>
            <a:picLocks noChangeAspect="1"/>
          </p:cNvPicPr>
          <p:nvPr/>
        </p:nvPicPr>
        <p:blipFill>
          <a:blip r:embed="rId2"/>
          <a:stretch>
            <a:fillRect/>
          </a:stretch>
        </p:blipFill>
        <p:spPr>
          <a:xfrm>
            <a:off x="365233" y="1253765"/>
            <a:ext cx="4431254" cy="3890074"/>
          </a:xfrm>
          <a:prstGeom prst="rect">
            <a:avLst/>
          </a:prstGeom>
        </p:spPr>
      </p:pic>
      <p:sp>
        <p:nvSpPr>
          <p:cNvPr id="6" name="Shape 357"/>
          <p:cNvSpPr/>
          <p:nvPr/>
        </p:nvSpPr>
        <p:spPr>
          <a:xfrm>
            <a:off x="4449911" y="4167447"/>
            <a:ext cx="1050833" cy="740276"/>
          </a:xfrm>
          <a:custGeom>
            <a:avLst/>
            <a:gdLst/>
            <a:ahLst/>
            <a:cxnLst>
              <a:cxn ang="0">
                <a:pos x="wd2" y="hd2"/>
              </a:cxn>
              <a:cxn ang="5400000">
                <a:pos x="wd2" y="hd2"/>
              </a:cxn>
              <a:cxn ang="10800000">
                <a:pos x="wd2" y="hd2"/>
              </a:cxn>
              <a:cxn ang="16200000">
                <a:pos x="wd2" y="hd2"/>
              </a:cxn>
            </a:cxnLst>
            <a:rect l="0" t="0" r="r" b="b"/>
            <a:pathLst>
              <a:path w="21600" h="21600" extrusionOk="0">
                <a:moveTo>
                  <a:pt x="0" y="2667"/>
                </a:moveTo>
                <a:cubicBezTo>
                  <a:pt x="0" y="1194"/>
                  <a:pt x="733" y="0"/>
                  <a:pt x="1636" y="0"/>
                </a:cubicBezTo>
                <a:lnTo>
                  <a:pt x="3600" y="0"/>
                </a:lnTo>
                <a:lnTo>
                  <a:pt x="19964" y="0"/>
                </a:lnTo>
                <a:cubicBezTo>
                  <a:pt x="20867" y="0"/>
                  <a:pt x="21600" y="1194"/>
                  <a:pt x="21600" y="2667"/>
                </a:cubicBezTo>
                <a:lnTo>
                  <a:pt x="21600" y="13333"/>
                </a:lnTo>
                <a:cubicBezTo>
                  <a:pt x="21600" y="14806"/>
                  <a:pt x="20867" y="15999"/>
                  <a:pt x="19964" y="15999"/>
                </a:cubicBezTo>
                <a:lnTo>
                  <a:pt x="9000" y="15999"/>
                </a:lnTo>
                <a:lnTo>
                  <a:pt x="1525" y="21600"/>
                </a:lnTo>
                <a:lnTo>
                  <a:pt x="3600" y="15999"/>
                </a:lnTo>
                <a:lnTo>
                  <a:pt x="1636" y="15999"/>
                </a:lnTo>
                <a:cubicBezTo>
                  <a:pt x="733" y="15999"/>
                  <a:pt x="0" y="14806"/>
                  <a:pt x="0" y="13333"/>
                </a:cubicBezTo>
                <a:lnTo>
                  <a:pt x="0" y="13333"/>
                </a:lnTo>
                <a:lnTo>
                  <a:pt x="0" y="9333"/>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dirty="0">
              <a:solidFill>
                <a:srgbClr val="5E5E5E"/>
              </a:solidFill>
              <a:latin typeface="Open Sans Light"/>
            </a:endParaRPr>
          </a:p>
          <a:p>
            <a:pPr lvl="0">
              <a:defRPr sz="900">
                <a:latin typeface="Calibri"/>
                <a:ea typeface="Calibri"/>
                <a:cs typeface="Calibri"/>
                <a:sym typeface="Calibri"/>
              </a:defRPr>
            </a:pPr>
            <a:r>
              <a:rPr lang="en-US" dirty="0">
                <a:solidFill>
                  <a:srgbClr val="5E5E5E"/>
                </a:solidFill>
                <a:latin typeface="Open Sans Light"/>
              </a:rPr>
              <a:t>Download detailed analysis</a:t>
            </a:r>
            <a:endParaRPr dirty="0">
              <a:solidFill>
                <a:srgbClr val="5E5E5E"/>
              </a:solidFill>
              <a:latin typeface="Open Sans Light"/>
            </a:endParaRPr>
          </a:p>
        </p:txBody>
      </p:sp>
      <p:sp>
        <p:nvSpPr>
          <p:cNvPr id="3" name="Rectangle: Rounded Corners 2"/>
          <p:cNvSpPr/>
          <p:nvPr/>
        </p:nvSpPr>
        <p:spPr>
          <a:xfrm>
            <a:off x="298174" y="1878675"/>
            <a:ext cx="1658087" cy="22167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59904" y="1307771"/>
            <a:ext cx="3843159" cy="3782061"/>
          </a:xfrm>
          <a:prstGeom prst="rect">
            <a:avLst/>
          </a:prstGeom>
          <a:noFill/>
        </p:spPr>
        <p:txBody>
          <a:bodyPr wrap="square" rtlCol="0">
            <a:spAutoFit/>
          </a:bodyPr>
          <a:lstStyle/>
          <a:p>
            <a:pPr>
              <a:lnSpc>
                <a:spcPct val="107000"/>
              </a:lnSpc>
              <a:spcAft>
                <a:spcPts val="800"/>
              </a:spcAft>
            </a:pPr>
            <a:r>
              <a:rPr lang="en-US" sz="1400" dirty="0">
                <a:solidFill>
                  <a:srgbClr val="5E5E5E"/>
                </a:solidFill>
                <a:latin typeface="Open Sans Light" panose="020B0306030504020204"/>
                <a:ea typeface="Calibri" panose="020F0502020204030204" pitchFamily="34" charset="0"/>
                <a:cs typeface="Times New Roman" panose="02020603050405020304" pitchFamily="18" charset="0"/>
              </a:rPr>
              <a:t>Validation against ~20 checks to see if the target is ready for ASR migration and divides outcome into  Success/Warning/Critical.</a:t>
            </a:r>
          </a:p>
          <a:p>
            <a:pPr>
              <a:lnSpc>
                <a:spcPct val="107000"/>
              </a:lnSpc>
              <a:spcAft>
                <a:spcPts val="800"/>
              </a:spcAft>
            </a:pPr>
            <a:r>
              <a:rPr lang="en-US" sz="1400" dirty="0">
                <a:solidFill>
                  <a:srgbClr val="5E5E5E"/>
                </a:solidFill>
                <a:latin typeface="Open Sans Light" panose="020B0306030504020204"/>
                <a:ea typeface="Calibri" panose="020F0502020204030204" pitchFamily="34" charset="0"/>
                <a:cs typeface="Times New Roman" panose="02020603050405020304" pitchFamily="18" charset="0"/>
              </a:rPr>
              <a:t>Provides workaround for the machines that are identified with “Warning”</a:t>
            </a:r>
          </a:p>
          <a:p>
            <a:pPr>
              <a:lnSpc>
                <a:spcPct val="107000"/>
              </a:lnSpc>
              <a:spcAft>
                <a:spcPts val="800"/>
              </a:spcAft>
            </a:pPr>
            <a:r>
              <a:rPr lang="en-US" sz="1400" dirty="0">
                <a:solidFill>
                  <a:srgbClr val="5E5E5E"/>
                </a:solidFill>
                <a:latin typeface="Open Sans Light" panose="020B0306030504020204"/>
                <a:ea typeface="Calibri" panose="020F0502020204030204" pitchFamily="34" charset="0"/>
                <a:cs typeface="Times New Roman" panose="02020603050405020304" pitchFamily="18" charset="0"/>
              </a:rPr>
              <a:t>Example checks:  </a:t>
            </a:r>
          </a:p>
          <a:p>
            <a:pPr marL="642366" lvl="1" indent="-285750">
              <a:lnSpc>
                <a:spcPct val="107000"/>
              </a:lnSpc>
              <a:spcAft>
                <a:spcPts val="800"/>
              </a:spcAft>
              <a:buFont typeface="Arial" panose="020B0604020202020204" pitchFamily="34" charset="0"/>
              <a:buChar char="•"/>
            </a:pPr>
            <a:r>
              <a:rPr lang="en-US" sz="1200" dirty="0">
                <a:solidFill>
                  <a:srgbClr val="5E5E5E"/>
                </a:solidFill>
                <a:latin typeface="Open Sans Light" panose="020B0306030504020204"/>
                <a:ea typeface="Calibri" panose="020F0502020204030204" pitchFamily="34" charset="0"/>
                <a:cs typeface="Times New Roman" panose="02020603050405020304" pitchFamily="18" charset="0"/>
              </a:rPr>
              <a:t>General Disk Requirements </a:t>
            </a:r>
          </a:p>
          <a:p>
            <a:pPr marL="642366" lvl="1" indent="-285750">
              <a:lnSpc>
                <a:spcPct val="107000"/>
              </a:lnSpc>
              <a:spcAft>
                <a:spcPts val="800"/>
              </a:spcAft>
              <a:buFont typeface="Arial" panose="020B0604020202020204" pitchFamily="34" charset="0"/>
              <a:buChar char="•"/>
            </a:pPr>
            <a:r>
              <a:rPr lang="en-US" sz="1200" dirty="0">
                <a:solidFill>
                  <a:srgbClr val="5E5E5E"/>
                </a:solidFill>
                <a:latin typeface="Open Sans Light" panose="020B0306030504020204"/>
                <a:ea typeface="Calibri" panose="020F0502020204030204" pitchFamily="34" charset="0"/>
                <a:cs typeface="Times New Roman" panose="02020603050405020304" pitchFamily="18" charset="0"/>
              </a:rPr>
              <a:t>Windows OS Requirements</a:t>
            </a:r>
          </a:p>
          <a:p>
            <a:pPr marL="642366" lvl="1" indent="-285750">
              <a:lnSpc>
                <a:spcPct val="107000"/>
              </a:lnSpc>
              <a:spcAft>
                <a:spcPts val="800"/>
              </a:spcAft>
              <a:buFont typeface="Arial" panose="020B0604020202020204" pitchFamily="34" charset="0"/>
              <a:buChar char="•"/>
            </a:pPr>
            <a:r>
              <a:rPr lang="en-US" sz="1200" dirty="0">
                <a:solidFill>
                  <a:srgbClr val="5E5E5E"/>
                </a:solidFill>
                <a:latin typeface="Open Sans Light" panose="020B0306030504020204"/>
                <a:ea typeface="Calibri" panose="020F0502020204030204" pitchFamily="34" charset="0"/>
                <a:cs typeface="Times New Roman" panose="02020603050405020304" pitchFamily="18" charset="0"/>
              </a:rPr>
              <a:t>Hypervisor Requirements</a:t>
            </a:r>
          </a:p>
          <a:p>
            <a:pPr marL="642366" lvl="1" indent="-285750">
              <a:lnSpc>
                <a:spcPct val="107000"/>
              </a:lnSpc>
              <a:spcAft>
                <a:spcPts val="800"/>
              </a:spcAft>
              <a:buFont typeface="Arial" panose="020B0604020202020204" pitchFamily="34" charset="0"/>
              <a:buChar char="•"/>
            </a:pPr>
            <a:r>
              <a:rPr lang="en-US" sz="1200" dirty="0">
                <a:solidFill>
                  <a:srgbClr val="5E5E5E"/>
                </a:solidFill>
                <a:latin typeface="Open Sans Light" panose="020B0306030504020204"/>
                <a:ea typeface="Calibri" panose="020F0502020204030204" pitchFamily="34" charset="0"/>
                <a:cs typeface="Times New Roman" panose="02020603050405020304" pitchFamily="18" charset="0"/>
              </a:rPr>
              <a:t>Disk Space Requirements</a:t>
            </a:r>
          </a:p>
          <a:p>
            <a:pPr marL="642366" lvl="1" indent="-285750">
              <a:lnSpc>
                <a:spcPct val="107000"/>
              </a:lnSpc>
              <a:spcAft>
                <a:spcPts val="800"/>
              </a:spcAft>
              <a:buFont typeface="Arial" panose="020B0604020202020204" pitchFamily="34" charset="0"/>
              <a:buChar char="•"/>
            </a:pPr>
            <a:r>
              <a:rPr lang="en-US" sz="1200" dirty="0">
                <a:solidFill>
                  <a:srgbClr val="5E5E5E"/>
                </a:solidFill>
                <a:latin typeface="Open Sans Light" panose="020B0306030504020204"/>
                <a:ea typeface="Calibri" panose="020F0502020204030204" pitchFamily="34" charset="0"/>
                <a:cs typeface="Times New Roman" panose="02020603050405020304" pitchFamily="18" charset="0"/>
              </a:rPr>
              <a:t>.NET Version Requirements</a:t>
            </a:r>
          </a:p>
          <a:p>
            <a:pPr marL="642366" lvl="1" indent="-285750">
              <a:lnSpc>
                <a:spcPct val="107000"/>
              </a:lnSpc>
              <a:spcAft>
                <a:spcPts val="800"/>
              </a:spcAft>
              <a:buFont typeface="Arial" panose="020B0604020202020204" pitchFamily="34" charset="0"/>
              <a:buChar char="•"/>
            </a:pPr>
            <a:r>
              <a:rPr lang="en-US" sz="1200" dirty="0">
                <a:solidFill>
                  <a:srgbClr val="5E5E5E"/>
                </a:solidFill>
                <a:latin typeface="Open Sans Light" panose="020B0306030504020204"/>
                <a:ea typeface="Calibri" panose="020F0502020204030204" pitchFamily="34" charset="0"/>
                <a:cs typeface="Times New Roman" panose="02020603050405020304" pitchFamily="18" charset="0"/>
              </a:rPr>
              <a:t>Boot Software Requirements</a:t>
            </a:r>
          </a:p>
          <a:p>
            <a:pPr marL="642366" lvl="1" indent="-285750">
              <a:lnSpc>
                <a:spcPct val="107000"/>
              </a:lnSpc>
              <a:spcAft>
                <a:spcPts val="800"/>
              </a:spcAft>
              <a:buFont typeface="Arial" panose="020B0604020202020204" pitchFamily="34" charset="0"/>
              <a:buChar char="•"/>
            </a:pPr>
            <a:r>
              <a:rPr lang="en-US" sz="1200" dirty="0">
                <a:solidFill>
                  <a:srgbClr val="5E5E5E"/>
                </a:solidFill>
                <a:latin typeface="Open Sans Light" panose="020B0306030504020204"/>
                <a:ea typeface="Calibri" panose="020F0502020204030204" pitchFamily="34" charset="0"/>
                <a:cs typeface="Times New Roman" panose="02020603050405020304" pitchFamily="18" charset="0"/>
              </a:rPr>
              <a:t>Linux System Requirements</a:t>
            </a:r>
            <a:r>
              <a:rPr lang="en-US" sz="1200" dirty="0">
                <a:solidFill>
                  <a:srgbClr val="5E5E5E"/>
                </a:solidFill>
                <a:latin typeface="Open Sans Light" panose="020B0306030504020204"/>
              </a:rPr>
              <a:t> </a:t>
            </a:r>
            <a:endParaRPr lang="en-US" sz="1400" dirty="0">
              <a:solidFill>
                <a:srgbClr val="5E5E5E"/>
              </a:solidFill>
              <a:latin typeface="Open Sans Light" panose="020B0306030504020204"/>
            </a:endParaRPr>
          </a:p>
        </p:txBody>
      </p:sp>
      <p:sp>
        <p:nvSpPr>
          <p:cNvPr id="8" name="Shape 357"/>
          <p:cNvSpPr/>
          <p:nvPr/>
        </p:nvSpPr>
        <p:spPr>
          <a:xfrm>
            <a:off x="3555649" y="3515573"/>
            <a:ext cx="1748571" cy="740276"/>
          </a:xfrm>
          <a:custGeom>
            <a:avLst/>
            <a:gdLst/>
            <a:ahLst/>
            <a:cxnLst>
              <a:cxn ang="0">
                <a:pos x="wd2" y="hd2"/>
              </a:cxn>
              <a:cxn ang="5400000">
                <a:pos x="wd2" y="hd2"/>
              </a:cxn>
              <a:cxn ang="10800000">
                <a:pos x="wd2" y="hd2"/>
              </a:cxn>
              <a:cxn ang="16200000">
                <a:pos x="wd2" y="hd2"/>
              </a:cxn>
            </a:cxnLst>
            <a:rect l="0" t="0" r="r" b="b"/>
            <a:pathLst>
              <a:path w="21600" h="21600" extrusionOk="0">
                <a:moveTo>
                  <a:pt x="0" y="2667"/>
                </a:moveTo>
                <a:cubicBezTo>
                  <a:pt x="0" y="1194"/>
                  <a:pt x="733" y="0"/>
                  <a:pt x="1636" y="0"/>
                </a:cubicBezTo>
                <a:lnTo>
                  <a:pt x="3600" y="0"/>
                </a:lnTo>
                <a:lnTo>
                  <a:pt x="19964" y="0"/>
                </a:lnTo>
                <a:cubicBezTo>
                  <a:pt x="20867" y="0"/>
                  <a:pt x="21600" y="1194"/>
                  <a:pt x="21600" y="2667"/>
                </a:cubicBezTo>
                <a:lnTo>
                  <a:pt x="21600" y="13333"/>
                </a:lnTo>
                <a:cubicBezTo>
                  <a:pt x="21600" y="14806"/>
                  <a:pt x="20867" y="15999"/>
                  <a:pt x="19964" y="15999"/>
                </a:cubicBezTo>
                <a:lnTo>
                  <a:pt x="9000" y="15999"/>
                </a:lnTo>
                <a:lnTo>
                  <a:pt x="1525" y="21600"/>
                </a:lnTo>
                <a:lnTo>
                  <a:pt x="3600" y="15999"/>
                </a:lnTo>
                <a:lnTo>
                  <a:pt x="1636" y="15999"/>
                </a:lnTo>
                <a:cubicBezTo>
                  <a:pt x="733" y="15999"/>
                  <a:pt x="0" y="14806"/>
                  <a:pt x="0" y="13333"/>
                </a:cubicBezTo>
                <a:lnTo>
                  <a:pt x="0" y="13333"/>
                </a:lnTo>
                <a:lnTo>
                  <a:pt x="0" y="9333"/>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0" bIns="914400" numCol="1" anchor="t">
            <a:noAutofit/>
          </a:bodyPr>
          <a:lstStyle/>
          <a:p>
            <a:pPr lvl="0">
              <a:defRPr sz="900">
                <a:latin typeface="Calibri"/>
                <a:ea typeface="Calibri"/>
                <a:cs typeface="Calibri"/>
                <a:sym typeface="Calibri"/>
              </a:defRPr>
            </a:pPr>
            <a:endParaRPr lang="en-US" dirty="0">
              <a:solidFill>
                <a:srgbClr val="5E5E5E"/>
              </a:solidFill>
              <a:latin typeface="Open Sans Light"/>
            </a:endParaRPr>
          </a:p>
          <a:p>
            <a:pPr lvl="0">
              <a:defRPr sz="900">
                <a:latin typeface="Calibri"/>
                <a:ea typeface="Calibri"/>
                <a:cs typeface="Calibri"/>
                <a:sym typeface="Calibri"/>
              </a:defRPr>
            </a:pPr>
            <a:r>
              <a:rPr lang="en-US" dirty="0">
                <a:solidFill>
                  <a:srgbClr val="5E5E5E"/>
                </a:solidFill>
                <a:latin typeface="Open Sans Light"/>
              </a:rPr>
              <a:t>Work around: Use P30 and migrate to RAID 0 after migration</a:t>
            </a:r>
            <a:endParaRPr dirty="0">
              <a:solidFill>
                <a:srgbClr val="5E5E5E"/>
              </a:solidFill>
              <a:latin typeface="Open Sans Light"/>
            </a:endParaRPr>
          </a:p>
        </p:txBody>
      </p:sp>
      <p:sp>
        <p:nvSpPr>
          <p:cNvPr id="10" name="Shape 351"/>
          <p:cNvSpPr/>
          <p:nvPr/>
        </p:nvSpPr>
        <p:spPr>
          <a:xfrm>
            <a:off x="1212193" y="3321269"/>
            <a:ext cx="1786759" cy="1029696"/>
          </a:xfrm>
          <a:custGeom>
            <a:avLst/>
            <a:gdLst/>
            <a:ahLst/>
            <a:cxnLst>
              <a:cxn ang="0">
                <a:pos x="wd2" y="hd2"/>
              </a:cxn>
              <a:cxn ang="5400000">
                <a:pos x="wd2" y="hd2"/>
              </a:cxn>
              <a:cxn ang="10800000">
                <a:pos x="wd2" y="hd2"/>
              </a:cxn>
              <a:cxn ang="16200000">
                <a:pos x="wd2" y="hd2"/>
              </a:cxn>
            </a:cxnLst>
            <a:rect l="0" t="0" r="r" b="b"/>
            <a:pathLst>
              <a:path w="21600" h="21600" extrusionOk="0">
                <a:moveTo>
                  <a:pt x="0" y="2821"/>
                </a:moveTo>
                <a:cubicBezTo>
                  <a:pt x="0" y="1263"/>
                  <a:pt x="620" y="0"/>
                  <a:pt x="1386" y="0"/>
                </a:cubicBezTo>
                <a:lnTo>
                  <a:pt x="11937" y="0"/>
                </a:lnTo>
                <a:lnTo>
                  <a:pt x="19078" y="0"/>
                </a:lnTo>
                <a:cubicBezTo>
                  <a:pt x="19843" y="0"/>
                  <a:pt x="20463" y="1263"/>
                  <a:pt x="20463" y="2821"/>
                </a:cubicBezTo>
                <a:lnTo>
                  <a:pt x="20463" y="14106"/>
                </a:lnTo>
                <a:cubicBezTo>
                  <a:pt x="20463" y="15664"/>
                  <a:pt x="19843" y="16927"/>
                  <a:pt x="19078" y="16927"/>
                </a:cubicBezTo>
                <a:lnTo>
                  <a:pt x="17053" y="16927"/>
                </a:lnTo>
                <a:lnTo>
                  <a:pt x="21600" y="21600"/>
                </a:lnTo>
                <a:lnTo>
                  <a:pt x="11937" y="16927"/>
                </a:lnTo>
                <a:lnTo>
                  <a:pt x="1386" y="16927"/>
                </a:lnTo>
                <a:cubicBezTo>
                  <a:pt x="620" y="16927"/>
                  <a:pt x="0" y="15664"/>
                  <a:pt x="0" y="14106"/>
                </a:cubicBezTo>
                <a:lnTo>
                  <a:pt x="0" y="14106"/>
                </a:lnTo>
                <a:lnTo>
                  <a:pt x="0" y="9874"/>
                </a:lnTo>
                <a:close/>
              </a:path>
            </a:pathLst>
          </a:custGeom>
          <a:solidFill>
            <a:srgbClr val="FFFFFF"/>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182880" numCol="1" anchor="ctr">
            <a:noAutofit/>
          </a:bodyPr>
          <a:lstStyle/>
          <a:p>
            <a:pPr lvl="0">
              <a:defRPr sz="900">
                <a:latin typeface="Calibri"/>
                <a:ea typeface="Calibri"/>
                <a:cs typeface="Calibri"/>
                <a:sym typeface="Calibri"/>
              </a:defRPr>
            </a:pPr>
            <a:r>
              <a:rPr lang="en-US" dirty="0">
                <a:solidFill>
                  <a:srgbClr val="5E5E5E"/>
                </a:solidFill>
                <a:latin typeface="Open Sans Light" panose="020B0306030504020204"/>
              </a:rPr>
              <a:t>Disk’s performance requirement failed but can be </a:t>
            </a:r>
            <a:r>
              <a:rPr lang="en-US" sz="900" dirty="0">
                <a:solidFill>
                  <a:srgbClr val="5E5E5E"/>
                </a:solidFill>
                <a:latin typeface="Open Sans Light" panose="020B0306030504020204"/>
                <a:cs typeface="Calibri"/>
              </a:rPr>
              <a:t>achieved</a:t>
            </a:r>
            <a:r>
              <a:rPr lang="en-US" dirty="0">
                <a:solidFill>
                  <a:srgbClr val="5E5E5E"/>
                </a:solidFill>
                <a:latin typeface="Open Sans Light" panose="020B0306030504020204"/>
              </a:rPr>
              <a:t> by striping data across several disks.</a:t>
            </a:r>
            <a:endParaRPr dirty="0">
              <a:solidFill>
                <a:srgbClr val="5E5E5E"/>
              </a:solidFill>
              <a:latin typeface="Open Sans Light" panose="020B0306030504020204"/>
            </a:endParaRPr>
          </a:p>
        </p:txBody>
      </p:sp>
      <p:grpSp>
        <p:nvGrpSpPr>
          <p:cNvPr id="33" name="Group 32"/>
          <p:cNvGrpSpPr/>
          <p:nvPr/>
        </p:nvGrpSpPr>
        <p:grpSpPr>
          <a:xfrm>
            <a:off x="3785616" y="301752"/>
            <a:ext cx="1564870" cy="146096"/>
            <a:chOff x="5603711" y="285824"/>
            <a:chExt cx="1564870" cy="146096"/>
          </a:xfrm>
        </p:grpSpPr>
        <p:grpSp>
          <p:nvGrpSpPr>
            <p:cNvPr id="34" name="Group 33"/>
            <p:cNvGrpSpPr/>
            <p:nvPr/>
          </p:nvGrpSpPr>
          <p:grpSpPr>
            <a:xfrm>
              <a:off x="5603711" y="288063"/>
              <a:ext cx="1427710" cy="143857"/>
              <a:chOff x="5545123" y="590607"/>
              <a:chExt cx="1427710" cy="143857"/>
            </a:xfrm>
          </p:grpSpPr>
          <p:cxnSp>
            <p:nvCxnSpPr>
              <p:cNvPr id="37" name="Straight Connector 36"/>
              <p:cNvCxnSpPr>
                <a:cxnSpLocks/>
                <a:endCxn id="36"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Oval 37"/>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9" name="Oval 38"/>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0" name="Oval 39"/>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1" name="Oval 40"/>
              <p:cNvSpPr>
                <a:spLocks noChangeAspect="1"/>
              </p:cNvSpPr>
              <p:nvPr/>
            </p:nvSpPr>
            <p:spPr>
              <a:xfrm>
                <a:off x="6509719"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2" name="Oval 41"/>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35" name="Oval 34"/>
            <p:cNvSpPr>
              <a:spLocks noChangeAspect="1"/>
            </p:cNvSpPr>
            <p:nvPr/>
          </p:nvSpPr>
          <p:spPr>
            <a:xfrm>
              <a:off x="6811009" y="288063"/>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36" name="Oval 35"/>
            <p:cNvSpPr>
              <a:spLocks noChangeAspect="1"/>
            </p:cNvSpPr>
            <p:nvPr/>
          </p:nvSpPr>
          <p:spPr>
            <a:xfrm>
              <a:off x="7031421" y="285824"/>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2968273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5E5E"/>
                </a:solidFill>
              </a:rPr>
              <a:t>ASR Readiness by Move Group</a:t>
            </a:r>
          </a:p>
        </p:txBody>
      </p:sp>
      <p:pic>
        <p:nvPicPr>
          <p:cNvPr id="4" name="Picture 3"/>
          <p:cNvPicPr>
            <a:picLocks noChangeAspect="1"/>
          </p:cNvPicPr>
          <p:nvPr/>
        </p:nvPicPr>
        <p:blipFill>
          <a:blip r:embed="rId2"/>
          <a:stretch>
            <a:fillRect/>
          </a:stretch>
        </p:blipFill>
        <p:spPr>
          <a:xfrm>
            <a:off x="337511" y="1136629"/>
            <a:ext cx="5087252" cy="4163934"/>
          </a:xfrm>
          <a:prstGeom prst="rect">
            <a:avLst/>
          </a:prstGeom>
        </p:spPr>
      </p:pic>
      <p:sp>
        <p:nvSpPr>
          <p:cNvPr id="5" name="Shape 357"/>
          <p:cNvSpPr/>
          <p:nvPr/>
        </p:nvSpPr>
        <p:spPr>
          <a:xfrm>
            <a:off x="4702621" y="3359972"/>
            <a:ext cx="876999" cy="459725"/>
          </a:xfrm>
          <a:custGeom>
            <a:avLst/>
            <a:gdLst/>
            <a:ahLst/>
            <a:cxnLst>
              <a:cxn ang="0">
                <a:pos x="wd2" y="hd2"/>
              </a:cxn>
              <a:cxn ang="5400000">
                <a:pos x="wd2" y="hd2"/>
              </a:cxn>
              <a:cxn ang="10800000">
                <a:pos x="wd2" y="hd2"/>
              </a:cxn>
              <a:cxn ang="16200000">
                <a:pos x="wd2" y="hd2"/>
              </a:cxn>
            </a:cxnLst>
            <a:rect l="0" t="0" r="r" b="b"/>
            <a:pathLst>
              <a:path w="21600" h="21600" extrusionOk="0">
                <a:moveTo>
                  <a:pt x="0" y="2667"/>
                </a:moveTo>
                <a:cubicBezTo>
                  <a:pt x="0" y="1194"/>
                  <a:pt x="733" y="0"/>
                  <a:pt x="1636" y="0"/>
                </a:cubicBezTo>
                <a:lnTo>
                  <a:pt x="3600" y="0"/>
                </a:lnTo>
                <a:lnTo>
                  <a:pt x="19964" y="0"/>
                </a:lnTo>
                <a:cubicBezTo>
                  <a:pt x="20867" y="0"/>
                  <a:pt x="21600" y="1194"/>
                  <a:pt x="21600" y="2667"/>
                </a:cubicBezTo>
                <a:lnTo>
                  <a:pt x="21600" y="13333"/>
                </a:lnTo>
                <a:cubicBezTo>
                  <a:pt x="21600" y="14806"/>
                  <a:pt x="20867" y="15999"/>
                  <a:pt x="19964" y="15999"/>
                </a:cubicBezTo>
                <a:lnTo>
                  <a:pt x="9000" y="15999"/>
                </a:lnTo>
                <a:lnTo>
                  <a:pt x="1525" y="21600"/>
                </a:lnTo>
                <a:lnTo>
                  <a:pt x="3600" y="15999"/>
                </a:lnTo>
                <a:lnTo>
                  <a:pt x="1636" y="15999"/>
                </a:lnTo>
                <a:cubicBezTo>
                  <a:pt x="733" y="15999"/>
                  <a:pt x="0" y="14806"/>
                  <a:pt x="0" y="13333"/>
                </a:cubicBezTo>
                <a:lnTo>
                  <a:pt x="0" y="13333"/>
                </a:lnTo>
                <a:lnTo>
                  <a:pt x="0" y="9333"/>
                </a:lnTo>
                <a:close/>
              </a:path>
            </a:pathLst>
          </a:custGeom>
          <a:solidFill>
            <a:schemeClr val="bg1"/>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0" bIns="0" numCol="1" anchor="t">
            <a:noAutofit/>
          </a:bodyPr>
          <a:lstStyle/>
          <a:p>
            <a:pPr lvl="0">
              <a:defRPr sz="900">
                <a:latin typeface="Calibri"/>
                <a:ea typeface="Calibri"/>
                <a:cs typeface="Calibri"/>
                <a:sym typeface="Calibri"/>
              </a:defRPr>
            </a:pPr>
            <a:endParaRPr lang="en-US" b="1" dirty="0">
              <a:solidFill>
                <a:schemeClr val="bg1"/>
              </a:solidFill>
              <a:latin typeface="Open Sans Light"/>
            </a:endParaRPr>
          </a:p>
        </p:txBody>
      </p:sp>
      <p:sp>
        <p:nvSpPr>
          <p:cNvPr id="6" name="Shape 342"/>
          <p:cNvSpPr/>
          <p:nvPr/>
        </p:nvSpPr>
        <p:spPr>
          <a:xfrm>
            <a:off x="3948472" y="2824779"/>
            <a:ext cx="1069282" cy="628346"/>
          </a:xfrm>
          <a:custGeom>
            <a:avLst/>
            <a:gdLst/>
            <a:ahLst/>
            <a:cxnLst>
              <a:cxn ang="0">
                <a:pos x="wd2" y="hd2"/>
              </a:cxn>
              <a:cxn ang="5400000">
                <a:pos x="wd2" y="hd2"/>
              </a:cxn>
              <a:cxn ang="10800000">
                <a:pos x="wd2" y="hd2"/>
              </a:cxn>
              <a:cxn ang="16200000">
                <a:pos x="wd2" y="hd2"/>
              </a:cxn>
            </a:cxnLst>
            <a:rect l="0" t="0" r="r" b="b"/>
            <a:pathLst>
              <a:path w="21600" h="21600" extrusionOk="0">
                <a:moveTo>
                  <a:pt x="0" y="2137"/>
                </a:moveTo>
                <a:cubicBezTo>
                  <a:pt x="0" y="957"/>
                  <a:pt x="902" y="0"/>
                  <a:pt x="2015" y="0"/>
                </a:cubicBezTo>
                <a:lnTo>
                  <a:pt x="3600" y="0"/>
                </a:lnTo>
                <a:lnTo>
                  <a:pt x="19585" y="0"/>
                </a:lnTo>
                <a:cubicBezTo>
                  <a:pt x="20698" y="0"/>
                  <a:pt x="21600" y="957"/>
                  <a:pt x="21600" y="2137"/>
                </a:cubicBezTo>
                <a:lnTo>
                  <a:pt x="21600" y="10683"/>
                </a:lnTo>
                <a:cubicBezTo>
                  <a:pt x="21600" y="11862"/>
                  <a:pt x="20698" y="12819"/>
                  <a:pt x="19585" y="12819"/>
                </a:cubicBezTo>
                <a:lnTo>
                  <a:pt x="9000" y="12819"/>
                </a:lnTo>
                <a:lnTo>
                  <a:pt x="5494" y="21600"/>
                </a:lnTo>
                <a:lnTo>
                  <a:pt x="3600" y="12819"/>
                </a:lnTo>
                <a:lnTo>
                  <a:pt x="2015" y="12819"/>
                </a:lnTo>
                <a:cubicBezTo>
                  <a:pt x="902" y="12819"/>
                  <a:pt x="0" y="11862"/>
                  <a:pt x="0" y="10683"/>
                </a:cubicBezTo>
                <a:lnTo>
                  <a:pt x="0" y="10683"/>
                </a:lnTo>
                <a:lnTo>
                  <a:pt x="0" y="7478"/>
                </a:lnTo>
                <a:close/>
              </a:path>
            </a:pathLst>
          </a:custGeom>
          <a:solidFill>
            <a:schemeClr val="bg1"/>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a:solidFill>
                  <a:srgbClr val="FFFFFF"/>
                </a:solidFill>
                <a:latin typeface="Calibri"/>
                <a:ea typeface="Calibri"/>
                <a:cs typeface="Calibri"/>
                <a:sym typeface="Calibri"/>
              </a:defRPr>
            </a:pPr>
            <a:endParaRPr lang="en-US" sz="900" dirty="0">
              <a:solidFill>
                <a:schemeClr val="tx1">
                  <a:lumMod val="95000"/>
                  <a:lumOff val="5000"/>
                </a:schemeClr>
              </a:solidFill>
              <a:latin typeface="Open Sans Light" panose="020B0306030504020204"/>
            </a:endParaRPr>
          </a:p>
          <a:p>
            <a:pPr lvl="0">
              <a:defRPr>
                <a:solidFill>
                  <a:srgbClr val="FFFFFF"/>
                </a:solidFill>
                <a:latin typeface="Calibri"/>
                <a:ea typeface="Calibri"/>
                <a:cs typeface="Calibri"/>
                <a:sym typeface="Calibri"/>
              </a:defRPr>
            </a:pPr>
            <a:endParaRPr sz="900" b="1" dirty="0">
              <a:solidFill>
                <a:schemeClr val="tx1">
                  <a:lumMod val="95000"/>
                  <a:lumOff val="5000"/>
                </a:schemeClr>
              </a:solidFill>
              <a:latin typeface="Open Sans Light" panose="020B0306030504020204"/>
            </a:endParaRPr>
          </a:p>
        </p:txBody>
      </p:sp>
      <p:sp>
        <p:nvSpPr>
          <p:cNvPr id="8" name="Shape 404"/>
          <p:cNvSpPr/>
          <p:nvPr/>
        </p:nvSpPr>
        <p:spPr>
          <a:xfrm>
            <a:off x="2458616" y="2831652"/>
            <a:ext cx="1152072" cy="644971"/>
          </a:xfrm>
          <a:custGeom>
            <a:avLst/>
            <a:gdLst/>
            <a:ahLst/>
            <a:cxnLst>
              <a:cxn ang="0">
                <a:pos x="wd2" y="hd2"/>
              </a:cxn>
              <a:cxn ang="5400000">
                <a:pos x="wd2" y="hd2"/>
              </a:cxn>
              <a:cxn ang="10800000">
                <a:pos x="wd2" y="hd2"/>
              </a:cxn>
              <a:cxn ang="16200000">
                <a:pos x="wd2" y="hd2"/>
              </a:cxn>
            </a:cxnLst>
            <a:rect l="0" t="0" r="r" b="b"/>
            <a:pathLst>
              <a:path w="21600" h="21600" extrusionOk="0">
                <a:moveTo>
                  <a:pt x="0" y="1951"/>
                </a:moveTo>
                <a:cubicBezTo>
                  <a:pt x="0" y="874"/>
                  <a:pt x="902" y="0"/>
                  <a:pt x="2015" y="0"/>
                </a:cubicBezTo>
                <a:lnTo>
                  <a:pt x="12600" y="0"/>
                </a:lnTo>
                <a:lnTo>
                  <a:pt x="19585" y="0"/>
                </a:lnTo>
                <a:cubicBezTo>
                  <a:pt x="20698" y="0"/>
                  <a:pt x="21600" y="874"/>
                  <a:pt x="21600" y="1951"/>
                </a:cubicBezTo>
                <a:lnTo>
                  <a:pt x="21600" y="9756"/>
                </a:lnTo>
                <a:cubicBezTo>
                  <a:pt x="21600" y="10834"/>
                  <a:pt x="20698" y="11707"/>
                  <a:pt x="19585" y="11707"/>
                </a:cubicBezTo>
                <a:lnTo>
                  <a:pt x="18000" y="11707"/>
                </a:lnTo>
                <a:lnTo>
                  <a:pt x="19840" y="21600"/>
                </a:lnTo>
                <a:lnTo>
                  <a:pt x="12600" y="11707"/>
                </a:lnTo>
                <a:lnTo>
                  <a:pt x="2015" y="11707"/>
                </a:lnTo>
                <a:cubicBezTo>
                  <a:pt x="902" y="11707"/>
                  <a:pt x="0" y="10834"/>
                  <a:pt x="0" y="9756"/>
                </a:cubicBezTo>
                <a:lnTo>
                  <a:pt x="0" y="9756"/>
                </a:lnTo>
                <a:lnTo>
                  <a:pt x="0" y="6829"/>
                </a:lnTo>
                <a:close/>
              </a:path>
            </a:pathLst>
          </a:custGeom>
          <a:solidFill>
            <a:schemeClr val="bg1"/>
          </a:solidFill>
          <a:ln w="19050" cap="flat">
            <a:solidFill>
              <a:srgbClr val="76D52F"/>
            </a:solidFill>
            <a:prstDash val="solid"/>
            <a:bevel/>
          </a:ln>
          <a:effectLst>
            <a:outerShdw blurRad="38100" dist="23000" dir="5400000" rotWithShape="0">
              <a:srgbClr val="000000">
                <a:alpha val="35000"/>
              </a:srgbClr>
            </a:outerShdw>
          </a:effectLst>
        </p:spPr>
        <p:txBody>
          <a:bodyPr wrap="square" lIns="91440" tIns="0" rIns="91440" bIns="0" numCol="1" anchor="t">
            <a:noAutofit/>
          </a:bodyPr>
          <a:lstStyle/>
          <a:p>
            <a:pPr lvl="0">
              <a:defRPr sz="900">
                <a:latin typeface="Calibri"/>
                <a:ea typeface="Calibri"/>
                <a:cs typeface="Calibri"/>
                <a:sym typeface="Calibri"/>
              </a:defRPr>
            </a:pPr>
            <a:endParaRPr lang="en-US" sz="900" dirty="0">
              <a:latin typeface="Open Sans Light" panose="020B0306030504020204"/>
            </a:endParaRPr>
          </a:p>
          <a:p>
            <a:pPr lvl="0">
              <a:defRPr sz="900">
                <a:latin typeface="Calibri"/>
                <a:ea typeface="Calibri"/>
                <a:cs typeface="Calibri"/>
                <a:sym typeface="Calibri"/>
              </a:defRPr>
            </a:pPr>
            <a:endParaRPr sz="900" b="1" dirty="0">
              <a:latin typeface="Open Sans Light" panose="020B0306030504020204"/>
            </a:endParaRPr>
          </a:p>
        </p:txBody>
      </p:sp>
      <p:sp>
        <p:nvSpPr>
          <p:cNvPr id="9" name="Multiplication Sign 8"/>
          <p:cNvSpPr/>
          <p:nvPr/>
        </p:nvSpPr>
        <p:spPr>
          <a:xfrm>
            <a:off x="5335356" y="3422371"/>
            <a:ext cx="209188" cy="218859"/>
          </a:xfrm>
          <a:prstGeom prst="mathMultiply">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t Allowed&quot; Symbol 10"/>
          <p:cNvSpPr/>
          <p:nvPr/>
        </p:nvSpPr>
        <p:spPr>
          <a:xfrm>
            <a:off x="4758350" y="2916240"/>
            <a:ext cx="163728" cy="173249"/>
          </a:xfrm>
          <a:prstGeom prst="noSmoking">
            <a:avLst/>
          </a:prstGeom>
          <a:solidFill>
            <a:schemeClr val="accent4">
              <a:alpha val="6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a:blip r:embed="rId3"/>
          <a:stretch>
            <a:fillRect/>
          </a:stretch>
        </p:blipFill>
        <p:spPr>
          <a:xfrm>
            <a:off x="3260156" y="2906286"/>
            <a:ext cx="226994" cy="206409"/>
          </a:xfrm>
          <a:prstGeom prst="rect">
            <a:avLst/>
          </a:prstGeom>
          <a:noFill/>
        </p:spPr>
      </p:pic>
      <p:sp>
        <p:nvSpPr>
          <p:cNvPr id="3" name="TextBox 2"/>
          <p:cNvSpPr txBox="1"/>
          <p:nvPr/>
        </p:nvSpPr>
        <p:spPr>
          <a:xfrm>
            <a:off x="2563215" y="2892975"/>
            <a:ext cx="715356" cy="230832"/>
          </a:xfrm>
          <a:prstGeom prst="rect">
            <a:avLst/>
          </a:prstGeom>
          <a:noFill/>
        </p:spPr>
        <p:txBody>
          <a:bodyPr wrap="square" rtlCol="0">
            <a:spAutoFit/>
          </a:bodyPr>
          <a:lstStyle/>
          <a:p>
            <a:r>
              <a:rPr lang="en-US" sz="900" dirty="0">
                <a:solidFill>
                  <a:srgbClr val="535353"/>
                </a:solidFill>
                <a:latin typeface="Open Sans Light" panose="020B0306030504020204"/>
              </a:rPr>
              <a:t>SUCCESS</a:t>
            </a:r>
          </a:p>
        </p:txBody>
      </p:sp>
      <p:sp>
        <p:nvSpPr>
          <p:cNvPr id="13" name="TextBox 12"/>
          <p:cNvSpPr txBox="1"/>
          <p:nvPr/>
        </p:nvSpPr>
        <p:spPr>
          <a:xfrm>
            <a:off x="3998889" y="2896844"/>
            <a:ext cx="866465" cy="230832"/>
          </a:xfrm>
          <a:prstGeom prst="rect">
            <a:avLst/>
          </a:prstGeom>
          <a:noFill/>
        </p:spPr>
        <p:txBody>
          <a:bodyPr wrap="square" rtlCol="0">
            <a:spAutoFit/>
          </a:bodyPr>
          <a:lstStyle/>
          <a:p>
            <a:r>
              <a:rPr lang="en-US" sz="900" dirty="0">
                <a:solidFill>
                  <a:srgbClr val="535353"/>
                </a:solidFill>
                <a:latin typeface="Open Sans Light" panose="020B0306030504020204"/>
              </a:rPr>
              <a:t>WARNING</a:t>
            </a:r>
          </a:p>
        </p:txBody>
      </p:sp>
      <p:sp>
        <p:nvSpPr>
          <p:cNvPr id="14" name="TextBox 13"/>
          <p:cNvSpPr txBox="1"/>
          <p:nvPr/>
        </p:nvSpPr>
        <p:spPr>
          <a:xfrm>
            <a:off x="4747245" y="3421050"/>
            <a:ext cx="687779" cy="230832"/>
          </a:xfrm>
          <a:prstGeom prst="rect">
            <a:avLst/>
          </a:prstGeom>
          <a:noFill/>
        </p:spPr>
        <p:txBody>
          <a:bodyPr wrap="square" rtlCol="0">
            <a:spAutoFit/>
          </a:bodyPr>
          <a:lstStyle/>
          <a:p>
            <a:r>
              <a:rPr lang="en-US" sz="900" dirty="0">
                <a:solidFill>
                  <a:srgbClr val="535353"/>
                </a:solidFill>
                <a:latin typeface="Open Sans Light" panose="020B0306030504020204"/>
              </a:rPr>
              <a:t>CRITICAL</a:t>
            </a:r>
          </a:p>
        </p:txBody>
      </p:sp>
      <p:sp>
        <p:nvSpPr>
          <p:cNvPr id="15" name="TextBox 14"/>
          <p:cNvSpPr txBox="1"/>
          <p:nvPr/>
        </p:nvSpPr>
        <p:spPr>
          <a:xfrm>
            <a:off x="5726246" y="1997919"/>
            <a:ext cx="3309478" cy="2910412"/>
          </a:xfrm>
          <a:prstGeom prst="rect">
            <a:avLst/>
          </a:prstGeom>
          <a:noFill/>
        </p:spPr>
        <p:txBody>
          <a:bodyPr wrap="square" rtlCol="0">
            <a:spAutoFit/>
          </a:bodyPr>
          <a:lstStyle/>
          <a:p>
            <a:pPr>
              <a:lnSpc>
                <a:spcPct val="107000"/>
              </a:lnSpc>
              <a:spcAft>
                <a:spcPts val="800"/>
              </a:spcAft>
            </a:pPr>
            <a:r>
              <a:rPr lang="en-US" sz="1400" dirty="0">
                <a:solidFill>
                  <a:srgbClr val="5E5E5E"/>
                </a:solidFill>
                <a:latin typeface="Open Sans Light" panose="020B0306030504020204"/>
                <a:ea typeface="Calibri" panose="020F0502020204030204" pitchFamily="34" charset="0"/>
                <a:cs typeface="Times New Roman" panose="02020603050405020304" pitchFamily="18" charset="0"/>
              </a:rPr>
              <a:t>Use ASR Readiness in prioritizing move groups. </a:t>
            </a:r>
          </a:p>
          <a:p>
            <a:pPr>
              <a:lnSpc>
                <a:spcPct val="107000"/>
              </a:lnSpc>
              <a:spcAft>
                <a:spcPts val="800"/>
              </a:spcAft>
            </a:pPr>
            <a:r>
              <a:rPr lang="en-US" sz="1400" dirty="0">
                <a:solidFill>
                  <a:srgbClr val="5E5E5E"/>
                </a:solidFill>
                <a:latin typeface="Open Sans Light" panose="020B0306030504020204"/>
                <a:ea typeface="Calibri" panose="020F0502020204030204" pitchFamily="34" charset="0"/>
                <a:cs typeface="Times New Roman" panose="02020603050405020304" pitchFamily="18" charset="0"/>
              </a:rPr>
              <a:t>Machines with “SUCCESS” – Migrate them first. </a:t>
            </a:r>
          </a:p>
          <a:p>
            <a:pPr>
              <a:lnSpc>
                <a:spcPct val="107000"/>
              </a:lnSpc>
              <a:spcAft>
                <a:spcPts val="800"/>
              </a:spcAft>
            </a:pPr>
            <a:r>
              <a:rPr lang="en-US" sz="1400" dirty="0">
                <a:solidFill>
                  <a:srgbClr val="5E5E5E"/>
                </a:solidFill>
                <a:latin typeface="Open Sans Light" panose="020B0306030504020204"/>
                <a:ea typeface="Calibri" panose="020F0502020204030204" pitchFamily="34" charset="0"/>
                <a:cs typeface="Times New Roman" panose="02020603050405020304" pitchFamily="18" charset="0"/>
              </a:rPr>
              <a:t>Machines with “WARNING” - Use recommended workaround to fix issue and complete migration to Azure.</a:t>
            </a:r>
          </a:p>
          <a:p>
            <a:pPr>
              <a:lnSpc>
                <a:spcPct val="107000"/>
              </a:lnSpc>
              <a:spcAft>
                <a:spcPts val="800"/>
              </a:spcAft>
            </a:pPr>
            <a:r>
              <a:rPr lang="en-US" sz="1400" dirty="0">
                <a:solidFill>
                  <a:srgbClr val="5E5E5E"/>
                </a:solidFill>
                <a:latin typeface="Open Sans Light" panose="020B0306030504020204"/>
                <a:cs typeface="Times New Roman" panose="02020603050405020304" pitchFamily="18" charset="0"/>
              </a:rPr>
              <a:t>View the Cloudamize Tutorial </a:t>
            </a:r>
            <a:r>
              <a:rPr lang="en-US" sz="1400" dirty="0">
                <a:solidFill>
                  <a:srgbClr val="5E5E5E"/>
                </a:solidFill>
                <a:latin typeface="Open Sans Light" panose="020B0306030504020204"/>
                <a:cs typeface="Times New Roman" panose="02020603050405020304" pitchFamily="18" charset="0"/>
                <a:hlinkClick r:id="rId4"/>
              </a:rPr>
              <a:t>here</a:t>
            </a:r>
            <a:r>
              <a:rPr lang="en-US" sz="1400" dirty="0">
                <a:solidFill>
                  <a:srgbClr val="5E5E5E"/>
                </a:solidFill>
                <a:latin typeface="Open Sans Light" panose="020B0306030504020204"/>
                <a:cs typeface="Times New Roman" panose="02020603050405020304" pitchFamily="18" charset="0"/>
              </a:rPr>
              <a:t>.</a:t>
            </a:r>
          </a:p>
          <a:p>
            <a:pPr>
              <a:lnSpc>
                <a:spcPct val="107000"/>
              </a:lnSpc>
              <a:spcAft>
                <a:spcPts val="800"/>
              </a:spcAft>
            </a:pPr>
            <a:endParaRPr lang="en-US" sz="1400" dirty="0">
              <a:solidFill>
                <a:srgbClr val="5E5E5E"/>
              </a:solidFill>
              <a:latin typeface="Open Sans Light" panose="020B0306030504020204"/>
              <a:ea typeface="Calibri" panose="020F0502020204030204" pitchFamily="34" charset="0"/>
              <a:cs typeface="Times New Roman" panose="02020603050405020304" pitchFamily="18" charset="0"/>
            </a:endParaRPr>
          </a:p>
          <a:p>
            <a:pPr>
              <a:lnSpc>
                <a:spcPct val="107000"/>
              </a:lnSpc>
              <a:spcAft>
                <a:spcPts val="800"/>
              </a:spcAft>
            </a:pPr>
            <a:endParaRPr lang="en-US" sz="1400" dirty="0">
              <a:solidFill>
                <a:srgbClr val="5E5E5E"/>
              </a:solidFill>
              <a:latin typeface="Open Sans Light" panose="020B0306030504020204"/>
              <a:ea typeface="Calibri" panose="020F0502020204030204" pitchFamily="34" charset="0"/>
              <a:cs typeface="Times New Roman" panose="02020603050405020304" pitchFamily="18" charset="0"/>
            </a:endParaRPr>
          </a:p>
        </p:txBody>
      </p:sp>
      <p:grpSp>
        <p:nvGrpSpPr>
          <p:cNvPr id="39" name="Group 38"/>
          <p:cNvGrpSpPr/>
          <p:nvPr/>
        </p:nvGrpSpPr>
        <p:grpSpPr>
          <a:xfrm>
            <a:off x="3785616" y="301752"/>
            <a:ext cx="1564870" cy="146096"/>
            <a:chOff x="5603711" y="285824"/>
            <a:chExt cx="1564870" cy="146096"/>
          </a:xfrm>
        </p:grpSpPr>
        <p:grpSp>
          <p:nvGrpSpPr>
            <p:cNvPr id="40" name="Group 39"/>
            <p:cNvGrpSpPr/>
            <p:nvPr/>
          </p:nvGrpSpPr>
          <p:grpSpPr>
            <a:xfrm>
              <a:off x="5603711" y="288063"/>
              <a:ext cx="1427710" cy="143857"/>
              <a:chOff x="5545123" y="590607"/>
              <a:chExt cx="1427710" cy="143857"/>
            </a:xfrm>
          </p:grpSpPr>
          <p:cxnSp>
            <p:nvCxnSpPr>
              <p:cNvPr id="43" name="Straight Connector 42"/>
              <p:cNvCxnSpPr>
                <a:cxnSpLocks/>
                <a:endCxn id="42" idx="2"/>
              </p:cNvCxnSpPr>
              <p:nvPr/>
            </p:nvCxnSpPr>
            <p:spPr>
              <a:xfrm flipV="1">
                <a:off x="5682283" y="656948"/>
                <a:ext cx="1290550" cy="89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5781615"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5" name="Oval 44"/>
              <p:cNvSpPr>
                <a:spLocks noChangeAspect="1"/>
              </p:cNvSpPr>
              <p:nvPr/>
            </p:nvSpPr>
            <p:spPr>
              <a:xfrm>
                <a:off x="6024316"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6" name="Oval 45"/>
              <p:cNvSpPr>
                <a:spLocks noChangeAspect="1"/>
              </p:cNvSpPr>
              <p:nvPr/>
            </p:nvSpPr>
            <p:spPr>
              <a:xfrm>
                <a:off x="6267017"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7" name="Oval 46"/>
              <p:cNvSpPr>
                <a:spLocks noChangeAspect="1"/>
              </p:cNvSpPr>
              <p:nvPr/>
            </p:nvSpPr>
            <p:spPr>
              <a:xfrm>
                <a:off x="6509719" y="590607"/>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8" name="Oval 47"/>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
          <p:nvSpPr>
            <p:cNvPr id="41" name="Oval 40"/>
            <p:cNvSpPr>
              <a:spLocks noChangeAspect="1"/>
            </p:cNvSpPr>
            <p:nvPr/>
          </p:nvSpPr>
          <p:spPr>
            <a:xfrm>
              <a:off x="6811009" y="288063"/>
              <a:ext cx="137160" cy="13716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42" name="Oval 41"/>
            <p:cNvSpPr>
              <a:spLocks noChangeAspect="1"/>
            </p:cNvSpPr>
            <p:nvPr/>
          </p:nvSpPr>
          <p:spPr>
            <a:xfrm>
              <a:off x="7031421" y="285824"/>
              <a:ext cx="137160" cy="1371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spTree>
    <p:extLst>
      <p:ext uri="{BB962C8B-B14F-4D97-AF65-F5344CB8AC3E}">
        <p14:creationId xmlns:p14="http://schemas.microsoft.com/office/powerpoint/2010/main" val="3018802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BBA15E-22A3-4DA5-9789-2CF44FC4178E}"/>
              </a:ext>
            </a:extLst>
          </p:cNvPr>
          <p:cNvSpPr/>
          <p:nvPr/>
        </p:nvSpPr>
        <p:spPr>
          <a:xfrm>
            <a:off x="353505" y="1327152"/>
            <a:ext cx="2369719" cy="2110317"/>
          </a:xfrm>
          <a:prstGeom prst="ellipse">
            <a:avLst/>
          </a:prstGeom>
          <a:solidFill>
            <a:schemeClr val="bg1"/>
          </a:solidFill>
          <a:ln w="38100">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685800"/>
            <a:r>
              <a:rPr lang="en-US" sz="1950" b="1"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Setup Configuration Server</a:t>
            </a:r>
          </a:p>
        </p:txBody>
      </p:sp>
      <p:sp>
        <p:nvSpPr>
          <p:cNvPr id="7" name="Oval 6">
            <a:extLst>
              <a:ext uri="{FF2B5EF4-FFF2-40B4-BE49-F238E27FC236}">
                <a16:creationId xmlns:a16="http://schemas.microsoft.com/office/drawing/2014/main" id="{F4BDC548-1615-4FCE-A56C-11E93FA86F93}"/>
              </a:ext>
            </a:extLst>
          </p:cNvPr>
          <p:cNvSpPr/>
          <p:nvPr/>
        </p:nvSpPr>
        <p:spPr>
          <a:xfrm>
            <a:off x="3455183" y="1327152"/>
            <a:ext cx="2233634" cy="2110317"/>
          </a:xfrm>
          <a:prstGeom prst="ellipse">
            <a:avLst/>
          </a:prstGeom>
          <a:solidFill>
            <a:schemeClr val="bg1"/>
          </a:solidFill>
          <a:ln w="38100">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685800"/>
            <a:r>
              <a:rPr lang="en-US" sz="1950" b="1"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Prepare to Migrate</a:t>
            </a:r>
          </a:p>
        </p:txBody>
      </p:sp>
      <p:sp>
        <p:nvSpPr>
          <p:cNvPr id="8" name="Oval 7">
            <a:extLst>
              <a:ext uri="{FF2B5EF4-FFF2-40B4-BE49-F238E27FC236}">
                <a16:creationId xmlns:a16="http://schemas.microsoft.com/office/drawing/2014/main" id="{CD741593-F0E7-4669-9694-A3495053ADC8}"/>
              </a:ext>
            </a:extLst>
          </p:cNvPr>
          <p:cNvSpPr/>
          <p:nvPr/>
        </p:nvSpPr>
        <p:spPr>
          <a:xfrm>
            <a:off x="6420776" y="1327152"/>
            <a:ext cx="2233634" cy="2110317"/>
          </a:xfrm>
          <a:prstGeom prst="ellipse">
            <a:avLst/>
          </a:prstGeom>
          <a:solidFill>
            <a:schemeClr val="bg1"/>
          </a:solidFill>
          <a:ln w="38100">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685800">
              <a:lnSpc>
                <a:spcPct val="150000"/>
              </a:lnSpc>
            </a:pPr>
            <a:r>
              <a:rPr lang="en-US" sz="1950" b="1"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Migrate</a:t>
            </a:r>
          </a:p>
        </p:txBody>
      </p:sp>
      <p:cxnSp>
        <p:nvCxnSpPr>
          <p:cNvPr id="10" name="Straight Arrow Connector 9">
            <a:extLst>
              <a:ext uri="{FF2B5EF4-FFF2-40B4-BE49-F238E27FC236}">
                <a16:creationId xmlns:a16="http://schemas.microsoft.com/office/drawing/2014/main" id="{05D4E354-A07D-43E0-8483-F29858662287}"/>
              </a:ext>
            </a:extLst>
          </p:cNvPr>
          <p:cNvCxnSpPr>
            <a:cxnSpLocks/>
            <a:stCxn id="4" idx="6"/>
            <a:endCxn id="7" idx="2"/>
          </p:cNvCxnSpPr>
          <p:nvPr/>
        </p:nvCxnSpPr>
        <p:spPr>
          <a:xfrm>
            <a:off x="2723224" y="2382311"/>
            <a:ext cx="731959"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347276D-EE78-485A-B447-2A7066962A9E}"/>
              </a:ext>
            </a:extLst>
          </p:cNvPr>
          <p:cNvCxnSpPr/>
          <p:nvPr/>
        </p:nvCxnSpPr>
        <p:spPr>
          <a:xfrm>
            <a:off x="5688817" y="2379263"/>
            <a:ext cx="731959"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94E04BA-8EFE-43C8-822F-42BD269703C2}"/>
              </a:ext>
            </a:extLst>
          </p:cNvPr>
          <p:cNvSpPr txBox="1"/>
          <p:nvPr/>
        </p:nvSpPr>
        <p:spPr>
          <a:xfrm>
            <a:off x="489591" y="3573082"/>
            <a:ext cx="2233634" cy="1569660"/>
          </a:xfrm>
          <a:prstGeom prst="rect">
            <a:avLst/>
          </a:prstGeom>
          <a:noFill/>
        </p:spPr>
        <p:txBody>
          <a:bodyPr wrap="square" rtlCol="0">
            <a:spAutoFit/>
          </a:bodyPr>
          <a:lstStyle/>
          <a:p>
            <a:pPr marL="214313" indent="-214313" defTabSz="685800">
              <a:buFont typeface="Arial" panose="020B0604020202020204" pitchFamily="34" charset="0"/>
              <a:buChar char="•"/>
            </a:pPr>
            <a:r>
              <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Select a Cloudamize design and a set of move groups</a:t>
            </a:r>
          </a:p>
          <a:p>
            <a:pPr marL="214313" indent="-214313" defTabSz="685800">
              <a:buFont typeface="Arial" panose="020B0604020202020204" pitchFamily="34" charset="0"/>
              <a:buChar char="•"/>
            </a:pPr>
            <a:r>
              <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Select a machine to setup as the Configuration Server</a:t>
            </a:r>
          </a:p>
          <a:p>
            <a:pPr marL="214313" indent="-214313" defTabSz="685800">
              <a:buFont typeface="Arial" panose="020B0604020202020204" pitchFamily="34" charset="0"/>
              <a:buChar char="•"/>
            </a:pPr>
            <a:r>
              <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Enter the Subscription ID and Resource Group for the Configuration Server</a:t>
            </a:r>
          </a:p>
        </p:txBody>
      </p:sp>
      <p:sp>
        <p:nvSpPr>
          <p:cNvPr id="9" name="TextBox 8">
            <a:extLst>
              <a:ext uri="{FF2B5EF4-FFF2-40B4-BE49-F238E27FC236}">
                <a16:creationId xmlns:a16="http://schemas.microsoft.com/office/drawing/2014/main" id="{BDBC39F9-2DA9-42B1-B442-386C89B3BE9D}"/>
              </a:ext>
            </a:extLst>
          </p:cNvPr>
          <p:cNvSpPr txBox="1"/>
          <p:nvPr/>
        </p:nvSpPr>
        <p:spPr>
          <a:xfrm>
            <a:off x="3455184" y="3573081"/>
            <a:ext cx="2233634" cy="1569660"/>
          </a:xfrm>
          <a:prstGeom prst="rect">
            <a:avLst/>
          </a:prstGeom>
          <a:noFill/>
        </p:spPr>
        <p:txBody>
          <a:bodyPr wrap="square" rtlCol="0">
            <a:spAutoFit/>
          </a:bodyPr>
          <a:lstStyle/>
          <a:p>
            <a:pPr marL="214313" indent="-214313" defTabSz="685800">
              <a:buFont typeface="Arial" panose="020B0604020202020204" pitchFamily="34" charset="0"/>
              <a:buChar char="•"/>
            </a:pPr>
            <a:r>
              <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Select the machines to be migrated</a:t>
            </a:r>
          </a:p>
          <a:p>
            <a:pPr marL="214313" indent="-214313" defTabSz="685800">
              <a:buFont typeface="Arial" panose="020B0604020202020204" pitchFamily="34" charset="0"/>
              <a:buChar char="•"/>
            </a:pPr>
            <a:r>
              <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Create new configurations or choose existing storage, network, and subnet configurations</a:t>
            </a:r>
          </a:p>
          <a:p>
            <a:pPr marL="214313" indent="-214313" defTabSz="685800">
              <a:buFont typeface="Arial" panose="020B0604020202020204" pitchFamily="34" charset="0"/>
              <a:buChar char="•"/>
            </a:pPr>
            <a:endPar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endParaRPr>
          </a:p>
          <a:p>
            <a:pPr marL="214313" indent="-214313" defTabSz="685800">
              <a:buFont typeface="Arial" panose="020B0604020202020204" pitchFamily="34" charset="0"/>
              <a:buChar char="•"/>
            </a:pPr>
            <a:endPar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extBox 11">
            <a:extLst>
              <a:ext uri="{FF2B5EF4-FFF2-40B4-BE49-F238E27FC236}">
                <a16:creationId xmlns:a16="http://schemas.microsoft.com/office/drawing/2014/main" id="{DF1F3A7F-C126-4988-BD7F-9DC527F8DE9B}"/>
              </a:ext>
            </a:extLst>
          </p:cNvPr>
          <p:cNvSpPr txBox="1"/>
          <p:nvPr/>
        </p:nvSpPr>
        <p:spPr>
          <a:xfrm>
            <a:off x="6420778" y="3573081"/>
            <a:ext cx="2233634" cy="1200329"/>
          </a:xfrm>
          <a:prstGeom prst="rect">
            <a:avLst/>
          </a:prstGeom>
          <a:noFill/>
        </p:spPr>
        <p:txBody>
          <a:bodyPr wrap="square" rtlCol="0">
            <a:spAutoFit/>
          </a:bodyPr>
          <a:lstStyle/>
          <a:p>
            <a:pPr marL="214313" indent="-214313" defTabSz="685800">
              <a:buFont typeface="Arial" panose="020B0604020202020204" pitchFamily="34" charset="0"/>
              <a:buChar char="•"/>
            </a:pPr>
            <a:r>
              <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Perform migration testing on the configured machines</a:t>
            </a:r>
          </a:p>
          <a:p>
            <a:pPr marL="214313" indent="-214313" defTabSz="685800">
              <a:buFont typeface="Arial" panose="020B0604020202020204" pitchFamily="34" charset="0"/>
              <a:buChar char="•"/>
            </a:pPr>
            <a:r>
              <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rPr>
              <a:t>Execute the migration</a:t>
            </a:r>
          </a:p>
          <a:p>
            <a:pPr marL="214313" indent="-214313" defTabSz="685800">
              <a:buFont typeface="Arial" panose="020B0604020202020204" pitchFamily="34" charset="0"/>
              <a:buChar char="•"/>
            </a:pPr>
            <a:endPar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endParaRPr>
          </a:p>
          <a:p>
            <a:pPr marL="214313" indent="-214313" defTabSz="685800">
              <a:buFont typeface="Arial" panose="020B0604020202020204" pitchFamily="34" charset="0"/>
              <a:buChar char="•"/>
            </a:pPr>
            <a:endParaRPr lang="en-US" sz="1200" dirty="0">
              <a:solidFill>
                <a:srgbClr val="53535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itle 1">
            <a:extLst>
              <a:ext uri="{FF2B5EF4-FFF2-40B4-BE49-F238E27FC236}">
                <a16:creationId xmlns:a16="http://schemas.microsoft.com/office/drawing/2014/main" id="{A96182B0-D8A1-41BE-9C65-F50215F1D1D5}"/>
              </a:ext>
            </a:extLst>
          </p:cNvPr>
          <p:cNvSpPr txBox="1">
            <a:spLocks/>
          </p:cNvSpPr>
          <p:nvPr/>
        </p:nvSpPr>
        <p:spPr>
          <a:xfrm>
            <a:off x="628650" y="559594"/>
            <a:ext cx="7040118" cy="994172"/>
          </a:xfrm>
          <a:prstGeom prst="rect">
            <a:avLst/>
          </a:prstGeom>
        </p:spPr>
        <p:txBody>
          <a:bodyPr vert="horz" lIns="68580" tIns="34290" rIns="68580" bIns="34290" rtlCol="0" anchor="t">
            <a:normAutofit/>
          </a:bodyPr>
          <a:lstStyle>
            <a:lvl1pPr algn="l" defTabSz="822960" rtl="0" eaLnBrk="1" latinLnBrk="0" hangingPunct="1">
              <a:lnSpc>
                <a:spcPct val="90000"/>
              </a:lnSpc>
              <a:spcBef>
                <a:spcPct val="0"/>
              </a:spcBef>
              <a:buNone/>
              <a:defRPr sz="4320" kern="1200">
                <a:solidFill>
                  <a:srgbClr val="535353"/>
                </a:solidFill>
                <a:latin typeface="Raleway" charset="0"/>
                <a:ea typeface="Raleway" charset="0"/>
                <a:cs typeface="Raleway" charset="0"/>
              </a:defRPr>
            </a:lvl1pPr>
          </a:lstStyle>
          <a:p>
            <a:pPr defTabSz="617220"/>
            <a:r>
              <a:rPr lang="en-US" sz="2100" dirty="0">
                <a:latin typeface="Raleway" panose="020B0503030101060003" pitchFamily="34" charset="0"/>
                <a:ea typeface="Open Sans Light" panose="020B0306030504020204" pitchFamily="34" charset="0"/>
                <a:cs typeface="Open Sans Light" panose="020B0306030504020204" pitchFamily="34" charset="0"/>
              </a:rPr>
              <a:t>Steps to Migrate with ASR</a:t>
            </a:r>
          </a:p>
        </p:txBody>
      </p:sp>
    </p:spTree>
    <p:extLst>
      <p:ext uri="{BB962C8B-B14F-4D97-AF65-F5344CB8AC3E}">
        <p14:creationId xmlns:p14="http://schemas.microsoft.com/office/powerpoint/2010/main" val="2721654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2700" dirty="0"/>
              <a:t>Setup Configuration Server</a:t>
            </a:r>
          </a:p>
        </p:txBody>
      </p:sp>
      <p:sp>
        <p:nvSpPr>
          <p:cNvPr id="3" name="Oval 2">
            <a:extLst>
              <a:ext uri="{FF2B5EF4-FFF2-40B4-BE49-F238E27FC236}">
                <a16:creationId xmlns:a16="http://schemas.microsoft.com/office/drawing/2014/main" id="{53F4549D-FE56-4751-8D78-59E7600E619A}"/>
              </a:ext>
            </a:extLst>
          </p:cNvPr>
          <p:cNvSpPr>
            <a:spLocks noChangeAspect="1"/>
          </p:cNvSpPr>
          <p:nvPr/>
        </p:nvSpPr>
        <p:spPr>
          <a:xfrm>
            <a:off x="4128552" y="2139929"/>
            <a:ext cx="966721" cy="889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dirty="0">
                <a:solidFill>
                  <a:srgbClr val="5E5E5E"/>
                </a:solidFill>
                <a:latin typeface="Calibri"/>
              </a:rPr>
              <a:t>2</a:t>
            </a:r>
          </a:p>
        </p:txBody>
      </p:sp>
      <p:sp>
        <p:nvSpPr>
          <p:cNvPr id="4" name="Oval 3">
            <a:extLst>
              <a:ext uri="{FF2B5EF4-FFF2-40B4-BE49-F238E27FC236}">
                <a16:creationId xmlns:a16="http://schemas.microsoft.com/office/drawing/2014/main" id="{C1BE1F55-9F27-4982-9BA4-3B80407ED42A}"/>
              </a:ext>
            </a:extLst>
          </p:cNvPr>
          <p:cNvSpPr>
            <a:spLocks noChangeAspect="1"/>
          </p:cNvSpPr>
          <p:nvPr/>
        </p:nvSpPr>
        <p:spPr>
          <a:xfrm>
            <a:off x="5524886" y="2139929"/>
            <a:ext cx="966721" cy="889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dirty="0">
                <a:solidFill>
                  <a:srgbClr val="5E5E5E"/>
                </a:solidFill>
                <a:latin typeface="Calibri"/>
              </a:rPr>
              <a:t>3</a:t>
            </a:r>
          </a:p>
        </p:txBody>
      </p:sp>
      <p:sp>
        <p:nvSpPr>
          <p:cNvPr id="5" name="Oval 4">
            <a:extLst>
              <a:ext uri="{FF2B5EF4-FFF2-40B4-BE49-F238E27FC236}">
                <a16:creationId xmlns:a16="http://schemas.microsoft.com/office/drawing/2014/main" id="{278AF20C-E8AE-4B97-AF98-78041B219ACA}"/>
              </a:ext>
            </a:extLst>
          </p:cNvPr>
          <p:cNvSpPr>
            <a:spLocks noChangeAspect="1"/>
          </p:cNvSpPr>
          <p:nvPr/>
        </p:nvSpPr>
        <p:spPr>
          <a:xfrm>
            <a:off x="2732219" y="2139929"/>
            <a:ext cx="966721" cy="889879"/>
          </a:xfrm>
          <a:prstGeom prst="ellipse">
            <a:avLst/>
          </a:prstGeom>
          <a:solidFill>
            <a:srgbClr val="FD5E0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dirty="0">
                <a:solidFill>
                  <a:srgbClr val="FFFFFF"/>
                </a:solidFill>
                <a:latin typeface="Calibri"/>
              </a:rPr>
              <a:t>1</a:t>
            </a:r>
          </a:p>
        </p:txBody>
      </p:sp>
    </p:spTree>
    <p:extLst>
      <p:ext uri="{BB962C8B-B14F-4D97-AF65-F5344CB8AC3E}">
        <p14:creationId xmlns:p14="http://schemas.microsoft.com/office/powerpoint/2010/main" val="466185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BA2FF29-6D66-4DDA-A128-3A25A1BEB9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448" y="1654969"/>
            <a:ext cx="5185105" cy="3263504"/>
          </a:xfrm>
        </p:spPr>
      </p:pic>
      <p:sp>
        <p:nvSpPr>
          <p:cNvPr id="2" name="Title 1">
            <a:extLst>
              <a:ext uri="{FF2B5EF4-FFF2-40B4-BE49-F238E27FC236}">
                <a16:creationId xmlns:a16="http://schemas.microsoft.com/office/drawing/2014/main" id="{D16E13CE-0CC9-4DCD-B71E-669DD76067AF}"/>
              </a:ext>
            </a:extLst>
          </p:cNvPr>
          <p:cNvSpPr>
            <a:spLocks noGrp="1"/>
          </p:cNvSpPr>
          <p:nvPr>
            <p:ph type="title"/>
          </p:nvPr>
        </p:nvSpPr>
        <p:spPr/>
        <p:txBody>
          <a:bodyPr anchor="ctr">
            <a:noAutofit/>
          </a:bodyPr>
          <a:lstStyle/>
          <a:p>
            <a:r>
              <a:rPr lang="en-US" sz="2100" dirty="0">
                <a:latin typeface="Raleway" panose="020B0503030101060003" pitchFamily="34" charset="0"/>
                <a:ea typeface="Open Sans Light" panose="020B0306030504020204" pitchFamily="34" charset="0"/>
                <a:cs typeface="Open Sans Light" panose="020B0306030504020204" pitchFamily="34" charset="0"/>
              </a:rPr>
              <a:t>Setup the Configuration Server</a:t>
            </a:r>
          </a:p>
        </p:txBody>
      </p:sp>
      <p:sp>
        <p:nvSpPr>
          <p:cNvPr id="8" name="Speech Bubble: Rectangle with Corners Rounded 7">
            <a:extLst>
              <a:ext uri="{FF2B5EF4-FFF2-40B4-BE49-F238E27FC236}">
                <a16:creationId xmlns:a16="http://schemas.microsoft.com/office/drawing/2014/main" id="{D980B9B7-8221-4192-BBFC-764D9E32BCDA}"/>
              </a:ext>
            </a:extLst>
          </p:cNvPr>
          <p:cNvSpPr/>
          <p:nvPr/>
        </p:nvSpPr>
        <p:spPr>
          <a:xfrm>
            <a:off x="153141" y="2609481"/>
            <a:ext cx="1964184" cy="773003"/>
          </a:xfrm>
          <a:prstGeom prst="wedgeRoundRectCallout">
            <a:avLst>
              <a:gd name="adj1" fmla="val 50637"/>
              <a:gd name="adj2" fmla="val 85283"/>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1.</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Select the host to be used as the configuration server</a:t>
            </a:r>
          </a:p>
        </p:txBody>
      </p:sp>
      <p:sp>
        <p:nvSpPr>
          <p:cNvPr id="10" name="Speech Bubble: Rectangle with Corners Rounded 9">
            <a:extLst>
              <a:ext uri="{FF2B5EF4-FFF2-40B4-BE49-F238E27FC236}">
                <a16:creationId xmlns:a16="http://schemas.microsoft.com/office/drawing/2014/main" id="{ACA7E7FF-E746-43AF-9B7C-5713D1CFF0E1}"/>
              </a:ext>
            </a:extLst>
          </p:cNvPr>
          <p:cNvSpPr/>
          <p:nvPr/>
        </p:nvSpPr>
        <p:spPr>
          <a:xfrm>
            <a:off x="7058510" y="3814625"/>
            <a:ext cx="1610186" cy="464010"/>
          </a:xfrm>
          <a:prstGeom prst="wedgeRoundRectCallout">
            <a:avLst>
              <a:gd name="adj1" fmla="val -54020"/>
              <a:gd name="adj2" fmla="val -79438"/>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2.</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Click “Setup”</a:t>
            </a:r>
          </a:p>
        </p:txBody>
      </p:sp>
      <p:grpSp>
        <p:nvGrpSpPr>
          <p:cNvPr id="11" name="Group 10">
            <a:extLst>
              <a:ext uri="{FF2B5EF4-FFF2-40B4-BE49-F238E27FC236}">
                <a16:creationId xmlns:a16="http://schemas.microsoft.com/office/drawing/2014/main" id="{55E6ECCC-C180-468D-8A91-8B050651ADCF}"/>
              </a:ext>
            </a:extLst>
          </p:cNvPr>
          <p:cNvGrpSpPr/>
          <p:nvPr/>
        </p:nvGrpSpPr>
        <p:grpSpPr>
          <a:xfrm>
            <a:off x="4340867" y="451700"/>
            <a:ext cx="462266" cy="107894"/>
            <a:chOff x="5545123" y="590605"/>
            <a:chExt cx="616354" cy="143859"/>
          </a:xfrm>
        </p:grpSpPr>
        <p:cxnSp>
          <p:nvCxnSpPr>
            <p:cNvPr id="12" name="Straight Connector 11">
              <a:extLst>
                <a:ext uri="{FF2B5EF4-FFF2-40B4-BE49-F238E27FC236}">
                  <a16:creationId xmlns:a16="http://schemas.microsoft.com/office/drawing/2014/main" id="{B6CFDDE4-DDB1-4D77-BB9A-B2309C1ECADB}"/>
                </a:ext>
              </a:extLst>
            </p:cNvPr>
            <p:cNvCxnSpPr>
              <a:cxnSpLocks/>
              <a:endCxn id="15" idx="6"/>
            </p:cNvCxnSpPr>
            <p:nvPr/>
          </p:nvCxnSpPr>
          <p:spPr>
            <a:xfrm flipV="1">
              <a:off x="5682283" y="659186"/>
              <a:ext cx="479194" cy="67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425D452-9E8A-4B22-92F2-97CBF439E873}"/>
                </a:ext>
              </a:extLst>
            </p:cNvPr>
            <p:cNvGrpSpPr/>
            <p:nvPr/>
          </p:nvGrpSpPr>
          <p:grpSpPr>
            <a:xfrm>
              <a:off x="5545123" y="590605"/>
              <a:ext cx="616354" cy="143859"/>
              <a:chOff x="5526834" y="977465"/>
              <a:chExt cx="616354" cy="143858"/>
            </a:xfrm>
          </p:grpSpPr>
          <p:sp>
            <p:nvSpPr>
              <p:cNvPr id="14" name="Oval 13">
                <a:extLst>
                  <a:ext uri="{FF2B5EF4-FFF2-40B4-BE49-F238E27FC236}">
                    <a16:creationId xmlns:a16="http://schemas.microsoft.com/office/drawing/2014/main" id="{14358CA3-7D2B-4544-893A-3F1E323ADD98}"/>
                  </a:ext>
                </a:extLst>
              </p:cNvPr>
              <p:cNvSpPr>
                <a:spLocks noChangeAspect="1"/>
              </p:cNvSpPr>
              <p:nvPr/>
            </p:nvSpPr>
            <p:spPr>
              <a:xfrm>
                <a:off x="5763327"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5" name="Oval 14">
                <a:extLst>
                  <a:ext uri="{FF2B5EF4-FFF2-40B4-BE49-F238E27FC236}">
                    <a16:creationId xmlns:a16="http://schemas.microsoft.com/office/drawing/2014/main" id="{79B366C2-FF91-40C5-BB92-09A95DE898E6}"/>
                  </a:ext>
                </a:extLst>
              </p:cNvPr>
              <p:cNvSpPr>
                <a:spLocks noChangeAspect="1"/>
              </p:cNvSpPr>
              <p:nvPr/>
            </p:nvSpPr>
            <p:spPr>
              <a:xfrm>
                <a:off x="6006028"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6" name="Oval 15">
                <a:extLst>
                  <a:ext uri="{FF2B5EF4-FFF2-40B4-BE49-F238E27FC236}">
                    <a16:creationId xmlns:a16="http://schemas.microsoft.com/office/drawing/2014/main" id="{AFE71EC8-25E7-4BB6-A7CD-6581553BB23F}"/>
                  </a:ext>
                </a:extLst>
              </p:cNvPr>
              <p:cNvSpPr>
                <a:spLocks noChangeAspect="1"/>
              </p:cNvSpPr>
              <p:nvPr/>
            </p:nvSpPr>
            <p:spPr>
              <a:xfrm>
                <a:off x="5526834" y="984163"/>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grpSp>
      </p:grpSp>
    </p:spTree>
    <p:extLst>
      <p:ext uri="{BB962C8B-B14F-4D97-AF65-F5344CB8AC3E}">
        <p14:creationId xmlns:p14="http://schemas.microsoft.com/office/powerpoint/2010/main" val="405244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endParaRPr lang="en-US" dirty="0"/>
          </a:p>
        </p:txBody>
      </p:sp>
      <p:sp>
        <p:nvSpPr>
          <p:cNvPr id="3" name="Text Placeholder 2"/>
          <p:cNvSpPr>
            <a:spLocks noGrp="1"/>
          </p:cNvSpPr>
          <p:nvPr>
            <p:ph type="body" sz="quarter" idx="3"/>
          </p:nvPr>
        </p:nvSpPr>
        <p:spPr/>
        <p:txBody>
          <a:bodyPr/>
          <a:lstStyle/>
          <a:p>
            <a:r>
              <a:rPr lang="en-US" dirty="0">
                <a:solidFill>
                  <a:srgbClr val="5E5E5E"/>
                </a:solidFill>
              </a:rPr>
              <a:t>Validate</a:t>
            </a:r>
          </a:p>
        </p:txBody>
      </p:sp>
      <p:sp>
        <p:nvSpPr>
          <p:cNvPr id="4" name="Content Placeholder 3"/>
          <p:cNvSpPr>
            <a:spLocks noGrp="1"/>
          </p:cNvSpPr>
          <p:nvPr>
            <p:ph sz="quarter" idx="4"/>
          </p:nvPr>
        </p:nvSpPr>
        <p:spPr/>
        <p:txBody>
          <a:bodyPr/>
          <a:lstStyle/>
          <a:p>
            <a:r>
              <a:rPr lang="en-US" dirty="0">
                <a:solidFill>
                  <a:srgbClr val="5E5E5E"/>
                </a:solidFill>
              </a:rPr>
              <a:t>Visualize connectivity between infrastructures</a:t>
            </a:r>
          </a:p>
          <a:p>
            <a:r>
              <a:rPr lang="en-US" dirty="0">
                <a:solidFill>
                  <a:srgbClr val="5E5E5E"/>
                </a:solidFill>
              </a:rPr>
              <a:t>Compare new state to historical state</a:t>
            </a:r>
          </a:p>
          <a:p>
            <a:r>
              <a:rPr lang="en-US" dirty="0">
                <a:solidFill>
                  <a:srgbClr val="5E5E5E"/>
                </a:solidFill>
              </a:rPr>
              <a:t>Validate application dependency</a:t>
            </a:r>
          </a:p>
        </p:txBody>
      </p:sp>
      <p:sp>
        <p:nvSpPr>
          <p:cNvPr id="5" name="Title 4"/>
          <p:cNvSpPr>
            <a:spLocks noGrp="1"/>
          </p:cNvSpPr>
          <p:nvPr>
            <p:ph type="title"/>
          </p:nvPr>
        </p:nvSpPr>
        <p:spPr/>
        <p:txBody>
          <a:bodyPr/>
          <a:lstStyle/>
          <a:p>
            <a:r>
              <a:rPr lang="en-US" dirty="0">
                <a:solidFill>
                  <a:srgbClr val="5E5E5E"/>
                </a:solidFill>
              </a:rPr>
              <a:t>THE CLOUD JOURNEY</a:t>
            </a:r>
          </a:p>
        </p:txBody>
      </p:sp>
      <p:grpSp>
        <p:nvGrpSpPr>
          <p:cNvPr id="12" name="Group 11"/>
          <p:cNvGrpSpPr/>
          <p:nvPr/>
        </p:nvGrpSpPr>
        <p:grpSpPr>
          <a:xfrm>
            <a:off x="4021122" y="389616"/>
            <a:ext cx="1101756" cy="143857"/>
            <a:chOff x="5545123" y="590607"/>
            <a:chExt cx="1101756" cy="143857"/>
          </a:xfrm>
        </p:grpSpPr>
        <p:cxnSp>
          <p:nvCxnSpPr>
            <p:cNvPr id="6" name="Straight Connector 5"/>
            <p:cNvCxnSpPr/>
            <p:nvPr/>
          </p:nvCxnSpPr>
          <p:spPr>
            <a:xfrm flipV="1">
              <a:off x="5682283" y="659185"/>
              <a:ext cx="827436" cy="669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p:nvSpPr>
          <p:spPr>
            <a:xfrm>
              <a:off x="5781615"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8" name="Oval 7"/>
            <p:cNvSpPr>
              <a:spLocks noChangeAspect="1"/>
            </p:cNvSpPr>
            <p:nvPr/>
          </p:nvSpPr>
          <p:spPr>
            <a:xfrm>
              <a:off x="6024316"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9" name="Oval 8"/>
            <p:cNvSpPr>
              <a:spLocks noChangeAspect="1"/>
            </p:cNvSpPr>
            <p:nvPr/>
          </p:nvSpPr>
          <p:spPr>
            <a:xfrm>
              <a:off x="6267017"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0" name="Oval 9"/>
            <p:cNvSpPr>
              <a:spLocks noChangeAspect="1"/>
            </p:cNvSpPr>
            <p:nvPr/>
          </p:nvSpPr>
          <p:spPr>
            <a:xfrm>
              <a:off x="6509719"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sp>
          <p:nvSpPr>
            <p:cNvPr id="11" name="Oval 10"/>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dirty="0"/>
            </a:p>
          </p:txBody>
        </p:sp>
      </p:gr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6116" t="7396" r="56156" b="20087"/>
          <a:stretch/>
        </p:blipFill>
        <p:spPr>
          <a:xfrm>
            <a:off x="627461" y="1404318"/>
            <a:ext cx="3870723" cy="3750387"/>
          </a:xfrm>
          <a:prstGeom prst="rect">
            <a:avLst/>
          </a:prstGeom>
        </p:spPr>
      </p:pic>
    </p:spTree>
    <p:extLst>
      <p:ext uri="{BB962C8B-B14F-4D97-AF65-F5344CB8AC3E}">
        <p14:creationId xmlns:p14="http://schemas.microsoft.com/office/powerpoint/2010/main" val="788658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8ADF609B-CFCB-4DD2-A750-5A66B1A90F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9319" y="1654969"/>
            <a:ext cx="5085362" cy="3263504"/>
          </a:xfrm>
        </p:spPr>
      </p:pic>
      <p:sp>
        <p:nvSpPr>
          <p:cNvPr id="2" name="Title 1">
            <a:extLst>
              <a:ext uri="{FF2B5EF4-FFF2-40B4-BE49-F238E27FC236}">
                <a16:creationId xmlns:a16="http://schemas.microsoft.com/office/drawing/2014/main" id="{E67C711B-AF3A-44CC-BCDA-671D90EC1515}"/>
              </a:ext>
            </a:extLst>
          </p:cNvPr>
          <p:cNvSpPr>
            <a:spLocks noGrp="1"/>
          </p:cNvSpPr>
          <p:nvPr>
            <p:ph type="title"/>
          </p:nvPr>
        </p:nvSpPr>
        <p:spPr/>
        <p:txBody>
          <a:bodyPr anchor="ctr">
            <a:normAutofit/>
          </a:bodyPr>
          <a:lstStyle/>
          <a:p>
            <a:r>
              <a:rPr lang="en-US" sz="2100" dirty="0">
                <a:latin typeface="Raleway" panose="020B0503030101060003" pitchFamily="34" charset="0"/>
                <a:ea typeface="Open Sans Light" panose="020B0306030504020204" pitchFamily="34" charset="0"/>
                <a:cs typeface="Open Sans Light" panose="020B0306030504020204" pitchFamily="34" charset="0"/>
              </a:rPr>
              <a:t>Specify the Configuration Server Details</a:t>
            </a:r>
          </a:p>
        </p:txBody>
      </p:sp>
      <p:sp>
        <p:nvSpPr>
          <p:cNvPr id="4" name="Speech Bubble: Rectangle with Corners Rounded 3">
            <a:extLst>
              <a:ext uri="{FF2B5EF4-FFF2-40B4-BE49-F238E27FC236}">
                <a16:creationId xmlns:a16="http://schemas.microsoft.com/office/drawing/2014/main" id="{0C262928-78B6-489D-ABDE-FE54B46F4CE6}"/>
              </a:ext>
            </a:extLst>
          </p:cNvPr>
          <p:cNvSpPr/>
          <p:nvPr/>
        </p:nvSpPr>
        <p:spPr>
          <a:xfrm>
            <a:off x="325572" y="3348546"/>
            <a:ext cx="2270464" cy="484151"/>
          </a:xfrm>
          <a:prstGeom prst="wedgeRoundRectCallout">
            <a:avLst>
              <a:gd name="adj1" fmla="val 68922"/>
              <a:gd name="adj2" fmla="val 67695"/>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1.</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Enter the subscription ID</a:t>
            </a:r>
          </a:p>
        </p:txBody>
      </p:sp>
      <p:sp>
        <p:nvSpPr>
          <p:cNvPr id="6" name="Speech Bubble: Rectangle with Corners Rounded 5">
            <a:extLst>
              <a:ext uri="{FF2B5EF4-FFF2-40B4-BE49-F238E27FC236}">
                <a16:creationId xmlns:a16="http://schemas.microsoft.com/office/drawing/2014/main" id="{9763AD61-B3EC-418A-8B60-9974D38FEDC7}"/>
              </a:ext>
            </a:extLst>
          </p:cNvPr>
          <p:cNvSpPr/>
          <p:nvPr/>
        </p:nvSpPr>
        <p:spPr>
          <a:xfrm>
            <a:off x="6533536" y="3408470"/>
            <a:ext cx="2270464" cy="646328"/>
          </a:xfrm>
          <a:prstGeom prst="wedgeRoundRectCallout">
            <a:avLst>
              <a:gd name="adj1" fmla="val -88556"/>
              <a:gd name="adj2" fmla="val 58413"/>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2.</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Enter the Resource Group or create a new one</a:t>
            </a:r>
          </a:p>
        </p:txBody>
      </p:sp>
      <p:sp>
        <p:nvSpPr>
          <p:cNvPr id="7" name="Speech Bubble: Rectangle with Corners Rounded 6">
            <a:extLst>
              <a:ext uri="{FF2B5EF4-FFF2-40B4-BE49-F238E27FC236}">
                <a16:creationId xmlns:a16="http://schemas.microsoft.com/office/drawing/2014/main" id="{707FD1B4-3E0B-4680-8A71-BB252586F03B}"/>
              </a:ext>
            </a:extLst>
          </p:cNvPr>
          <p:cNvSpPr/>
          <p:nvPr/>
        </p:nvSpPr>
        <p:spPr>
          <a:xfrm>
            <a:off x="3758152" y="4709047"/>
            <a:ext cx="1371171" cy="418850"/>
          </a:xfrm>
          <a:prstGeom prst="wedgeRoundRectCallout">
            <a:avLst>
              <a:gd name="adj1" fmla="val 88594"/>
              <a:gd name="adj2" fmla="val -58928"/>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3. </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Click “Save” </a:t>
            </a:r>
          </a:p>
        </p:txBody>
      </p:sp>
      <p:grpSp>
        <p:nvGrpSpPr>
          <p:cNvPr id="8" name="Group 7">
            <a:extLst>
              <a:ext uri="{FF2B5EF4-FFF2-40B4-BE49-F238E27FC236}">
                <a16:creationId xmlns:a16="http://schemas.microsoft.com/office/drawing/2014/main" id="{D91D5080-3658-4F11-BB12-34B4ABA2A170}"/>
              </a:ext>
            </a:extLst>
          </p:cNvPr>
          <p:cNvGrpSpPr/>
          <p:nvPr/>
        </p:nvGrpSpPr>
        <p:grpSpPr>
          <a:xfrm>
            <a:off x="4340867" y="455046"/>
            <a:ext cx="462266" cy="107894"/>
            <a:chOff x="5545123" y="590605"/>
            <a:chExt cx="616354" cy="143859"/>
          </a:xfrm>
        </p:grpSpPr>
        <p:cxnSp>
          <p:nvCxnSpPr>
            <p:cNvPr id="9" name="Straight Connector 8">
              <a:extLst>
                <a:ext uri="{FF2B5EF4-FFF2-40B4-BE49-F238E27FC236}">
                  <a16:creationId xmlns:a16="http://schemas.microsoft.com/office/drawing/2014/main" id="{A3F20ECF-A185-4039-A198-103E01D6FF98}"/>
                </a:ext>
              </a:extLst>
            </p:cNvPr>
            <p:cNvCxnSpPr>
              <a:cxnSpLocks/>
              <a:endCxn id="12" idx="6"/>
            </p:cNvCxnSpPr>
            <p:nvPr/>
          </p:nvCxnSpPr>
          <p:spPr>
            <a:xfrm flipV="1">
              <a:off x="5682283" y="659186"/>
              <a:ext cx="479194" cy="67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768963F-B628-41C3-A4F8-9B7C9614C1FF}"/>
                </a:ext>
              </a:extLst>
            </p:cNvPr>
            <p:cNvGrpSpPr/>
            <p:nvPr/>
          </p:nvGrpSpPr>
          <p:grpSpPr>
            <a:xfrm>
              <a:off x="5545123" y="590605"/>
              <a:ext cx="616354" cy="143859"/>
              <a:chOff x="5526834" y="977465"/>
              <a:chExt cx="616354" cy="143858"/>
            </a:xfrm>
          </p:grpSpPr>
          <p:sp>
            <p:nvSpPr>
              <p:cNvPr id="11" name="Oval 10">
                <a:extLst>
                  <a:ext uri="{FF2B5EF4-FFF2-40B4-BE49-F238E27FC236}">
                    <a16:creationId xmlns:a16="http://schemas.microsoft.com/office/drawing/2014/main" id="{DBBB781D-F7F2-40E3-9D64-3A1500745CB9}"/>
                  </a:ext>
                </a:extLst>
              </p:cNvPr>
              <p:cNvSpPr>
                <a:spLocks noChangeAspect="1"/>
              </p:cNvSpPr>
              <p:nvPr/>
            </p:nvSpPr>
            <p:spPr>
              <a:xfrm>
                <a:off x="5763327"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2" name="Oval 11">
                <a:extLst>
                  <a:ext uri="{FF2B5EF4-FFF2-40B4-BE49-F238E27FC236}">
                    <a16:creationId xmlns:a16="http://schemas.microsoft.com/office/drawing/2014/main" id="{EEF28256-2FC2-456A-93C5-206ADE3DD920}"/>
                  </a:ext>
                </a:extLst>
              </p:cNvPr>
              <p:cNvSpPr>
                <a:spLocks noChangeAspect="1"/>
              </p:cNvSpPr>
              <p:nvPr/>
            </p:nvSpPr>
            <p:spPr>
              <a:xfrm>
                <a:off x="6006028" y="977465"/>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3" name="Oval 12">
                <a:extLst>
                  <a:ext uri="{FF2B5EF4-FFF2-40B4-BE49-F238E27FC236}">
                    <a16:creationId xmlns:a16="http://schemas.microsoft.com/office/drawing/2014/main" id="{8C4082D7-39E5-4796-8473-23898E84AEE1}"/>
                  </a:ext>
                </a:extLst>
              </p:cNvPr>
              <p:cNvSpPr>
                <a:spLocks noChangeAspect="1"/>
              </p:cNvSpPr>
              <p:nvPr/>
            </p:nvSpPr>
            <p:spPr>
              <a:xfrm>
                <a:off x="5526834" y="984163"/>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grpSp>
      </p:grpSp>
    </p:spTree>
    <p:extLst>
      <p:ext uri="{BB962C8B-B14F-4D97-AF65-F5344CB8AC3E}">
        <p14:creationId xmlns:p14="http://schemas.microsoft.com/office/powerpoint/2010/main" val="1315954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2700" dirty="0"/>
              <a:t>Prepare to Migrate</a:t>
            </a:r>
          </a:p>
        </p:txBody>
      </p:sp>
      <p:sp>
        <p:nvSpPr>
          <p:cNvPr id="4" name="Oval 3">
            <a:extLst>
              <a:ext uri="{FF2B5EF4-FFF2-40B4-BE49-F238E27FC236}">
                <a16:creationId xmlns:a16="http://schemas.microsoft.com/office/drawing/2014/main" id="{B5542BFA-F3AC-4EF7-B2C1-86A9CC3E4CF4}"/>
              </a:ext>
            </a:extLst>
          </p:cNvPr>
          <p:cNvSpPr>
            <a:spLocks noChangeAspect="1"/>
          </p:cNvSpPr>
          <p:nvPr/>
        </p:nvSpPr>
        <p:spPr>
          <a:xfrm>
            <a:off x="5431144" y="2164597"/>
            <a:ext cx="966721" cy="889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dirty="0">
                <a:solidFill>
                  <a:srgbClr val="5E5E5E"/>
                </a:solidFill>
                <a:latin typeface="Calibri"/>
              </a:rPr>
              <a:t>3</a:t>
            </a:r>
          </a:p>
        </p:txBody>
      </p:sp>
      <p:sp>
        <p:nvSpPr>
          <p:cNvPr id="6" name="Oval 5">
            <a:extLst>
              <a:ext uri="{FF2B5EF4-FFF2-40B4-BE49-F238E27FC236}">
                <a16:creationId xmlns:a16="http://schemas.microsoft.com/office/drawing/2014/main" id="{34EDDD7D-17A1-4AEF-9E09-8AB4249FF501}"/>
              </a:ext>
            </a:extLst>
          </p:cNvPr>
          <p:cNvSpPr>
            <a:spLocks noChangeAspect="1"/>
          </p:cNvSpPr>
          <p:nvPr/>
        </p:nvSpPr>
        <p:spPr>
          <a:xfrm>
            <a:off x="4064413" y="2164597"/>
            <a:ext cx="966721" cy="88987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dirty="0">
                <a:solidFill>
                  <a:srgbClr val="FFFFFF"/>
                </a:solidFill>
                <a:latin typeface="Calibri"/>
              </a:rPr>
              <a:t>2</a:t>
            </a:r>
          </a:p>
        </p:txBody>
      </p:sp>
      <p:sp>
        <p:nvSpPr>
          <p:cNvPr id="7" name="Oval 6">
            <a:extLst>
              <a:ext uri="{FF2B5EF4-FFF2-40B4-BE49-F238E27FC236}">
                <a16:creationId xmlns:a16="http://schemas.microsoft.com/office/drawing/2014/main" id="{063E43DE-FF72-445D-82E9-846608C2FD26}"/>
              </a:ext>
            </a:extLst>
          </p:cNvPr>
          <p:cNvSpPr>
            <a:spLocks noChangeAspect="1"/>
          </p:cNvSpPr>
          <p:nvPr/>
        </p:nvSpPr>
        <p:spPr>
          <a:xfrm>
            <a:off x="2697682" y="2164597"/>
            <a:ext cx="966721" cy="88987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dirty="0">
                <a:solidFill>
                  <a:srgbClr val="5E5E5E"/>
                </a:solidFill>
                <a:latin typeface="Calibri"/>
              </a:rPr>
              <a:t>1</a:t>
            </a:r>
          </a:p>
        </p:txBody>
      </p:sp>
    </p:spTree>
    <p:extLst>
      <p:ext uri="{BB962C8B-B14F-4D97-AF65-F5344CB8AC3E}">
        <p14:creationId xmlns:p14="http://schemas.microsoft.com/office/powerpoint/2010/main" val="40959205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13D0846-40AF-430D-90FB-E510B76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7550" y="1458147"/>
            <a:ext cx="4407113" cy="3759947"/>
          </a:xfrm>
        </p:spPr>
      </p:pic>
      <p:sp>
        <p:nvSpPr>
          <p:cNvPr id="2" name="Title 1">
            <a:extLst>
              <a:ext uri="{FF2B5EF4-FFF2-40B4-BE49-F238E27FC236}">
                <a16:creationId xmlns:a16="http://schemas.microsoft.com/office/drawing/2014/main" id="{DFD4D1C9-2D8E-4F70-BD77-E877A651739E}"/>
              </a:ext>
            </a:extLst>
          </p:cNvPr>
          <p:cNvSpPr>
            <a:spLocks noGrp="1"/>
          </p:cNvSpPr>
          <p:nvPr>
            <p:ph type="title"/>
          </p:nvPr>
        </p:nvSpPr>
        <p:spPr/>
        <p:txBody>
          <a:bodyPr anchor="ctr">
            <a:normAutofit/>
          </a:bodyPr>
          <a:lstStyle/>
          <a:p>
            <a:r>
              <a:rPr lang="en-US" sz="2100" dirty="0">
                <a:latin typeface="Raleway" panose="020B0503030101060003" pitchFamily="34" charset="0"/>
                <a:ea typeface="Open Sans Light" panose="020B0306030504020204" pitchFamily="34" charset="0"/>
                <a:cs typeface="Open Sans Light" panose="020B0306030504020204" pitchFamily="34" charset="0"/>
              </a:rPr>
              <a:t>Select the Machines for Migration</a:t>
            </a:r>
          </a:p>
        </p:txBody>
      </p:sp>
      <p:sp>
        <p:nvSpPr>
          <p:cNvPr id="7" name="Speech Bubble: Rectangle with Corners Rounded 6">
            <a:extLst>
              <a:ext uri="{FF2B5EF4-FFF2-40B4-BE49-F238E27FC236}">
                <a16:creationId xmlns:a16="http://schemas.microsoft.com/office/drawing/2014/main" id="{95E8C67B-8D8B-4EA0-924C-AF7B668E0B80}"/>
              </a:ext>
            </a:extLst>
          </p:cNvPr>
          <p:cNvSpPr/>
          <p:nvPr/>
        </p:nvSpPr>
        <p:spPr>
          <a:xfrm>
            <a:off x="472736" y="1883731"/>
            <a:ext cx="1791071" cy="906020"/>
          </a:xfrm>
          <a:prstGeom prst="wedgeRoundRectCallout">
            <a:avLst>
              <a:gd name="adj1" fmla="val 63014"/>
              <a:gd name="adj2" fmla="val 81823"/>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1.</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Check the boxes next to the hosts to be migrated</a:t>
            </a:r>
          </a:p>
        </p:txBody>
      </p:sp>
      <p:sp>
        <p:nvSpPr>
          <p:cNvPr id="10" name="Speech Bubble: Rectangle with Corners Rounded 9">
            <a:extLst>
              <a:ext uri="{FF2B5EF4-FFF2-40B4-BE49-F238E27FC236}">
                <a16:creationId xmlns:a16="http://schemas.microsoft.com/office/drawing/2014/main" id="{48760818-17EB-419B-A931-8F622B3FDBFF}"/>
              </a:ext>
            </a:extLst>
          </p:cNvPr>
          <p:cNvSpPr/>
          <p:nvPr/>
        </p:nvSpPr>
        <p:spPr>
          <a:xfrm>
            <a:off x="2764398" y="3604163"/>
            <a:ext cx="1791071" cy="906020"/>
          </a:xfrm>
          <a:prstGeom prst="wedgeRoundRectCallout">
            <a:avLst>
              <a:gd name="adj1" fmla="val 86807"/>
              <a:gd name="adj2" fmla="val 45078"/>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2.</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Select “Prepare To Migrate” from the drop-down list</a:t>
            </a:r>
          </a:p>
        </p:txBody>
      </p:sp>
      <p:sp>
        <p:nvSpPr>
          <p:cNvPr id="11" name="Speech Bubble: Rectangle with Corners Rounded 10">
            <a:extLst>
              <a:ext uri="{FF2B5EF4-FFF2-40B4-BE49-F238E27FC236}">
                <a16:creationId xmlns:a16="http://schemas.microsoft.com/office/drawing/2014/main" id="{BF9C2D7E-82C6-4281-B690-11C61FB9AF5F}"/>
              </a:ext>
            </a:extLst>
          </p:cNvPr>
          <p:cNvSpPr/>
          <p:nvPr/>
        </p:nvSpPr>
        <p:spPr>
          <a:xfrm>
            <a:off x="6907508" y="4331043"/>
            <a:ext cx="1522521" cy="358280"/>
          </a:xfrm>
          <a:prstGeom prst="wedgeRoundRectCallout">
            <a:avLst>
              <a:gd name="adj1" fmla="val -65763"/>
              <a:gd name="adj2" fmla="val 118813"/>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3.</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Click “Go”</a:t>
            </a:r>
          </a:p>
        </p:txBody>
      </p:sp>
      <p:grpSp>
        <p:nvGrpSpPr>
          <p:cNvPr id="8" name="Group 7">
            <a:extLst>
              <a:ext uri="{FF2B5EF4-FFF2-40B4-BE49-F238E27FC236}">
                <a16:creationId xmlns:a16="http://schemas.microsoft.com/office/drawing/2014/main" id="{3CD40E07-BBA4-4945-A52B-6744F77D9923}"/>
              </a:ext>
            </a:extLst>
          </p:cNvPr>
          <p:cNvGrpSpPr/>
          <p:nvPr/>
        </p:nvGrpSpPr>
        <p:grpSpPr>
          <a:xfrm>
            <a:off x="4340868" y="451701"/>
            <a:ext cx="462265" cy="107893"/>
            <a:chOff x="5545123" y="590607"/>
            <a:chExt cx="616353" cy="143857"/>
          </a:xfrm>
        </p:grpSpPr>
        <p:cxnSp>
          <p:nvCxnSpPr>
            <p:cNvPr id="12" name="Straight Connector 11">
              <a:extLst>
                <a:ext uri="{FF2B5EF4-FFF2-40B4-BE49-F238E27FC236}">
                  <a16:creationId xmlns:a16="http://schemas.microsoft.com/office/drawing/2014/main" id="{81AE88C1-12F4-475A-8506-103052259DB7}"/>
                </a:ext>
              </a:extLst>
            </p:cNvPr>
            <p:cNvCxnSpPr>
              <a:cxnSpLocks/>
              <a:endCxn id="14" idx="6"/>
            </p:cNvCxnSpPr>
            <p:nvPr/>
          </p:nvCxnSpPr>
          <p:spPr>
            <a:xfrm flipV="1">
              <a:off x="5682283" y="659187"/>
              <a:ext cx="479193" cy="669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588E19D-8278-4B7D-8D11-8DBB1EB45C77}"/>
                </a:ext>
              </a:extLst>
            </p:cNvPr>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4" name="Oval 13">
              <a:extLst>
                <a:ext uri="{FF2B5EF4-FFF2-40B4-BE49-F238E27FC236}">
                  <a16:creationId xmlns:a16="http://schemas.microsoft.com/office/drawing/2014/main" id="{55B12F49-DFB4-481C-9ED3-9ED083284419}"/>
                </a:ext>
              </a:extLst>
            </p:cNvPr>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7" name="Oval 16">
              <a:extLst>
                <a:ext uri="{FF2B5EF4-FFF2-40B4-BE49-F238E27FC236}">
                  <a16:creationId xmlns:a16="http://schemas.microsoft.com/office/drawing/2014/main" id="{86E868EC-8541-4FB6-83DD-072FCBB8C85E}"/>
                </a:ext>
              </a:extLst>
            </p:cNvPr>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grpSp>
    </p:spTree>
    <p:extLst>
      <p:ext uri="{BB962C8B-B14F-4D97-AF65-F5344CB8AC3E}">
        <p14:creationId xmlns:p14="http://schemas.microsoft.com/office/powerpoint/2010/main" val="3939184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44FC0B90-C5B1-493A-9AD9-EEA94997B3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0440" y="1355579"/>
            <a:ext cx="4567355" cy="3882489"/>
          </a:xfrm>
        </p:spPr>
      </p:pic>
      <p:sp>
        <p:nvSpPr>
          <p:cNvPr id="2" name="Title 1">
            <a:extLst>
              <a:ext uri="{FF2B5EF4-FFF2-40B4-BE49-F238E27FC236}">
                <a16:creationId xmlns:a16="http://schemas.microsoft.com/office/drawing/2014/main" id="{435C8735-EA97-4F01-9A11-0CEF4656DA95}"/>
              </a:ext>
            </a:extLst>
          </p:cNvPr>
          <p:cNvSpPr>
            <a:spLocks noGrp="1"/>
          </p:cNvSpPr>
          <p:nvPr>
            <p:ph type="title"/>
          </p:nvPr>
        </p:nvSpPr>
        <p:spPr>
          <a:xfrm>
            <a:off x="628650" y="559594"/>
            <a:ext cx="7378928" cy="994172"/>
          </a:xfrm>
        </p:spPr>
        <p:txBody>
          <a:bodyPr anchor="ctr">
            <a:normAutofit/>
          </a:bodyPr>
          <a:lstStyle/>
          <a:p>
            <a:r>
              <a:rPr lang="en-US" sz="2100" dirty="0">
                <a:latin typeface="Raleway" panose="020B0503030101060003" pitchFamily="34" charset="0"/>
                <a:ea typeface="Open Sans Light" panose="020B0306030504020204" pitchFamily="34" charset="0"/>
                <a:cs typeface="Open Sans Light" panose="020B0306030504020204" pitchFamily="34" charset="0"/>
              </a:rPr>
              <a:t>Prepare the Selected Machines for Migration</a:t>
            </a:r>
          </a:p>
        </p:txBody>
      </p:sp>
      <p:sp>
        <p:nvSpPr>
          <p:cNvPr id="5" name="Speech Bubble: Rectangle with Corners Rounded 4">
            <a:extLst>
              <a:ext uri="{FF2B5EF4-FFF2-40B4-BE49-F238E27FC236}">
                <a16:creationId xmlns:a16="http://schemas.microsoft.com/office/drawing/2014/main" id="{E56D5476-CB4D-41A6-8EC3-D9146575FF1D}"/>
              </a:ext>
            </a:extLst>
          </p:cNvPr>
          <p:cNvSpPr/>
          <p:nvPr/>
        </p:nvSpPr>
        <p:spPr>
          <a:xfrm>
            <a:off x="422593" y="1927508"/>
            <a:ext cx="1791071" cy="1309456"/>
          </a:xfrm>
          <a:prstGeom prst="wedgeRoundRectCallout">
            <a:avLst>
              <a:gd name="adj1" fmla="val 118777"/>
              <a:gd name="adj2" fmla="val 28353"/>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1.</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Select existing Storage, Network, and Subnet configurations or create new ones</a:t>
            </a:r>
          </a:p>
        </p:txBody>
      </p:sp>
      <p:sp>
        <p:nvSpPr>
          <p:cNvPr id="7" name="Speech Bubble: Rectangle with Corners Rounded 6">
            <a:extLst>
              <a:ext uri="{FF2B5EF4-FFF2-40B4-BE49-F238E27FC236}">
                <a16:creationId xmlns:a16="http://schemas.microsoft.com/office/drawing/2014/main" id="{A5032F56-47DD-4E02-96CF-072B7117B63F}"/>
              </a:ext>
            </a:extLst>
          </p:cNvPr>
          <p:cNvSpPr/>
          <p:nvPr/>
        </p:nvSpPr>
        <p:spPr>
          <a:xfrm>
            <a:off x="6147788" y="3378509"/>
            <a:ext cx="1682318" cy="502697"/>
          </a:xfrm>
          <a:prstGeom prst="wedgeRoundRectCallout">
            <a:avLst>
              <a:gd name="adj1" fmla="val -76282"/>
              <a:gd name="adj2" fmla="val 387"/>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2.</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Click “Save”</a:t>
            </a:r>
          </a:p>
        </p:txBody>
      </p:sp>
      <p:grpSp>
        <p:nvGrpSpPr>
          <p:cNvPr id="6" name="Group 5">
            <a:extLst>
              <a:ext uri="{FF2B5EF4-FFF2-40B4-BE49-F238E27FC236}">
                <a16:creationId xmlns:a16="http://schemas.microsoft.com/office/drawing/2014/main" id="{CF081FAD-F1FD-42D2-9346-5C4FEEA33E74}"/>
              </a:ext>
            </a:extLst>
          </p:cNvPr>
          <p:cNvGrpSpPr/>
          <p:nvPr/>
        </p:nvGrpSpPr>
        <p:grpSpPr>
          <a:xfrm>
            <a:off x="4340867" y="451701"/>
            <a:ext cx="462265" cy="107893"/>
            <a:chOff x="5545123" y="590607"/>
            <a:chExt cx="616353" cy="143857"/>
          </a:xfrm>
        </p:grpSpPr>
        <p:cxnSp>
          <p:nvCxnSpPr>
            <p:cNvPr id="8" name="Straight Connector 7">
              <a:extLst>
                <a:ext uri="{FF2B5EF4-FFF2-40B4-BE49-F238E27FC236}">
                  <a16:creationId xmlns:a16="http://schemas.microsoft.com/office/drawing/2014/main" id="{C500EC90-E3F7-48DD-BAAB-0F78044E1C5D}"/>
                </a:ext>
              </a:extLst>
            </p:cNvPr>
            <p:cNvCxnSpPr>
              <a:cxnSpLocks/>
              <a:endCxn id="11" idx="6"/>
            </p:cNvCxnSpPr>
            <p:nvPr/>
          </p:nvCxnSpPr>
          <p:spPr>
            <a:xfrm flipV="1">
              <a:off x="5682283" y="659187"/>
              <a:ext cx="479193" cy="669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C628BF1-F097-4384-82D7-F44A15447B7A}"/>
                </a:ext>
              </a:extLst>
            </p:cNvPr>
            <p:cNvSpPr>
              <a:spLocks noChangeAspect="1"/>
            </p:cNvSpPr>
            <p:nvPr/>
          </p:nvSpPr>
          <p:spPr>
            <a:xfrm>
              <a:off x="5781615"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1" name="Oval 10">
              <a:extLst>
                <a:ext uri="{FF2B5EF4-FFF2-40B4-BE49-F238E27FC236}">
                  <a16:creationId xmlns:a16="http://schemas.microsoft.com/office/drawing/2014/main" id="{A8671D30-D863-4644-9EFF-6A5563CD3BA7}"/>
                </a:ext>
              </a:extLst>
            </p:cNvPr>
            <p:cNvSpPr>
              <a:spLocks noChangeAspect="1"/>
            </p:cNvSpPr>
            <p:nvPr/>
          </p:nvSpPr>
          <p:spPr>
            <a:xfrm>
              <a:off x="6024316" y="590607"/>
              <a:ext cx="137160" cy="137160"/>
            </a:xfrm>
            <a:prstGeom prst="ellipse">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2" name="Oval 11">
              <a:extLst>
                <a:ext uri="{FF2B5EF4-FFF2-40B4-BE49-F238E27FC236}">
                  <a16:creationId xmlns:a16="http://schemas.microsoft.com/office/drawing/2014/main" id="{90D4DC2A-BC1A-4BE3-A3D6-D34576E3B90E}"/>
                </a:ext>
              </a:extLst>
            </p:cNvPr>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grpSp>
    </p:spTree>
    <p:extLst>
      <p:ext uri="{BB962C8B-B14F-4D97-AF65-F5344CB8AC3E}">
        <p14:creationId xmlns:p14="http://schemas.microsoft.com/office/powerpoint/2010/main" val="41784565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2700" dirty="0"/>
              <a:t>Migrate</a:t>
            </a:r>
          </a:p>
        </p:txBody>
      </p:sp>
      <p:sp>
        <p:nvSpPr>
          <p:cNvPr id="3" name="Oval 2">
            <a:extLst>
              <a:ext uri="{FF2B5EF4-FFF2-40B4-BE49-F238E27FC236}">
                <a16:creationId xmlns:a16="http://schemas.microsoft.com/office/drawing/2014/main" id="{3D6AAF97-B4A1-451D-9B2C-EBC2567FA44D}"/>
              </a:ext>
            </a:extLst>
          </p:cNvPr>
          <p:cNvSpPr>
            <a:spLocks noChangeAspect="1"/>
          </p:cNvSpPr>
          <p:nvPr/>
        </p:nvSpPr>
        <p:spPr>
          <a:xfrm>
            <a:off x="4088640" y="2159663"/>
            <a:ext cx="966721" cy="889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dirty="0">
                <a:solidFill>
                  <a:srgbClr val="5E5E5E"/>
                </a:solidFill>
                <a:latin typeface="Calibri"/>
              </a:rPr>
              <a:t>2</a:t>
            </a:r>
          </a:p>
        </p:txBody>
      </p:sp>
      <p:sp>
        <p:nvSpPr>
          <p:cNvPr id="4" name="Oval 3">
            <a:extLst>
              <a:ext uri="{FF2B5EF4-FFF2-40B4-BE49-F238E27FC236}">
                <a16:creationId xmlns:a16="http://schemas.microsoft.com/office/drawing/2014/main" id="{2335D918-3480-4A3F-9B2B-87B4BFCD0317}"/>
              </a:ext>
            </a:extLst>
          </p:cNvPr>
          <p:cNvSpPr>
            <a:spLocks noChangeAspect="1"/>
          </p:cNvSpPr>
          <p:nvPr/>
        </p:nvSpPr>
        <p:spPr>
          <a:xfrm>
            <a:off x="5431145" y="2159663"/>
            <a:ext cx="966721" cy="88987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dirty="0">
                <a:solidFill>
                  <a:srgbClr val="FFFFFF"/>
                </a:solidFill>
                <a:latin typeface="Calibri"/>
              </a:rPr>
              <a:t>3</a:t>
            </a:r>
          </a:p>
        </p:txBody>
      </p:sp>
      <p:sp>
        <p:nvSpPr>
          <p:cNvPr id="5" name="Oval 4">
            <a:extLst>
              <a:ext uri="{FF2B5EF4-FFF2-40B4-BE49-F238E27FC236}">
                <a16:creationId xmlns:a16="http://schemas.microsoft.com/office/drawing/2014/main" id="{9EBD7C71-C04F-4C79-981D-6DFD4FE46E3A}"/>
              </a:ext>
            </a:extLst>
          </p:cNvPr>
          <p:cNvSpPr>
            <a:spLocks noChangeAspect="1"/>
          </p:cNvSpPr>
          <p:nvPr/>
        </p:nvSpPr>
        <p:spPr>
          <a:xfrm>
            <a:off x="2746136" y="2159663"/>
            <a:ext cx="966721" cy="88987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dirty="0">
                <a:solidFill>
                  <a:srgbClr val="5E5E5E"/>
                </a:solidFill>
                <a:latin typeface="Calibri"/>
              </a:rPr>
              <a:t>1</a:t>
            </a:r>
          </a:p>
        </p:txBody>
      </p:sp>
    </p:spTree>
    <p:extLst>
      <p:ext uri="{BB962C8B-B14F-4D97-AF65-F5344CB8AC3E}">
        <p14:creationId xmlns:p14="http://schemas.microsoft.com/office/powerpoint/2010/main" val="26545006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93C494A7-8BFE-479E-A4E8-08B282A739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859" y="1307815"/>
            <a:ext cx="4629623" cy="3944285"/>
          </a:xfrm>
        </p:spPr>
      </p:pic>
      <p:sp>
        <p:nvSpPr>
          <p:cNvPr id="2" name="Title 1">
            <a:extLst>
              <a:ext uri="{FF2B5EF4-FFF2-40B4-BE49-F238E27FC236}">
                <a16:creationId xmlns:a16="http://schemas.microsoft.com/office/drawing/2014/main" id="{561E2848-1971-4868-A47E-14E37FAB391E}"/>
              </a:ext>
            </a:extLst>
          </p:cNvPr>
          <p:cNvSpPr>
            <a:spLocks noGrp="1"/>
          </p:cNvSpPr>
          <p:nvPr>
            <p:ph type="title"/>
          </p:nvPr>
        </p:nvSpPr>
        <p:spPr/>
        <p:txBody>
          <a:bodyPr anchor="ctr">
            <a:normAutofit/>
          </a:bodyPr>
          <a:lstStyle/>
          <a:p>
            <a:r>
              <a:rPr lang="en-US" sz="2100" dirty="0">
                <a:latin typeface="Raleway" panose="020B0503030101060003" pitchFamily="34" charset="0"/>
                <a:ea typeface="Open Sans Light" panose="020B0306030504020204" pitchFamily="34" charset="0"/>
                <a:cs typeface="Open Sans Light" panose="020B0306030504020204" pitchFamily="34" charset="0"/>
              </a:rPr>
              <a:t>Migrate the Selected Hosts</a:t>
            </a:r>
          </a:p>
        </p:txBody>
      </p:sp>
      <p:sp>
        <p:nvSpPr>
          <p:cNvPr id="4" name="Speech Bubble: Rectangle with Corners Rounded 3">
            <a:extLst>
              <a:ext uri="{FF2B5EF4-FFF2-40B4-BE49-F238E27FC236}">
                <a16:creationId xmlns:a16="http://schemas.microsoft.com/office/drawing/2014/main" id="{65034B5E-AC32-4759-929B-0E6C1349EED2}"/>
              </a:ext>
            </a:extLst>
          </p:cNvPr>
          <p:cNvSpPr/>
          <p:nvPr/>
        </p:nvSpPr>
        <p:spPr>
          <a:xfrm>
            <a:off x="378589" y="2499441"/>
            <a:ext cx="1538057" cy="1038688"/>
          </a:xfrm>
          <a:prstGeom prst="wedgeRoundRectCallout">
            <a:avLst>
              <a:gd name="adj1" fmla="val 80595"/>
              <a:gd name="adj2" fmla="val 6667"/>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1.</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Select hosts to migrate</a:t>
            </a:r>
          </a:p>
        </p:txBody>
      </p:sp>
      <p:sp>
        <p:nvSpPr>
          <p:cNvPr id="6" name="Speech Bubble: Rectangle with Corners Rounded 5">
            <a:extLst>
              <a:ext uri="{FF2B5EF4-FFF2-40B4-BE49-F238E27FC236}">
                <a16:creationId xmlns:a16="http://schemas.microsoft.com/office/drawing/2014/main" id="{459E488E-AAC0-4C04-AC23-771AD713321A}"/>
              </a:ext>
            </a:extLst>
          </p:cNvPr>
          <p:cNvSpPr/>
          <p:nvPr/>
        </p:nvSpPr>
        <p:spPr>
          <a:xfrm>
            <a:off x="3123178" y="4033415"/>
            <a:ext cx="1679954" cy="398970"/>
          </a:xfrm>
          <a:prstGeom prst="wedgeRoundRectCallout">
            <a:avLst>
              <a:gd name="adj1" fmla="val 71114"/>
              <a:gd name="adj2" fmla="val 142701"/>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2.</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Select Migrate</a:t>
            </a:r>
          </a:p>
        </p:txBody>
      </p:sp>
      <p:sp>
        <p:nvSpPr>
          <p:cNvPr id="7" name="Speech Bubble: Rectangle with Corners Rounded 6">
            <a:extLst>
              <a:ext uri="{FF2B5EF4-FFF2-40B4-BE49-F238E27FC236}">
                <a16:creationId xmlns:a16="http://schemas.microsoft.com/office/drawing/2014/main" id="{425F2391-A894-4849-9151-37330832D2D7}"/>
              </a:ext>
            </a:extLst>
          </p:cNvPr>
          <p:cNvSpPr/>
          <p:nvPr/>
        </p:nvSpPr>
        <p:spPr>
          <a:xfrm>
            <a:off x="7111346" y="3760427"/>
            <a:ext cx="1399345" cy="545977"/>
          </a:xfrm>
          <a:prstGeom prst="wedgeRoundRectCallout">
            <a:avLst>
              <a:gd name="adj1" fmla="val -74668"/>
              <a:gd name="adj2" fmla="val 155628"/>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3.</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Click “Go”</a:t>
            </a:r>
          </a:p>
        </p:txBody>
      </p:sp>
      <p:grpSp>
        <p:nvGrpSpPr>
          <p:cNvPr id="8" name="Group 7">
            <a:extLst>
              <a:ext uri="{FF2B5EF4-FFF2-40B4-BE49-F238E27FC236}">
                <a16:creationId xmlns:a16="http://schemas.microsoft.com/office/drawing/2014/main" id="{7B9D596D-DC39-45B0-8ED3-FA28272FA711}"/>
              </a:ext>
            </a:extLst>
          </p:cNvPr>
          <p:cNvGrpSpPr/>
          <p:nvPr/>
        </p:nvGrpSpPr>
        <p:grpSpPr>
          <a:xfrm>
            <a:off x="4340867" y="451701"/>
            <a:ext cx="462265" cy="107893"/>
            <a:chOff x="5545123" y="590607"/>
            <a:chExt cx="616353" cy="143857"/>
          </a:xfrm>
        </p:grpSpPr>
        <p:cxnSp>
          <p:nvCxnSpPr>
            <p:cNvPr id="9" name="Straight Connector 8">
              <a:extLst>
                <a:ext uri="{FF2B5EF4-FFF2-40B4-BE49-F238E27FC236}">
                  <a16:creationId xmlns:a16="http://schemas.microsoft.com/office/drawing/2014/main" id="{ADB4EB7C-00FD-4992-9B6B-817EEDCF0FC4}"/>
                </a:ext>
              </a:extLst>
            </p:cNvPr>
            <p:cNvCxnSpPr>
              <a:cxnSpLocks/>
              <a:endCxn id="11" idx="6"/>
            </p:cNvCxnSpPr>
            <p:nvPr/>
          </p:nvCxnSpPr>
          <p:spPr>
            <a:xfrm flipV="1">
              <a:off x="5682283" y="659187"/>
              <a:ext cx="479193" cy="669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85CE5A-37D5-4E84-AADB-83D011CAB9D8}"/>
                </a:ext>
              </a:extLst>
            </p:cNvPr>
            <p:cNvSpPr>
              <a:spLocks noChangeAspect="1"/>
            </p:cNvSpPr>
            <p:nvPr/>
          </p:nvSpPr>
          <p:spPr>
            <a:xfrm>
              <a:off x="5781615"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1" name="Oval 10">
              <a:extLst>
                <a:ext uri="{FF2B5EF4-FFF2-40B4-BE49-F238E27FC236}">
                  <a16:creationId xmlns:a16="http://schemas.microsoft.com/office/drawing/2014/main" id="{7FE2B60C-7C90-4A02-94CA-E0BDF320EA62}"/>
                </a:ext>
              </a:extLst>
            </p:cNvPr>
            <p:cNvSpPr>
              <a:spLocks noChangeAspect="1"/>
            </p:cNvSpPr>
            <p:nvPr/>
          </p:nvSpPr>
          <p:spPr>
            <a:xfrm>
              <a:off x="6024316"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4" name="Oval 13">
              <a:extLst>
                <a:ext uri="{FF2B5EF4-FFF2-40B4-BE49-F238E27FC236}">
                  <a16:creationId xmlns:a16="http://schemas.microsoft.com/office/drawing/2014/main" id="{466D03DF-5432-4081-A129-6D3774DD9DCE}"/>
                </a:ext>
              </a:extLst>
            </p:cNvPr>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grpSp>
    </p:spTree>
    <p:extLst>
      <p:ext uri="{BB962C8B-B14F-4D97-AF65-F5344CB8AC3E}">
        <p14:creationId xmlns:p14="http://schemas.microsoft.com/office/powerpoint/2010/main" val="23589839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E19C4840-49CD-4FE7-96D7-3CF1B67CC9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7865" y="1387038"/>
            <a:ext cx="4543611" cy="3871006"/>
          </a:xfrm>
        </p:spPr>
      </p:pic>
      <p:sp>
        <p:nvSpPr>
          <p:cNvPr id="2" name="Title 1">
            <a:extLst>
              <a:ext uri="{FF2B5EF4-FFF2-40B4-BE49-F238E27FC236}">
                <a16:creationId xmlns:a16="http://schemas.microsoft.com/office/drawing/2014/main" id="{561E2848-1971-4868-A47E-14E37FAB391E}"/>
              </a:ext>
            </a:extLst>
          </p:cNvPr>
          <p:cNvSpPr>
            <a:spLocks noGrp="1"/>
          </p:cNvSpPr>
          <p:nvPr>
            <p:ph type="title"/>
          </p:nvPr>
        </p:nvSpPr>
        <p:spPr>
          <a:xfrm>
            <a:off x="628650" y="559594"/>
            <a:ext cx="7339263" cy="994172"/>
          </a:xfrm>
        </p:spPr>
        <p:txBody>
          <a:bodyPr anchor="ctr">
            <a:normAutofit/>
          </a:bodyPr>
          <a:lstStyle/>
          <a:p>
            <a:r>
              <a:rPr lang="en-US" sz="2100" dirty="0">
                <a:latin typeface="Raleway" panose="020B0503030101060003" pitchFamily="34" charset="0"/>
                <a:ea typeface="Open Sans Light" panose="020B0306030504020204" pitchFamily="34" charset="0"/>
                <a:cs typeface="Open Sans Light" panose="020B0306030504020204" pitchFamily="34" charset="0"/>
              </a:rPr>
              <a:t>Start/Stop Migration Testing and Disable Migration</a:t>
            </a:r>
          </a:p>
        </p:txBody>
      </p:sp>
      <p:sp>
        <p:nvSpPr>
          <p:cNvPr id="4" name="Speech Bubble: Rectangle with Corners Rounded 3">
            <a:extLst>
              <a:ext uri="{FF2B5EF4-FFF2-40B4-BE49-F238E27FC236}">
                <a16:creationId xmlns:a16="http://schemas.microsoft.com/office/drawing/2014/main" id="{65034B5E-AC32-4759-929B-0E6C1349EED2}"/>
              </a:ext>
            </a:extLst>
          </p:cNvPr>
          <p:cNvSpPr/>
          <p:nvPr/>
        </p:nvSpPr>
        <p:spPr>
          <a:xfrm>
            <a:off x="526443" y="3043755"/>
            <a:ext cx="1538057" cy="1038688"/>
          </a:xfrm>
          <a:prstGeom prst="wedgeRoundRectCallout">
            <a:avLst>
              <a:gd name="adj1" fmla="val 70494"/>
              <a:gd name="adj2" fmla="val -40832"/>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1.</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Select hosts to perform additional actions on</a:t>
            </a:r>
          </a:p>
        </p:txBody>
      </p:sp>
      <p:sp>
        <p:nvSpPr>
          <p:cNvPr id="6" name="Speech Bubble: Rectangle with Corners Rounded 5">
            <a:extLst>
              <a:ext uri="{FF2B5EF4-FFF2-40B4-BE49-F238E27FC236}">
                <a16:creationId xmlns:a16="http://schemas.microsoft.com/office/drawing/2014/main" id="{459E488E-AAC0-4C04-AC23-771AD713321A}"/>
              </a:ext>
            </a:extLst>
          </p:cNvPr>
          <p:cNvSpPr/>
          <p:nvPr/>
        </p:nvSpPr>
        <p:spPr>
          <a:xfrm>
            <a:off x="2764595" y="3563099"/>
            <a:ext cx="2038536" cy="932156"/>
          </a:xfrm>
          <a:prstGeom prst="wedgeRoundRectCallout">
            <a:avLst>
              <a:gd name="adj1" fmla="val 65921"/>
              <a:gd name="adj2" fmla="val 54781"/>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2.</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Select additional actions to perform on the selected servers</a:t>
            </a:r>
          </a:p>
        </p:txBody>
      </p:sp>
      <p:sp>
        <p:nvSpPr>
          <p:cNvPr id="7" name="Speech Bubble: Rectangle with Corners Rounded 6">
            <a:extLst>
              <a:ext uri="{FF2B5EF4-FFF2-40B4-BE49-F238E27FC236}">
                <a16:creationId xmlns:a16="http://schemas.microsoft.com/office/drawing/2014/main" id="{425F2391-A894-4849-9151-37330832D2D7}"/>
              </a:ext>
            </a:extLst>
          </p:cNvPr>
          <p:cNvSpPr/>
          <p:nvPr/>
        </p:nvSpPr>
        <p:spPr>
          <a:xfrm>
            <a:off x="7154179" y="4222267"/>
            <a:ext cx="1399345" cy="545977"/>
          </a:xfrm>
          <a:prstGeom prst="wedgeRoundRectCallout">
            <a:avLst>
              <a:gd name="adj1" fmla="val -79556"/>
              <a:gd name="adj2" fmla="val 91206"/>
              <a:gd name="adj3" fmla="val 16667"/>
            </a:avLst>
          </a:prstGeom>
          <a:ln w="19050">
            <a:solidFill>
              <a:srgbClr val="76D52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200" b="1"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3.</a:t>
            </a:r>
            <a:r>
              <a:rPr lang="en-US" sz="1200" dirty="0">
                <a:solidFill>
                  <a:srgbClr val="5E5E5E"/>
                </a:solidFill>
                <a:latin typeface="Open Sans Light" panose="020B0306030504020204" pitchFamily="34" charset="0"/>
                <a:ea typeface="Open Sans Light" panose="020B0306030504020204" pitchFamily="34" charset="0"/>
                <a:cs typeface="Open Sans Light" panose="020B0306030504020204" pitchFamily="34" charset="0"/>
              </a:rPr>
              <a:t> Click “Go”</a:t>
            </a:r>
          </a:p>
        </p:txBody>
      </p:sp>
      <p:grpSp>
        <p:nvGrpSpPr>
          <p:cNvPr id="8" name="Group 7">
            <a:extLst>
              <a:ext uri="{FF2B5EF4-FFF2-40B4-BE49-F238E27FC236}">
                <a16:creationId xmlns:a16="http://schemas.microsoft.com/office/drawing/2014/main" id="{7B9D596D-DC39-45B0-8ED3-FA28272FA711}"/>
              </a:ext>
            </a:extLst>
          </p:cNvPr>
          <p:cNvGrpSpPr/>
          <p:nvPr/>
        </p:nvGrpSpPr>
        <p:grpSpPr>
          <a:xfrm>
            <a:off x="4340867" y="451701"/>
            <a:ext cx="462265" cy="107893"/>
            <a:chOff x="5545123" y="590607"/>
            <a:chExt cx="616353" cy="143857"/>
          </a:xfrm>
        </p:grpSpPr>
        <p:cxnSp>
          <p:nvCxnSpPr>
            <p:cNvPr id="9" name="Straight Connector 8">
              <a:extLst>
                <a:ext uri="{FF2B5EF4-FFF2-40B4-BE49-F238E27FC236}">
                  <a16:creationId xmlns:a16="http://schemas.microsoft.com/office/drawing/2014/main" id="{ADB4EB7C-00FD-4992-9B6B-817EEDCF0FC4}"/>
                </a:ext>
              </a:extLst>
            </p:cNvPr>
            <p:cNvCxnSpPr>
              <a:cxnSpLocks/>
              <a:endCxn id="11" idx="6"/>
            </p:cNvCxnSpPr>
            <p:nvPr/>
          </p:nvCxnSpPr>
          <p:spPr>
            <a:xfrm flipV="1">
              <a:off x="5682283" y="659187"/>
              <a:ext cx="479193" cy="669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85CE5A-37D5-4E84-AADB-83D011CAB9D8}"/>
                </a:ext>
              </a:extLst>
            </p:cNvPr>
            <p:cNvSpPr>
              <a:spLocks noChangeAspect="1"/>
            </p:cNvSpPr>
            <p:nvPr/>
          </p:nvSpPr>
          <p:spPr>
            <a:xfrm>
              <a:off x="5781615" y="590607"/>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1" name="Oval 10">
              <a:extLst>
                <a:ext uri="{FF2B5EF4-FFF2-40B4-BE49-F238E27FC236}">
                  <a16:creationId xmlns:a16="http://schemas.microsoft.com/office/drawing/2014/main" id="{7FE2B60C-7C90-4A02-94CA-E0BDF320EA62}"/>
                </a:ext>
              </a:extLst>
            </p:cNvPr>
            <p:cNvSpPr>
              <a:spLocks noChangeAspect="1"/>
            </p:cNvSpPr>
            <p:nvPr/>
          </p:nvSpPr>
          <p:spPr>
            <a:xfrm>
              <a:off x="6024316" y="590607"/>
              <a:ext cx="137160" cy="137160"/>
            </a:xfrm>
            <a:prstGeom prst="ellipse">
              <a:avLst/>
            </a:prstGeom>
            <a:solidFill>
              <a:srgbClr val="FD5E03"/>
            </a:solidFill>
            <a:ln>
              <a:solidFill>
                <a:srgbClr val="FD5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sp>
          <p:nvSpPr>
            <p:cNvPr id="14" name="Oval 13">
              <a:extLst>
                <a:ext uri="{FF2B5EF4-FFF2-40B4-BE49-F238E27FC236}">
                  <a16:creationId xmlns:a16="http://schemas.microsoft.com/office/drawing/2014/main" id="{466D03DF-5432-4081-A129-6D3774DD9DCE}"/>
                </a:ext>
              </a:extLst>
            </p:cNvPr>
            <p:cNvSpPr>
              <a:spLocks noChangeAspect="1"/>
            </p:cNvSpPr>
            <p:nvPr/>
          </p:nvSpPr>
          <p:spPr>
            <a:xfrm>
              <a:off x="5545123" y="597304"/>
              <a:ext cx="137160" cy="137160"/>
            </a:xfrm>
            <a:prstGeom prst="ellipse">
              <a:avLst/>
            </a:prstGeom>
            <a:solidFill>
              <a:srgbClr val="00A7FF"/>
            </a:solidFill>
            <a:ln>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3" dirty="0">
                <a:solidFill>
                  <a:srgbClr val="FFFFFF"/>
                </a:solidFill>
                <a:latin typeface="Calibri"/>
              </a:endParaRPr>
            </a:p>
          </p:txBody>
        </p:sp>
      </p:grpSp>
    </p:spTree>
    <p:extLst>
      <p:ext uri="{BB962C8B-B14F-4D97-AF65-F5344CB8AC3E}">
        <p14:creationId xmlns:p14="http://schemas.microsoft.com/office/powerpoint/2010/main" val="16892135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Partner Dashboard</a:t>
            </a:r>
          </a:p>
        </p:txBody>
      </p:sp>
    </p:spTree>
    <p:extLst>
      <p:ext uri="{BB962C8B-B14F-4D97-AF65-F5344CB8AC3E}">
        <p14:creationId xmlns:p14="http://schemas.microsoft.com/office/powerpoint/2010/main" val="5681471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Partner Dashboard Benefits</a:t>
            </a:r>
          </a:p>
        </p:txBody>
      </p:sp>
      <p:sp>
        <p:nvSpPr>
          <p:cNvPr id="4" name="Rectangle 3"/>
          <p:cNvSpPr/>
          <p:nvPr/>
        </p:nvSpPr>
        <p:spPr>
          <a:xfrm>
            <a:off x="628650" y="1564839"/>
            <a:ext cx="6229350" cy="3000821"/>
          </a:xfrm>
          <a:prstGeom prst="rect">
            <a:avLst/>
          </a:prstGeom>
        </p:spPr>
        <p:txBody>
          <a:bodyPr wrap="square">
            <a:spAutoFit/>
          </a:bodyPr>
          <a:lstStyle/>
          <a:p>
            <a:pPr marL="285750" indent="-285750">
              <a:lnSpc>
                <a:spcPct val="150000"/>
              </a:lnSpc>
              <a:buClr>
                <a:srgbClr val="5E5E5E"/>
              </a:buClr>
              <a:buFont typeface="Arial"/>
              <a:buChar char="•"/>
            </a:pPr>
            <a:r>
              <a:rPr lang="en-US" dirty="0">
                <a:solidFill>
                  <a:srgbClr val="5E5E5E"/>
                </a:solidFill>
                <a:latin typeface="Open Sans Light" panose="020B0306030504020204"/>
              </a:rPr>
              <a:t>Available at: </a:t>
            </a:r>
            <a:r>
              <a:rPr lang="en-US" u="sng" dirty="0">
                <a:solidFill>
                  <a:srgbClr val="5E5E5E"/>
                </a:solidFill>
                <a:latin typeface="Open Sans Light" panose="020B0306030504020204"/>
                <a:hlinkClick r:id="rId2" action="ppaction://hlinkfile"/>
              </a:rPr>
              <a:t>dashboard.cloudamize.com</a:t>
            </a:r>
            <a:endParaRPr lang="en-US" u="sng" dirty="0">
              <a:solidFill>
                <a:srgbClr val="5E5E5E"/>
              </a:solidFill>
              <a:latin typeface="Open Sans Light" panose="020B0306030504020204"/>
            </a:endParaRPr>
          </a:p>
          <a:p>
            <a:pPr marL="285750" indent="-285750">
              <a:lnSpc>
                <a:spcPct val="150000"/>
              </a:lnSpc>
              <a:buClr>
                <a:srgbClr val="5E5E5E"/>
              </a:buClr>
              <a:buFont typeface="Arial"/>
              <a:buChar char="•"/>
            </a:pPr>
            <a:r>
              <a:rPr lang="en-US" dirty="0">
                <a:solidFill>
                  <a:srgbClr val="5E5E5E"/>
                </a:solidFill>
                <a:latin typeface="Open Sans Light" panose="020B0306030504020204"/>
              </a:rPr>
              <a:t>Deal registration</a:t>
            </a:r>
          </a:p>
          <a:p>
            <a:pPr marL="285750" indent="-285750">
              <a:lnSpc>
                <a:spcPct val="150000"/>
              </a:lnSpc>
              <a:buClr>
                <a:srgbClr val="5E5E5E"/>
              </a:buClr>
              <a:buFont typeface="Arial"/>
              <a:buChar char="•"/>
            </a:pPr>
            <a:r>
              <a:rPr lang="en-US" dirty="0">
                <a:solidFill>
                  <a:srgbClr val="5E5E5E"/>
                </a:solidFill>
                <a:latin typeface="Open Sans Light" panose="020B0306030504020204"/>
              </a:rPr>
              <a:t>Manage accounts on </a:t>
            </a:r>
            <a:r>
              <a:rPr lang="en-US" dirty="0" err="1">
                <a:solidFill>
                  <a:srgbClr val="5E5E5E"/>
                </a:solidFill>
                <a:latin typeface="Open Sans Light" panose="020B0306030504020204"/>
              </a:rPr>
              <a:t>Cloudamize</a:t>
            </a:r>
            <a:r>
              <a:rPr lang="en-US" dirty="0">
                <a:solidFill>
                  <a:srgbClr val="5E5E5E"/>
                </a:solidFill>
                <a:latin typeface="Open Sans Light" panose="020B0306030504020204"/>
              </a:rPr>
              <a:t> application</a:t>
            </a:r>
          </a:p>
          <a:p>
            <a:pPr marL="285750" indent="-285750">
              <a:lnSpc>
                <a:spcPct val="150000"/>
              </a:lnSpc>
              <a:buClr>
                <a:srgbClr val="5E5E5E"/>
              </a:buClr>
              <a:buFont typeface="Arial"/>
              <a:buChar char="•"/>
            </a:pPr>
            <a:r>
              <a:rPr lang="en-US" dirty="0">
                <a:solidFill>
                  <a:srgbClr val="5E5E5E"/>
                </a:solidFill>
                <a:latin typeface="Open Sans Light" panose="020B0306030504020204"/>
              </a:rPr>
              <a:t>View status of assessments </a:t>
            </a:r>
          </a:p>
          <a:p>
            <a:pPr marL="285750" indent="-285750">
              <a:lnSpc>
                <a:spcPct val="150000"/>
              </a:lnSpc>
              <a:buClr>
                <a:srgbClr val="5E5E5E"/>
              </a:buClr>
              <a:buFont typeface="Arial"/>
              <a:buChar char="•"/>
            </a:pPr>
            <a:r>
              <a:rPr lang="en-US" dirty="0">
                <a:solidFill>
                  <a:srgbClr val="5E5E5E"/>
                </a:solidFill>
                <a:latin typeface="Open Sans Light" panose="020B0306030504020204"/>
              </a:rPr>
              <a:t>Identify errors </a:t>
            </a:r>
          </a:p>
          <a:p>
            <a:pPr marL="285750" indent="-285750">
              <a:lnSpc>
                <a:spcPct val="150000"/>
              </a:lnSpc>
              <a:buClr>
                <a:srgbClr val="5E5E5E"/>
              </a:buClr>
              <a:buFont typeface="Arial"/>
              <a:buChar char="•"/>
            </a:pPr>
            <a:r>
              <a:rPr lang="en-US" dirty="0">
                <a:solidFill>
                  <a:srgbClr val="5E5E5E"/>
                </a:solidFill>
                <a:latin typeface="Open Sans Light" panose="020B0306030504020204"/>
              </a:rPr>
              <a:t>Access to knowledge base</a:t>
            </a:r>
          </a:p>
          <a:p>
            <a:pPr marL="285750" indent="-285750">
              <a:lnSpc>
                <a:spcPct val="150000"/>
              </a:lnSpc>
              <a:buClr>
                <a:srgbClr val="5E5E5E"/>
              </a:buClr>
              <a:buFont typeface="Arial"/>
              <a:buChar char="•"/>
            </a:pPr>
            <a:r>
              <a:rPr lang="en-US" dirty="0">
                <a:solidFill>
                  <a:srgbClr val="5E5E5E"/>
                </a:solidFill>
                <a:latin typeface="Open Sans Light" panose="020B0306030504020204"/>
              </a:rPr>
              <a:t>Launch Demo Account</a:t>
            </a:r>
          </a:p>
        </p:txBody>
      </p:sp>
    </p:spTree>
    <p:extLst>
      <p:ext uri="{BB962C8B-B14F-4D97-AF65-F5344CB8AC3E}">
        <p14:creationId xmlns:p14="http://schemas.microsoft.com/office/powerpoint/2010/main" val="2151461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5E5E5E"/>
                </a:solidFill>
              </a:rPr>
              <a:t>Managing Customers</a:t>
            </a:r>
          </a:p>
        </p:txBody>
      </p:sp>
      <p:sp>
        <p:nvSpPr>
          <p:cNvPr id="2" name="Rectangle 1"/>
          <p:cNvSpPr/>
          <p:nvPr/>
        </p:nvSpPr>
        <p:spPr>
          <a:xfrm>
            <a:off x="431501" y="1173192"/>
            <a:ext cx="8133617" cy="923330"/>
          </a:xfrm>
          <a:prstGeom prst="rect">
            <a:avLst/>
          </a:prstGeom>
        </p:spPr>
        <p:txBody>
          <a:bodyPr wrap="square" numCol="2">
            <a:spAutoFit/>
          </a:bodyPr>
          <a:lstStyle/>
          <a:p>
            <a:pPr marL="285750" indent="-285750">
              <a:buClr>
                <a:srgbClr val="5E5E5E"/>
              </a:buClr>
              <a:buFont typeface="Arial"/>
              <a:buChar char="•"/>
            </a:pPr>
            <a:r>
              <a:rPr lang="en-US" dirty="0">
                <a:solidFill>
                  <a:srgbClr val="5E5E5E"/>
                </a:solidFill>
                <a:latin typeface="Open Sans Light" panose="020B0306030504020204"/>
              </a:rPr>
              <a:t>Manage your accounts</a:t>
            </a:r>
          </a:p>
          <a:p>
            <a:pPr marL="285750" indent="-285750">
              <a:buClr>
                <a:srgbClr val="5E5E5E"/>
              </a:buClr>
              <a:buFont typeface="Arial"/>
              <a:buChar char="•"/>
            </a:pPr>
            <a:r>
              <a:rPr lang="en-US" dirty="0">
                <a:solidFill>
                  <a:srgbClr val="5E5E5E"/>
                </a:solidFill>
                <a:latin typeface="Open Sans Light" panose="020B0306030504020204"/>
              </a:rPr>
              <a:t>See assessment status progress</a:t>
            </a:r>
          </a:p>
          <a:p>
            <a:pPr marL="285750" indent="-285750">
              <a:buClr>
                <a:srgbClr val="5E5E5E"/>
              </a:buClr>
              <a:buFont typeface="Arial"/>
              <a:buChar char="•"/>
            </a:pPr>
            <a:r>
              <a:rPr lang="en-US" dirty="0">
                <a:solidFill>
                  <a:srgbClr val="5E5E5E"/>
                </a:solidFill>
                <a:latin typeface="Open Sans Light" panose="020B0306030504020204"/>
              </a:rPr>
              <a:t>Launch </a:t>
            </a:r>
            <a:r>
              <a:rPr lang="en-US" dirty="0" err="1">
                <a:solidFill>
                  <a:srgbClr val="5E5E5E"/>
                </a:solidFill>
                <a:latin typeface="Open Sans Light" panose="020B0306030504020204"/>
              </a:rPr>
              <a:t>Cloudamize</a:t>
            </a:r>
            <a:r>
              <a:rPr lang="en-US" dirty="0">
                <a:solidFill>
                  <a:srgbClr val="5E5E5E"/>
                </a:solidFill>
                <a:latin typeface="Open Sans Light" panose="020B0306030504020204"/>
              </a:rPr>
              <a:t> application </a:t>
            </a:r>
          </a:p>
        </p:txBody>
      </p:sp>
      <p:pic>
        <p:nvPicPr>
          <p:cNvPr id="4" name="Picture 3"/>
          <p:cNvPicPr>
            <a:picLocks noChangeAspect="1"/>
          </p:cNvPicPr>
          <p:nvPr/>
        </p:nvPicPr>
        <p:blipFill>
          <a:blip r:embed="rId2"/>
          <a:stretch>
            <a:fillRect/>
          </a:stretch>
        </p:blipFill>
        <p:spPr>
          <a:xfrm>
            <a:off x="356204" y="2353965"/>
            <a:ext cx="8426759" cy="2867196"/>
          </a:xfrm>
          <a:prstGeom prst="rect">
            <a:avLst/>
          </a:prstGeom>
        </p:spPr>
      </p:pic>
    </p:spTree>
    <p:extLst>
      <p:ext uri="{BB962C8B-B14F-4D97-AF65-F5344CB8AC3E}">
        <p14:creationId xmlns:p14="http://schemas.microsoft.com/office/powerpoint/2010/main" val="3050984667"/>
      </p:ext>
    </p:extLst>
  </p:cSld>
  <p:clrMapOvr>
    <a:masterClrMapping/>
  </p:clrMapOvr>
</p:sld>
</file>

<file path=ppt/theme/theme1.xml><?xml version="1.0" encoding="utf-8"?>
<a:theme xmlns:a="http://schemas.openxmlformats.org/drawingml/2006/main" name="Cloudamize">
  <a:themeElements>
    <a:clrScheme name="Custom 3">
      <a:dk1>
        <a:srgbClr val="000000"/>
      </a:dk1>
      <a:lt1>
        <a:srgbClr val="FFFFFF"/>
      </a:lt1>
      <a:dk2>
        <a:srgbClr val="01A7FF"/>
      </a:dk2>
      <a:lt2>
        <a:srgbClr val="E7E6E6"/>
      </a:lt2>
      <a:accent1>
        <a:srgbClr val="0077B6"/>
      </a:accent1>
      <a:accent2>
        <a:srgbClr val="FC5E03"/>
      </a:accent2>
      <a:accent3>
        <a:srgbClr val="A5A5A5"/>
      </a:accent3>
      <a:accent4>
        <a:srgbClr val="FFC000"/>
      </a:accent4>
      <a:accent5>
        <a:srgbClr val="4472C4"/>
      </a:accent5>
      <a:accent6>
        <a:srgbClr val="70AD47"/>
      </a:accent6>
      <a:hlink>
        <a:srgbClr val="00A7FF"/>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3">
      <a:dk1>
        <a:srgbClr val="000000"/>
      </a:dk1>
      <a:lt1>
        <a:srgbClr val="FFFFFF"/>
      </a:lt1>
      <a:dk2>
        <a:srgbClr val="01A7FF"/>
      </a:dk2>
      <a:lt2>
        <a:srgbClr val="E7E6E6"/>
      </a:lt2>
      <a:accent1>
        <a:srgbClr val="0077B6"/>
      </a:accent1>
      <a:accent2>
        <a:srgbClr val="FC5E03"/>
      </a:accent2>
      <a:accent3>
        <a:srgbClr val="A5A5A5"/>
      </a:accent3>
      <a:accent4>
        <a:srgbClr val="FFC000"/>
      </a:accent4>
      <a:accent5>
        <a:srgbClr val="4472C4"/>
      </a:accent5>
      <a:accent6>
        <a:srgbClr val="70AD47"/>
      </a:accent6>
      <a:hlink>
        <a:srgbClr val="00A7FF"/>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0499FF"/>
      </a:accent1>
      <a:accent2>
        <a:srgbClr val="ED1C24"/>
      </a:accent2>
      <a:accent3>
        <a:srgbClr val="76D52F"/>
      </a:accent3>
      <a:accent4>
        <a:srgbClr val="AB21A2"/>
      </a:accent4>
      <a:accent5>
        <a:srgbClr val="08ECDF"/>
      </a:accent5>
      <a:accent6>
        <a:srgbClr val="FD5E03"/>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499F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499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Cloudamize">
  <a:themeElements>
    <a:clrScheme name="Custom 3">
      <a:dk1>
        <a:srgbClr val="000000"/>
      </a:dk1>
      <a:lt1>
        <a:srgbClr val="FFFFFF"/>
      </a:lt1>
      <a:dk2>
        <a:srgbClr val="01A7FF"/>
      </a:dk2>
      <a:lt2>
        <a:srgbClr val="E7E6E6"/>
      </a:lt2>
      <a:accent1>
        <a:srgbClr val="0077B6"/>
      </a:accent1>
      <a:accent2>
        <a:srgbClr val="FC5E03"/>
      </a:accent2>
      <a:accent3>
        <a:srgbClr val="A5A5A5"/>
      </a:accent3>
      <a:accent4>
        <a:srgbClr val="FFC000"/>
      </a:accent4>
      <a:accent5>
        <a:srgbClr val="4472C4"/>
      </a:accent5>
      <a:accent6>
        <a:srgbClr val="70AD47"/>
      </a:accent6>
      <a:hlink>
        <a:srgbClr val="00A7FF"/>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ustom 3">
      <a:dk1>
        <a:srgbClr val="000000"/>
      </a:dk1>
      <a:lt1>
        <a:srgbClr val="FFFFFF"/>
      </a:lt1>
      <a:dk2>
        <a:srgbClr val="01A7FF"/>
      </a:dk2>
      <a:lt2>
        <a:srgbClr val="E7E6E6"/>
      </a:lt2>
      <a:accent1>
        <a:srgbClr val="0077B6"/>
      </a:accent1>
      <a:accent2>
        <a:srgbClr val="FC5E03"/>
      </a:accent2>
      <a:accent3>
        <a:srgbClr val="A5A5A5"/>
      </a:accent3>
      <a:accent4>
        <a:srgbClr val="FFC000"/>
      </a:accent4>
      <a:accent5>
        <a:srgbClr val="4472C4"/>
      </a:accent5>
      <a:accent6>
        <a:srgbClr val="70AD47"/>
      </a:accent6>
      <a:hlink>
        <a:srgbClr val="00A7FF"/>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7FFB95E899804F967D2C894F6AC01A" ma:contentTypeVersion="5" ma:contentTypeDescription="Create a new document." ma:contentTypeScope="" ma:versionID="62bb967831e64d46b35c4d311414f0c1">
  <xsd:schema xmlns:xsd="http://www.w3.org/2001/XMLSchema" xmlns:xs="http://www.w3.org/2001/XMLSchema" xmlns:p="http://schemas.microsoft.com/office/2006/metadata/properties" xmlns:ns2="989dcdfa-1652-48ba-a111-d67cb85eaa0c" xmlns:ns3="0793ff31-2b3e-4637-8be7-5e4fb1050fb8" targetNamespace="http://schemas.microsoft.com/office/2006/metadata/properties" ma:root="true" ma:fieldsID="9cee57854b47daaa2e0ec5e287aeb5da" ns2:_="" ns3:_="">
    <xsd:import namespace="989dcdfa-1652-48ba-a111-d67cb85eaa0c"/>
    <xsd:import namespace="0793ff31-2b3e-4637-8be7-5e4fb1050f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dcdfa-1652-48ba-a111-d67cb85eaa0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93ff31-2b3e-4637-8be7-5e4fb1050fb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FA463C-CA26-4968-AF18-1CC87B00AFF3}"/>
</file>

<file path=customXml/itemProps2.xml><?xml version="1.0" encoding="utf-8"?>
<ds:datastoreItem xmlns:ds="http://schemas.openxmlformats.org/officeDocument/2006/customXml" ds:itemID="{D8D4CCAA-D0A7-4A04-A4B3-606A4141BD3D}"/>
</file>

<file path=customXml/itemProps3.xml><?xml version="1.0" encoding="utf-8"?>
<ds:datastoreItem xmlns:ds="http://schemas.openxmlformats.org/officeDocument/2006/customXml" ds:itemID="{403D26B4-CD68-4589-B6E3-BA1AFF30C176}"/>
</file>

<file path=docProps/app.xml><?xml version="1.0" encoding="utf-8"?>
<Properties xmlns="http://schemas.openxmlformats.org/officeDocument/2006/extended-properties" xmlns:vt="http://schemas.openxmlformats.org/officeDocument/2006/docPropsVTypes">
  <Template>Cloudamize.thmx</Template>
  <TotalTime>988550</TotalTime>
  <Words>3655</Words>
  <Application>Microsoft Office PowerPoint</Application>
  <PresentationFormat>On-screen Show (16:10)</PresentationFormat>
  <Paragraphs>677</Paragraphs>
  <Slides>104</Slides>
  <Notes>6</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104</vt:i4>
      </vt:variant>
    </vt:vector>
  </HeadingPairs>
  <TitlesOfParts>
    <vt:vector size="123" baseType="lpstr">
      <vt:lpstr>Arial</vt:lpstr>
      <vt:lpstr>Calibri</vt:lpstr>
      <vt:lpstr>Calibri Light</vt:lpstr>
      <vt:lpstr>Helvetica</vt:lpstr>
      <vt:lpstr>Open Sans</vt:lpstr>
      <vt:lpstr>Open Sans Light</vt:lpstr>
      <vt:lpstr>Open Sans Semibold</vt:lpstr>
      <vt:lpstr>Proxima Nova</vt:lpstr>
      <vt:lpstr>Raleway</vt:lpstr>
      <vt:lpstr>Raleway SemiBold</vt:lpstr>
      <vt:lpstr>Segoe UI</vt:lpstr>
      <vt:lpstr>Segoe UI Light</vt:lpstr>
      <vt:lpstr>Times New Roman</vt:lpstr>
      <vt:lpstr>Cloudamize</vt:lpstr>
      <vt:lpstr>Office Theme</vt:lpstr>
      <vt:lpstr>1_Office Theme</vt:lpstr>
      <vt:lpstr>Default</vt:lpstr>
      <vt:lpstr>1_Cloudamize</vt:lpstr>
      <vt:lpstr>2_Office Theme</vt:lpstr>
      <vt:lpstr>Cloudamize Training</vt:lpstr>
      <vt:lpstr>Cloudamize is a cloud infrastructure analytics platform that provides data analysis and recommendations to speed and simplify cloud assessment, migration, and management.</vt:lpstr>
      <vt:lpstr>Challenges in the Cloud Journey</vt:lpstr>
      <vt:lpstr>The Cloudamize Platform</vt:lpstr>
      <vt:lpstr>The Cloud Journey</vt:lpstr>
      <vt:lpstr>THE CLOUD JOURNEY</vt:lpstr>
      <vt:lpstr>THE CLOUD JOURNEY</vt:lpstr>
      <vt:lpstr>THE CLOUD JOURNEY</vt:lpstr>
      <vt:lpstr>THE CLOUD JOURNEY</vt:lpstr>
      <vt:lpstr>THE CLOUD JOURNEY</vt:lpstr>
      <vt:lpstr>Value Drivers</vt:lpstr>
      <vt:lpstr>Key Benefits of Cloudamize</vt:lpstr>
      <vt:lpstr>Key Benefits to Partners</vt:lpstr>
      <vt:lpstr>PowerPoint Presentation</vt:lpstr>
      <vt:lpstr>PowerPoint Presentation</vt:lpstr>
      <vt:lpstr>Case Studies</vt:lpstr>
      <vt:lpstr>Customer Reference</vt:lpstr>
      <vt:lpstr>PowerPoint Presentation</vt:lpstr>
      <vt:lpstr>How It Works</vt:lpstr>
      <vt:lpstr>Analytics Engine</vt:lpstr>
      <vt:lpstr>Data Collection</vt:lpstr>
      <vt:lpstr>Data Collection Method</vt:lpstr>
      <vt:lpstr>Cloudamize Agents Data Flow</vt:lpstr>
      <vt:lpstr>Cloudamize Agent-less Data Flow</vt:lpstr>
      <vt:lpstr>PowerPoint Presentation</vt:lpstr>
      <vt:lpstr>Agent-less vs Agent-based</vt:lpstr>
      <vt:lpstr>Feature Comparison- Application Discovery and Migration Planning</vt:lpstr>
      <vt:lpstr>Feature Comparison- Right-Sizing and TCO</vt:lpstr>
      <vt:lpstr>Missing Features in Agent-less Approach</vt:lpstr>
      <vt:lpstr>Supported Systems</vt:lpstr>
      <vt:lpstr>Deploy Cloudamize vs Manual approach</vt:lpstr>
      <vt:lpstr>Supported Infrastructure</vt:lpstr>
      <vt:lpstr>Supported Systems</vt:lpstr>
      <vt:lpstr>Demo</vt:lpstr>
      <vt:lpstr>Partner Process and Timeline</vt:lpstr>
      <vt:lpstr> Discussion on Business Drivers and  Assessment Scope</vt:lpstr>
      <vt:lpstr>Initial Conversations / Business Drivers</vt:lpstr>
      <vt:lpstr>    Install Cloudamize Software</vt:lpstr>
      <vt:lpstr>Set Up Infrastructure</vt:lpstr>
      <vt:lpstr>Select Infrastructure</vt:lpstr>
      <vt:lpstr>Install Agents / Configure VMware</vt:lpstr>
      <vt:lpstr>Agent Installation: vCenter</vt:lpstr>
      <vt:lpstr>Add vCenter</vt:lpstr>
      <vt:lpstr>Install vCenter Proxy</vt:lpstr>
      <vt:lpstr>How Does the vCenter Proxy Work? </vt:lpstr>
      <vt:lpstr>Agent Installation: HyperV / Windows</vt:lpstr>
      <vt:lpstr>Add HyperV/Windows Agent</vt:lpstr>
      <vt:lpstr>Agent Installation: Linux</vt:lpstr>
      <vt:lpstr>Add Linux Agent</vt:lpstr>
      <vt:lpstr>Route Agent Traffic via Internet Proxy</vt:lpstr>
      <vt:lpstr>Agentless Installation</vt:lpstr>
      <vt:lpstr>Minimum Hardware Requirements for Agentless Collector (up to 500 hosts)</vt:lpstr>
      <vt:lpstr>Cloudamize Agentless Data Collector: Setup</vt:lpstr>
      <vt:lpstr>Cloudamize Agentless Data Collector: Setup</vt:lpstr>
      <vt:lpstr>Cloudamize Agentless Data Collector: Setup</vt:lpstr>
      <vt:lpstr>Cloudamize Agentless Data Collector: Launch</vt:lpstr>
      <vt:lpstr>Configure Agentless Data Collection </vt:lpstr>
      <vt:lpstr>Identify Errors and Expedite Setup</vt:lpstr>
      <vt:lpstr>Change Credentials</vt:lpstr>
      <vt:lpstr>Interpreting Configuration</vt:lpstr>
      <vt:lpstr>Monitor Data Collection</vt:lpstr>
      <vt:lpstr>Create Asset Groups</vt:lpstr>
      <vt:lpstr>Interpreting Assess / Configure Plan</vt:lpstr>
      <vt:lpstr>Interpreting Assess / Configure Plan</vt:lpstr>
      <vt:lpstr>Start Assessment</vt:lpstr>
      <vt:lpstr>Start Assessment</vt:lpstr>
      <vt:lpstr>Confirm Assessment Summary</vt:lpstr>
      <vt:lpstr>User Region Selection</vt:lpstr>
      <vt:lpstr>Select Assessment Dates / Duration </vt:lpstr>
      <vt:lpstr>Review Results and Build Initial Plan </vt:lpstr>
      <vt:lpstr>Review Cloudamize Results</vt:lpstr>
      <vt:lpstr>PowerPoint Presentation</vt:lpstr>
      <vt:lpstr>Application Dependencies  and complexity</vt:lpstr>
      <vt:lpstr>Move Groups &amp; ASR Readiness Analysis</vt:lpstr>
      <vt:lpstr>Build Initial Plan</vt:lpstr>
      <vt:lpstr>Working Session with Client to Revise Plan</vt:lpstr>
      <vt:lpstr>Working Session with the Client</vt:lpstr>
      <vt:lpstr>Apply Business Drivers and Quickly Build Move Groups</vt:lpstr>
      <vt:lpstr>Drill Down into Application Dependency Mapping</vt:lpstr>
      <vt:lpstr>Prioritize Your Applications based on Cloud Readiness and Suitability</vt:lpstr>
      <vt:lpstr>Present/Finalize Migration Plan</vt:lpstr>
      <vt:lpstr>Finalize Migration Plan</vt:lpstr>
      <vt:lpstr>Execute Migration Plan Using ASR</vt:lpstr>
      <vt:lpstr>ASR Readiness Analysis</vt:lpstr>
      <vt:lpstr>ASR Readiness Report</vt:lpstr>
      <vt:lpstr>ASR Readiness by Move Group</vt:lpstr>
      <vt:lpstr>PowerPoint Presentation</vt:lpstr>
      <vt:lpstr>Setup Configuration Server</vt:lpstr>
      <vt:lpstr>Setup the Configuration Server</vt:lpstr>
      <vt:lpstr>Specify the Configuration Server Details</vt:lpstr>
      <vt:lpstr>Prepare to Migrate</vt:lpstr>
      <vt:lpstr>Select the Machines for Migration</vt:lpstr>
      <vt:lpstr>Prepare the Selected Machines for Migration</vt:lpstr>
      <vt:lpstr>Migrate</vt:lpstr>
      <vt:lpstr>Migrate the Selected Hosts</vt:lpstr>
      <vt:lpstr>Start/Stop Migration Testing and Disable Migration</vt:lpstr>
      <vt:lpstr>Partner Dashboard</vt:lpstr>
      <vt:lpstr>Partner Dashboard Benefits</vt:lpstr>
      <vt:lpstr>Managing Customers</vt:lpstr>
      <vt:lpstr>Managing Customers</vt:lpstr>
      <vt:lpstr>Support</vt:lpstr>
      <vt:lpstr>PowerPoint Presentation</vt:lpstr>
      <vt:lpstr>Promotion Offer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Cloudamize Training</dc:title>
  <dc:creator>Lauren Daniels</dc:creator>
  <cp:lastModifiedBy>Aditya Chintaluri (Addy)</cp:lastModifiedBy>
  <cp:revision>224</cp:revision>
  <dcterms:created xsi:type="dcterms:W3CDTF">2016-11-09T15:08:40Z</dcterms:created>
  <dcterms:modified xsi:type="dcterms:W3CDTF">2017-09-29T20:59:51Z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0x010100FE7FFB95E899804F967D2C894F6AC01A</vt:lpwstr>
  </property>
</Properties>
</file>